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8" r:id="rId2"/>
    <p:sldId id="274" r:id="rId3"/>
    <p:sldId id="275" r:id="rId4"/>
    <p:sldId id="277" r:id="rId5"/>
    <p:sldId id="278" r:id="rId6"/>
    <p:sldId id="279" r:id="rId7"/>
    <p:sldId id="276" r:id="rId8"/>
    <p:sldId id="264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90" r:id="rId18"/>
    <p:sldId id="291" r:id="rId19"/>
    <p:sldId id="289" r:id="rId20"/>
    <p:sldId id="292" r:id="rId21"/>
    <p:sldId id="293" r:id="rId22"/>
    <p:sldId id="294" r:id="rId23"/>
    <p:sldId id="267" r:id="rId2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Twinkl" pitchFamily="2" charset="0"/>
      <p:regular r:id="rId31"/>
      <p:bold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C34A"/>
    <a:srgbClr val="C4DF9C"/>
    <a:srgbClr val="C7202B"/>
    <a:srgbClr val="18A0DB"/>
    <a:srgbClr val="DE1E5A"/>
    <a:srgbClr val="BC0105"/>
    <a:srgbClr val="4DB1E3"/>
    <a:srgbClr val="80C1EB"/>
    <a:srgbClr val="ACDD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272" y="11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0" Type="http://schemas.openxmlformats.org/officeDocument/2006/relationships/slide" Target="slide14.xml"/><Relationship Id="rId4" Type="http://schemas.openxmlformats.org/officeDocument/2006/relationships/image" Target="../media/image24.pn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3.png"/><Relationship Id="rId7" Type="http://schemas.openxmlformats.org/officeDocument/2006/relationships/image" Target="../media/image3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1.xml"/><Relationship Id="rId5" Type="http://schemas.openxmlformats.org/officeDocument/2006/relationships/image" Target="../media/image3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0.xml"/><Relationship Id="rId11" Type="http://schemas.openxmlformats.org/officeDocument/2006/relationships/slide" Target="slide22.xml"/><Relationship Id="rId5" Type="http://schemas.openxmlformats.org/officeDocument/2006/relationships/image" Target="../media/image39.png"/><Relationship Id="rId10" Type="http://schemas.openxmlformats.org/officeDocument/2006/relationships/image" Target="../media/image42.png"/><Relationship Id="rId4" Type="http://schemas.openxmlformats.org/officeDocument/2006/relationships/slide" Target="slide19.xml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6.xml"/><Relationship Id="rId3" Type="http://schemas.openxmlformats.org/officeDocument/2006/relationships/slide" Target="slide4.xml"/><Relationship Id="rId7" Type="http://schemas.openxmlformats.org/officeDocument/2006/relationships/slide" Target="slide2.xml"/><Relationship Id="rId12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slide" Target="slide5.xml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slide" Target="slide1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88A445-E557-44F3-B554-637FB09A9EBE}"/>
              </a:ext>
            </a:extLst>
          </p:cNvPr>
          <p:cNvSpPr txBox="1"/>
          <p:nvPr/>
        </p:nvSpPr>
        <p:spPr>
          <a:xfrm>
            <a:off x="1132514" y="0"/>
            <a:ext cx="6878972" cy="2800767"/>
          </a:xfrm>
          <a:prstGeom prst="rect">
            <a:avLst/>
          </a:prstGeom>
          <a:solidFill>
            <a:srgbClr val="C4DF9C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8800" b="1" dirty="0">
                <a:ln w="28575">
                  <a:solidFill>
                    <a:srgbClr val="7FC34A"/>
                  </a:solidFill>
                </a:ln>
                <a:solidFill>
                  <a:srgbClr val="FFFFFF"/>
                </a:solidFill>
              </a:rPr>
              <a:t>All about the </a:t>
            </a:r>
            <a:br>
              <a:rPr lang="en-GB" sz="8800" b="1" dirty="0">
                <a:ln w="28575">
                  <a:solidFill>
                    <a:srgbClr val="7FC34A"/>
                  </a:solidFill>
                </a:ln>
                <a:solidFill>
                  <a:srgbClr val="FFFFFF"/>
                </a:solidFill>
              </a:rPr>
            </a:br>
            <a:r>
              <a:rPr lang="en-GB" sz="8800" b="1" dirty="0">
                <a:ln w="28575">
                  <a:solidFill>
                    <a:srgbClr val="7FC34A"/>
                  </a:solidFill>
                </a:ln>
                <a:solidFill>
                  <a:srgbClr val="FFFFFF"/>
                </a:solidFill>
              </a:rPr>
              <a:t>Number </a:t>
            </a:r>
            <a:r>
              <a:rPr lang="en-US" altLang="en-US" sz="8800" b="1" dirty="0">
                <a:ln w="28575">
                  <a:solidFill>
                    <a:srgbClr val="7FC34A"/>
                  </a:solidFill>
                </a:ln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8800" b="1" dirty="0">
                <a:ln w="28575">
                  <a:solidFill>
                    <a:srgbClr val="7FC34A"/>
                  </a:solidFill>
                </a:ln>
                <a:solidFill>
                  <a:srgbClr val="FFFFFF"/>
                </a:solidFill>
                <a:cs typeface="Calibri" panose="020F0502020204030204" pitchFamily="34" charset="0"/>
              </a:rPr>
              <a:t>6</a:t>
            </a:r>
            <a:endParaRPr lang="en-AU" sz="8800" b="1" dirty="0">
              <a:ln w="28575">
                <a:solidFill>
                  <a:srgbClr val="7FC34A"/>
                </a:solidFill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Let’s Try Together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166649" y="1400111"/>
            <a:ext cx="7632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help Lucy pick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strawberries?</a:t>
            </a:r>
          </a:p>
        </p:txBody>
      </p:sp>
      <p:sp>
        <p:nvSpPr>
          <p:cNvPr id="2" name="box"/>
          <p:cNvSpPr/>
          <p:nvPr/>
        </p:nvSpPr>
        <p:spPr>
          <a:xfrm>
            <a:off x="4235570" y="1944808"/>
            <a:ext cx="4148017" cy="4148017"/>
          </a:xfrm>
          <a:prstGeom prst="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87" y="5426015"/>
            <a:ext cx="657307" cy="666810"/>
          </a:xfrm>
          <a:prstGeom prst="rect">
            <a:avLst/>
          </a:prstGeom>
        </p:spPr>
      </p:pic>
      <p:pic>
        <p:nvPicPr>
          <p:cNvPr id="13" name="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42" y="5426015"/>
            <a:ext cx="657307" cy="666810"/>
          </a:xfrm>
          <a:prstGeom prst="rect">
            <a:avLst/>
          </a:prstGeom>
        </p:spPr>
      </p:pic>
      <p:pic>
        <p:nvPicPr>
          <p:cNvPr id="14" name="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97" y="5426015"/>
            <a:ext cx="657307" cy="666810"/>
          </a:xfrm>
          <a:prstGeom prst="rect">
            <a:avLst/>
          </a:prstGeom>
        </p:spPr>
      </p:pic>
      <p:pic>
        <p:nvPicPr>
          <p:cNvPr id="15" name="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52" y="5394487"/>
            <a:ext cx="657307" cy="666810"/>
          </a:xfrm>
          <a:prstGeom prst="rect">
            <a:avLst/>
          </a:prstGeom>
        </p:spPr>
      </p:pic>
      <p:pic>
        <p:nvPicPr>
          <p:cNvPr id="16" name="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87" y="4600219"/>
            <a:ext cx="657307" cy="666810"/>
          </a:xfrm>
          <a:prstGeom prst="rect">
            <a:avLst/>
          </a:prstGeom>
        </p:spPr>
      </p:pic>
      <p:pic>
        <p:nvPicPr>
          <p:cNvPr id="17" name="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42" y="4600219"/>
            <a:ext cx="657307" cy="666810"/>
          </a:xfrm>
          <a:prstGeom prst="rect">
            <a:avLst/>
          </a:prstGeom>
        </p:spPr>
      </p:pic>
      <p:pic>
        <p:nvPicPr>
          <p:cNvPr id="18" name="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97" y="4600219"/>
            <a:ext cx="657307" cy="666810"/>
          </a:xfrm>
          <a:prstGeom prst="rect">
            <a:avLst/>
          </a:prstGeom>
        </p:spPr>
      </p:pic>
      <p:pic>
        <p:nvPicPr>
          <p:cNvPr id="19" name="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52" y="4568691"/>
            <a:ext cx="657307" cy="666810"/>
          </a:xfrm>
          <a:prstGeom prst="rect">
            <a:avLst/>
          </a:prstGeom>
        </p:spPr>
      </p:pic>
      <p:pic>
        <p:nvPicPr>
          <p:cNvPr id="21" name="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87" y="3774423"/>
            <a:ext cx="657307" cy="666810"/>
          </a:xfrm>
          <a:prstGeom prst="rect">
            <a:avLst/>
          </a:prstGeom>
        </p:spPr>
      </p:pic>
      <p:pic>
        <p:nvPicPr>
          <p:cNvPr id="22" name="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42" y="3774423"/>
            <a:ext cx="657307" cy="666810"/>
          </a:xfrm>
          <a:prstGeom prst="rect">
            <a:avLst/>
          </a:prstGeom>
        </p:spPr>
      </p:pic>
      <p:pic>
        <p:nvPicPr>
          <p:cNvPr id="23" name="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97" y="3774423"/>
            <a:ext cx="657307" cy="666810"/>
          </a:xfrm>
          <a:prstGeom prst="rect">
            <a:avLst/>
          </a:prstGeom>
        </p:spPr>
      </p:pic>
      <p:pic>
        <p:nvPicPr>
          <p:cNvPr id="24" name="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52" y="3742895"/>
            <a:ext cx="657307" cy="666810"/>
          </a:xfrm>
          <a:prstGeom prst="rect">
            <a:avLst/>
          </a:prstGeom>
        </p:spPr>
      </p:pic>
      <p:pic>
        <p:nvPicPr>
          <p:cNvPr id="25" name="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87" y="2948627"/>
            <a:ext cx="657307" cy="666810"/>
          </a:xfrm>
          <a:prstGeom prst="rect">
            <a:avLst/>
          </a:prstGeom>
        </p:spPr>
      </p:pic>
      <p:pic>
        <p:nvPicPr>
          <p:cNvPr id="26" name="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342" y="2948627"/>
            <a:ext cx="657307" cy="666810"/>
          </a:xfrm>
          <a:prstGeom prst="rect">
            <a:avLst/>
          </a:prstGeom>
        </p:spPr>
      </p:pic>
      <p:pic>
        <p:nvPicPr>
          <p:cNvPr id="27" name="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97" y="2948627"/>
            <a:ext cx="657307" cy="666810"/>
          </a:xfrm>
          <a:prstGeom prst="rect">
            <a:avLst/>
          </a:prstGeom>
        </p:spPr>
      </p:pic>
      <p:pic>
        <p:nvPicPr>
          <p:cNvPr id="28" name="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52" y="2917099"/>
            <a:ext cx="657307" cy="666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" t="28400" r="1350"/>
          <a:stretch/>
        </p:blipFill>
        <p:spPr>
          <a:xfrm flipH="1">
            <a:off x="750886" y="1405322"/>
            <a:ext cx="2837044" cy="1468540"/>
          </a:xfrm>
          <a:prstGeom prst="roundRect">
            <a:avLst>
              <a:gd name="adj" fmla="val 11693"/>
            </a:avLst>
          </a:prstGeom>
        </p:spPr>
      </p:pic>
    </p:spTree>
    <p:extLst>
      <p:ext uri="{BB962C8B-B14F-4D97-AF65-F5344CB8AC3E}">
        <p14:creationId xmlns:p14="http://schemas.microsoft.com/office/powerpoint/2010/main" val="130704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L 0.74479 -0.49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0" y="-2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0.5408 -0.467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-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81481E-6 L 0.57413 -0.339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98" y="-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3658 -0.312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1" y="-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51562 -0.352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1" y="-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31997 -0.3703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-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44444E-6 L 0.34514 -0.2194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7" y="-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15417 -0.2342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0.725 0.0486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11 0.0717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0.34514 0.048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7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0.15521 0.0717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73194 0.3127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7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54202 0.3446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1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0.34514 0.31273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7" y="1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407E-6 L 0.15868 0.3398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4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903722"/>
            <a:ext cx="7632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 err="1">
                <a:solidFill>
                  <a:schemeClr val="tx1"/>
                </a:solidFill>
              </a:rPr>
              <a:t>Adla</a:t>
            </a:r>
            <a:r>
              <a:rPr lang="en-GB" altLang="en-US" dirty="0">
                <a:solidFill>
                  <a:schemeClr val="tx1"/>
                </a:solidFill>
              </a:rPr>
              <a:t> needs to find the jar of sweets with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sweets. Can you help her?</a:t>
            </a: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6380707" y="1779150"/>
            <a:ext cx="1793875" cy="2473325"/>
            <a:chOff x="6346825" y="1333500"/>
            <a:chExt cx="1793875" cy="2473325"/>
          </a:xfrm>
        </p:grpSpPr>
        <p:pic>
          <p:nvPicPr>
            <p:cNvPr id="7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6825" y="1333500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6420" y="1972694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1656" y="2393155"/>
              <a:ext cx="536575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1657" y="3245222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899" y="2827538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6507" y="1972694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1743" y="2393155"/>
              <a:ext cx="536575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1744" y="3245222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2986" y="2827538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2873919" y="1602142"/>
            <a:ext cx="1793875" cy="2473325"/>
            <a:chOff x="2778125" y="1670558"/>
            <a:chExt cx="1793875" cy="2473325"/>
          </a:xfrm>
        </p:grpSpPr>
        <p:pic>
          <p:nvPicPr>
            <p:cNvPr id="19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125" y="1670558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638" y="2538037"/>
              <a:ext cx="137715" cy="1152835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348" y="2714249"/>
              <a:ext cx="137715" cy="1152835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601" y="2403572"/>
              <a:ext cx="137715" cy="115283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4692" y="2812490"/>
              <a:ext cx="137715" cy="1152835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2341" y="2396852"/>
              <a:ext cx="137715" cy="1152835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51" y="2573064"/>
              <a:ext cx="137715" cy="1152835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2304" y="2262387"/>
              <a:ext cx="137715" cy="1152835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395" y="2671305"/>
              <a:ext cx="137715" cy="1152835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4597945" y="3690872"/>
            <a:ext cx="1793875" cy="2473325"/>
            <a:chOff x="4597945" y="3690872"/>
            <a:chExt cx="1793875" cy="2473325"/>
          </a:xfrm>
        </p:grpSpPr>
        <p:pic>
          <p:nvPicPr>
            <p:cNvPr id="28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7945" y="3690872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898" y="5433058"/>
              <a:ext cx="182141" cy="33754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871" y="5601831"/>
              <a:ext cx="182141" cy="33754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828" y="5536031"/>
              <a:ext cx="182141" cy="337546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8120" y="5639004"/>
              <a:ext cx="182141" cy="337546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5470231"/>
              <a:ext cx="182141" cy="33754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1355" y="5367258"/>
              <a:ext cx="182141" cy="33754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898" y="4878223"/>
              <a:ext cx="182141" cy="33754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871" y="5046996"/>
              <a:ext cx="182141" cy="33754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828" y="4981196"/>
              <a:ext cx="182141" cy="337546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8120" y="5084169"/>
              <a:ext cx="182141" cy="337546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4915396"/>
              <a:ext cx="182141" cy="33754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1355" y="4812423"/>
              <a:ext cx="182141" cy="33754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7789" y="4393301"/>
              <a:ext cx="182141" cy="33754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633" y="4481972"/>
              <a:ext cx="182141" cy="33754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2663" y="4416029"/>
              <a:ext cx="182141" cy="337546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4360561"/>
              <a:ext cx="182141" cy="337546"/>
            </a:xfrm>
            <a:prstGeom prst="rect">
              <a:avLst/>
            </a:prstGeom>
          </p:spPr>
        </p:pic>
      </p:grpSp>
      <p:sp>
        <p:nvSpPr>
          <p:cNvPr id="53" name="1">
            <a:hlinkClick r:id="rId8" action="ppaction://hlinksldjump"/>
          </p:cNvPr>
          <p:cNvSpPr/>
          <p:nvPr/>
        </p:nvSpPr>
        <p:spPr>
          <a:xfrm>
            <a:off x="2856688" y="1805901"/>
            <a:ext cx="1852612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54" name="2">
            <a:hlinkClick r:id="rId9" action="ppaction://hlinksldjump"/>
          </p:cNvPr>
          <p:cNvSpPr/>
          <p:nvPr/>
        </p:nvSpPr>
        <p:spPr>
          <a:xfrm>
            <a:off x="4539207" y="3487991"/>
            <a:ext cx="1852612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7" name="3">
            <a:hlinkClick r:id="rId10" action="ppaction://hlinksldjump"/>
          </p:cNvPr>
          <p:cNvSpPr/>
          <p:nvPr/>
        </p:nvSpPr>
        <p:spPr>
          <a:xfrm>
            <a:off x="6321970" y="1664688"/>
            <a:ext cx="1852612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93" y="1445745"/>
            <a:ext cx="1773802" cy="449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22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549576"/>
            <a:ext cx="76327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8800" b="1" dirty="0">
                <a:solidFill>
                  <a:srgbClr val="7FC34A"/>
                </a:solidFill>
              </a:rPr>
              <a:t>Well done!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3125924" y="2118374"/>
            <a:ext cx="2882625" cy="3974451"/>
            <a:chOff x="4597945" y="3690872"/>
            <a:chExt cx="1793875" cy="2473325"/>
          </a:xfrm>
        </p:grpSpPr>
        <p:pic>
          <p:nvPicPr>
            <p:cNvPr id="56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7945" y="3690872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898" y="5433058"/>
              <a:ext cx="182141" cy="337546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871" y="5601831"/>
              <a:ext cx="182141" cy="337546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828" y="5536031"/>
              <a:ext cx="182141" cy="337546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8120" y="5639004"/>
              <a:ext cx="182141" cy="337546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5470231"/>
              <a:ext cx="182141" cy="337546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1355" y="5367258"/>
              <a:ext cx="182141" cy="337546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898" y="4878223"/>
              <a:ext cx="182141" cy="337546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871" y="5046996"/>
              <a:ext cx="182141" cy="337546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828" y="4981196"/>
              <a:ext cx="182141" cy="337546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8120" y="5084169"/>
              <a:ext cx="182141" cy="337546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4915396"/>
              <a:ext cx="182141" cy="337546"/>
            </a:xfrm>
            <a:prstGeom prst="rect">
              <a:avLst/>
            </a:prstGeom>
          </p:spPr>
        </p:pic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1355" y="4812423"/>
              <a:ext cx="182141" cy="337546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7789" y="4393301"/>
              <a:ext cx="182141" cy="33754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7633" y="4481972"/>
              <a:ext cx="182141" cy="337546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2663" y="4416029"/>
              <a:ext cx="182141" cy="337546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3841" y="4360561"/>
              <a:ext cx="182141" cy="337546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064" y="4463036"/>
            <a:ext cx="1505281" cy="1429662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16" y="3684662"/>
            <a:ext cx="766596" cy="72808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324" y="3840686"/>
            <a:ext cx="766596" cy="728085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840" y="1672742"/>
            <a:ext cx="2178312" cy="2068883"/>
          </a:xfrm>
          <a:prstGeom prst="rect">
            <a:avLst/>
          </a:prstGeom>
        </p:spPr>
      </p:pic>
      <p:sp>
        <p:nvSpPr>
          <p:cNvPr id="77" name="Arrow: Right 76">
            <a:hlinkClick r:id="rId8" action="ppaction://hlinksldjump"/>
          </p:cNvPr>
          <p:cNvSpPr/>
          <p:nvPr/>
        </p:nvSpPr>
        <p:spPr>
          <a:xfrm>
            <a:off x="7390841" y="5462124"/>
            <a:ext cx="1000683" cy="691026"/>
          </a:xfrm>
          <a:prstGeom prst="rightArrow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4089447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192158" y="2252516"/>
            <a:ext cx="2759684" cy="3804945"/>
            <a:chOff x="2778125" y="1670558"/>
            <a:chExt cx="1793875" cy="2473325"/>
          </a:xfrm>
        </p:grpSpPr>
        <p:pic>
          <p:nvPicPr>
            <p:cNvPr id="27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125" y="1670558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9638" y="2538037"/>
              <a:ext cx="137715" cy="1152835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348" y="2714249"/>
              <a:ext cx="137715" cy="1152835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601" y="2403572"/>
              <a:ext cx="137715" cy="1152835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4692" y="2812490"/>
              <a:ext cx="137715" cy="1152835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2341" y="2396852"/>
              <a:ext cx="137715" cy="1152835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51" y="2573064"/>
              <a:ext cx="137715" cy="1152835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2304" y="2262387"/>
              <a:ext cx="137715" cy="1152835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395" y="2671305"/>
              <a:ext cx="137715" cy="1152835"/>
            </a:xfrm>
            <a:prstGeom prst="rect">
              <a:avLst/>
            </a:prstGeom>
          </p:spPr>
        </p:pic>
      </p:grp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549576"/>
            <a:ext cx="76327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8800" b="1" dirty="0">
                <a:solidFill>
                  <a:srgbClr val="C7202B"/>
                </a:solidFill>
              </a:rPr>
              <a:t>Try again!</a:t>
            </a:r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617" y="2252516"/>
            <a:ext cx="307022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Oval 35">
            <a:hlinkClick r:id="rId6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152076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3238673" y="2233486"/>
            <a:ext cx="2850842" cy="3930630"/>
            <a:chOff x="6346825" y="1333500"/>
            <a:chExt cx="1793875" cy="2473325"/>
          </a:xfrm>
        </p:grpSpPr>
        <p:pic>
          <p:nvPicPr>
            <p:cNvPr id="15" name="Picture 7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6825" y="1333500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6420" y="1972694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1656" y="2393155"/>
              <a:ext cx="536575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1657" y="3245222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899" y="2827538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6507" y="1972694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1743" y="2393155"/>
              <a:ext cx="536575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1744" y="3245222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2986" y="2827538"/>
              <a:ext cx="53657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549576"/>
            <a:ext cx="76327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8800" b="1" dirty="0">
                <a:solidFill>
                  <a:srgbClr val="C7202B"/>
                </a:solidFill>
              </a:rPr>
              <a:t>Try again!</a:t>
            </a:r>
          </a:p>
        </p:txBody>
      </p: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90" y="2233486"/>
            <a:ext cx="307022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23">
            <a:hlinkClick r:id="rId6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300593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dirty="0"/>
              <a:t>Numbers as Labels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55650" y="2551837"/>
            <a:ext cx="40498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Have you noticed how numbers can be used for labels too? Like a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bus or the number on a door.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Have you ever seen a house with a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on the door?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5375309" y="1363876"/>
            <a:ext cx="2379662" cy="4749800"/>
            <a:chOff x="5297488" y="1343025"/>
            <a:chExt cx="2379662" cy="4749800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7488" y="1343025"/>
              <a:ext cx="2379662" cy="474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Oval 9"/>
            <p:cNvSpPr/>
            <p:nvPr/>
          </p:nvSpPr>
          <p:spPr>
            <a:xfrm>
              <a:off x="6297613" y="2043113"/>
              <a:ext cx="381000" cy="37941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6277570" y="1993900"/>
              <a:ext cx="509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I</a:t>
              </a:r>
              <a:r>
                <a:rPr lang="en-GB" altLang="en-US" sz="2400" b="1" dirty="0"/>
                <a:t>6</a:t>
              </a:r>
              <a:endParaRPr lang="en-GB" altLang="en-US" sz="2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69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 dirty="0"/>
              <a:t>Numbers Everywhere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5650" y="1345607"/>
            <a:ext cx="7632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Have you ever looked for numbers in your classroom or on your walk to school? Numbers are everywhere! Can you spot the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in your classroom?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1" y="2393207"/>
            <a:ext cx="3699618" cy="36996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9" r="7784"/>
          <a:stretch/>
        </p:blipFill>
        <p:spPr>
          <a:xfrm>
            <a:off x="4669277" y="2393206"/>
            <a:ext cx="3719074" cy="370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291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r>
              <a:rPr lang="en-GB" altLang="en-US" dirty="0"/>
              <a:t>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 Challenges</a:t>
            </a: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523875" y="1336675"/>
            <a:ext cx="8080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Are you ready for a challenge?</a:t>
            </a:r>
            <a:br>
              <a:rPr lang="en-US" altLang="en-US">
                <a:solidFill>
                  <a:schemeClr val="tx1"/>
                </a:solidFill>
              </a:rPr>
            </a:br>
            <a:r>
              <a:rPr lang="en-US" altLang="en-US">
                <a:solidFill>
                  <a:schemeClr val="tx1"/>
                </a:solidFill>
              </a:rPr>
              <a:t>Click on the stars to make a challenge appear.</a:t>
            </a:r>
          </a:p>
        </p:txBody>
      </p:sp>
      <p:pic>
        <p:nvPicPr>
          <p:cNvPr id="2458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0" y="3958246"/>
            <a:ext cx="1851889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345" y="2185073"/>
            <a:ext cx="1862936" cy="1773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871" y="3738917"/>
            <a:ext cx="1889174" cy="179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8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095" y="2146296"/>
            <a:ext cx="1853269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481671" y="4221907"/>
            <a:ext cx="3122579" cy="2102524"/>
            <a:chOff x="5943600" y="4221907"/>
            <a:chExt cx="3122579" cy="2102524"/>
          </a:xfrm>
        </p:grpSpPr>
        <p:sp>
          <p:nvSpPr>
            <p:cNvPr id="9" name="Oval 8">
              <a:hlinkClick r:id="rId4" action="ppaction://hlinksldjump"/>
              <a:extLst>
                <a:ext uri="{FF2B5EF4-FFF2-40B4-BE49-F238E27FC236}">
                  <a16:creationId xmlns:a16="http://schemas.microsoft.com/office/drawing/2014/main" id="{BC0301C0-5704-4D94-B04C-45696D515F78}"/>
                </a:ext>
              </a:extLst>
            </p:cNvPr>
            <p:cNvSpPr/>
            <p:nvPr/>
          </p:nvSpPr>
          <p:spPr>
            <a:xfrm>
              <a:off x="6838342" y="4542817"/>
              <a:ext cx="1550008" cy="1550008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/>
                <a:t>Finished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600" y="4221907"/>
              <a:ext cx="3122579" cy="2102524"/>
            </a:xfrm>
            <a:prstGeom prst="rect">
              <a:avLst/>
            </a:prstGeom>
          </p:spPr>
        </p:pic>
      </p:grpSp>
      <p:sp>
        <p:nvSpPr>
          <p:cNvPr id="4" name="Rectangle 3">
            <a:hlinkClick r:id="rId11" action="ppaction://hlinksldjump"/>
          </p:cNvPr>
          <p:cNvSpPr/>
          <p:nvPr/>
        </p:nvSpPr>
        <p:spPr>
          <a:xfrm>
            <a:off x="5585264" y="4063022"/>
            <a:ext cx="2952311" cy="22533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628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dirty="0"/>
              <a:t>Challenge</a:t>
            </a:r>
            <a:endParaRPr lang="en-GB" altLang="en-US" dirty="0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55650" y="1397000"/>
            <a:ext cx="7632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dirty="0">
                <a:solidFill>
                  <a:schemeClr val="tx1"/>
                </a:solidFill>
              </a:rPr>
              <a:t>Quickly, find something in the classroom that shows the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US" alt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1522413" y="1624013"/>
            <a:ext cx="5988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 b="1" dirty="0">
                <a:solidFill>
                  <a:srgbClr val="7FC34A"/>
                </a:solidFill>
              </a:rPr>
              <a:t>sixteen</a:t>
            </a:r>
          </a:p>
        </p:txBody>
      </p:sp>
      <p:sp>
        <p:nvSpPr>
          <p:cNvPr id="7" name="Oval 6">
            <a:hlinkClick r:id="rId2" action="ppaction://hlinksldjump"/>
            <a:extLst>
              <a:ext uri="{FF2B5EF4-FFF2-40B4-BE49-F238E27FC236}">
                <a16:creationId xmlns:a16="http://schemas.microsoft.com/office/drawing/2014/main" id="{BAEAF80B-DE8E-4EF8-8C43-362B20A20E4D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176260" y="3479900"/>
            <a:ext cx="2091656" cy="2612925"/>
            <a:chOff x="4516438" y="3263120"/>
            <a:chExt cx="2265189" cy="2829705"/>
          </a:xfrm>
        </p:grpSpPr>
        <p:pic>
          <p:nvPicPr>
            <p:cNvPr id="33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438" y="3263120"/>
              <a:ext cx="1137413" cy="2829705"/>
            </a:xfrm>
            <a:prstGeom prst="rect">
              <a:avLst/>
            </a:prstGeom>
            <a:solidFill>
              <a:srgbClr val="C4DF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5640" y="4357991"/>
              <a:ext cx="1055987" cy="1734834"/>
            </a:xfrm>
            <a:prstGeom prst="rect">
              <a:avLst/>
            </a:prstGeom>
          </p:spPr>
        </p:pic>
      </p:grp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812102" y="2409031"/>
            <a:ext cx="2348592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9900" b="1" dirty="0">
                <a:solidFill>
                  <a:srgbClr val="C4DF9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19900" b="1" dirty="0">
                <a:solidFill>
                  <a:srgbClr val="C4DF9C"/>
                </a:solidFill>
              </a:rPr>
              <a:t>6</a:t>
            </a:r>
            <a:endParaRPr lang="en-GB" altLang="en-US" sz="34400" b="1" dirty="0">
              <a:solidFill>
                <a:srgbClr val="C4DF9C"/>
              </a:solidFill>
            </a:endParaRPr>
          </a:p>
        </p:txBody>
      </p:sp>
      <p:cxnSp>
        <p:nvCxnSpPr>
          <p:cNvPr id="36" name="Straight Arrow Connector 35"/>
          <p:cNvCxnSpPr>
            <a:cxnSpLocks/>
          </p:cNvCxnSpPr>
          <p:nvPr/>
        </p:nvCxnSpPr>
        <p:spPr bwMode="auto">
          <a:xfrm flipH="1">
            <a:off x="2227664" y="3262509"/>
            <a:ext cx="156649" cy="200179"/>
          </a:xfrm>
          <a:prstGeom prst="straightConnector1">
            <a:avLst/>
          </a:prstGeom>
          <a:ln w="38100">
            <a:solidFill>
              <a:srgbClr val="E5212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</p:cNvCxnSpPr>
          <p:nvPr/>
        </p:nvCxnSpPr>
        <p:spPr bwMode="auto">
          <a:xfrm>
            <a:off x="1263997" y="3293231"/>
            <a:ext cx="0" cy="288316"/>
          </a:xfrm>
          <a:prstGeom prst="straightConnector1">
            <a:avLst/>
          </a:prstGeom>
          <a:ln w="38100">
            <a:solidFill>
              <a:srgbClr val="E5212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5553920" y="3501422"/>
            <a:ext cx="1198072" cy="1978948"/>
            <a:chOff x="5553920" y="3501422"/>
            <a:chExt cx="1198072" cy="1978948"/>
          </a:xfrm>
        </p:grpSpPr>
        <p:sp>
          <p:nvSpPr>
            <p:cNvPr id="47" name="Oval 46"/>
            <p:cNvSpPr/>
            <p:nvPr/>
          </p:nvSpPr>
          <p:spPr bwMode="auto">
            <a:xfrm rot="5400000">
              <a:off x="6413019" y="3501422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48" name="Oval 47"/>
            <p:cNvSpPr/>
            <p:nvPr/>
          </p:nvSpPr>
          <p:spPr bwMode="auto">
            <a:xfrm rot="5400000">
              <a:off x="6413019" y="3913130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49" name="Oval 48"/>
            <p:cNvSpPr/>
            <p:nvPr/>
          </p:nvSpPr>
          <p:spPr bwMode="auto">
            <a:xfrm rot="5400000">
              <a:off x="6413019" y="4327584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50" name="Oval 49"/>
            <p:cNvSpPr/>
            <p:nvPr/>
          </p:nvSpPr>
          <p:spPr bwMode="auto">
            <a:xfrm rot="5400000">
              <a:off x="6413019" y="4733803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1" name="Oval 50"/>
            <p:cNvSpPr/>
            <p:nvPr/>
          </p:nvSpPr>
          <p:spPr bwMode="auto">
            <a:xfrm rot="5400000">
              <a:off x="5983470" y="3501422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2" name="Oval 51"/>
            <p:cNvSpPr/>
            <p:nvPr/>
          </p:nvSpPr>
          <p:spPr bwMode="auto">
            <a:xfrm rot="5400000">
              <a:off x="5983470" y="3913130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3" name="Oval 52"/>
            <p:cNvSpPr/>
            <p:nvPr/>
          </p:nvSpPr>
          <p:spPr bwMode="auto">
            <a:xfrm rot="5400000">
              <a:off x="5983470" y="4327584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4" name="Oval 53"/>
            <p:cNvSpPr/>
            <p:nvPr/>
          </p:nvSpPr>
          <p:spPr bwMode="auto">
            <a:xfrm rot="5400000">
              <a:off x="5983470" y="4733803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55" name="Oval 54"/>
            <p:cNvSpPr/>
            <p:nvPr/>
          </p:nvSpPr>
          <p:spPr bwMode="auto">
            <a:xfrm rot="5400000">
              <a:off x="5553920" y="3501422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6" name="Oval 55"/>
            <p:cNvSpPr/>
            <p:nvPr/>
          </p:nvSpPr>
          <p:spPr bwMode="auto">
            <a:xfrm rot="5400000">
              <a:off x="5553920" y="3913130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7" name="Oval 56"/>
            <p:cNvSpPr/>
            <p:nvPr/>
          </p:nvSpPr>
          <p:spPr bwMode="auto">
            <a:xfrm rot="5400000">
              <a:off x="5553920" y="4327584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8" name="Oval 57"/>
            <p:cNvSpPr/>
            <p:nvPr/>
          </p:nvSpPr>
          <p:spPr bwMode="auto">
            <a:xfrm rot="5400000">
              <a:off x="5553920" y="4733803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9" name="Oval 58"/>
            <p:cNvSpPr/>
            <p:nvPr/>
          </p:nvSpPr>
          <p:spPr bwMode="auto">
            <a:xfrm rot="5400000">
              <a:off x="5553920" y="5141395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sp>
          <p:nvSpPr>
            <p:cNvPr id="102" name="Oval 101"/>
            <p:cNvSpPr/>
            <p:nvPr/>
          </p:nvSpPr>
          <p:spPr bwMode="auto">
            <a:xfrm rot="5400000">
              <a:off x="5983470" y="5141396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03" name="Oval 102"/>
            <p:cNvSpPr/>
            <p:nvPr/>
          </p:nvSpPr>
          <p:spPr bwMode="auto">
            <a:xfrm rot="5400000">
              <a:off x="6413018" y="5130465"/>
              <a:ext cx="338974" cy="338973"/>
            </a:xfrm>
            <a:prstGeom prst="ellipse">
              <a:avLst/>
            </a:prstGeom>
            <a:solidFill>
              <a:srgbClr val="7FC3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88" y="2112021"/>
            <a:ext cx="1239762" cy="4055866"/>
          </a:xfrm>
          <a:prstGeom prst="rect">
            <a:avLst/>
          </a:prstGeom>
        </p:spPr>
      </p:pic>
      <p:sp>
        <p:nvSpPr>
          <p:cNvPr id="43" name="Oval 42">
            <a:extLst>
              <a:ext uri="{FF2B5EF4-FFF2-40B4-BE49-F238E27FC236}">
                <a16:creationId xmlns:a16="http://schemas.microsoft.com/office/drawing/2014/main" id="{ED7A3143-D891-49D8-A432-B88A3679D7DC}"/>
              </a:ext>
            </a:extLst>
          </p:cNvPr>
          <p:cNvSpPr/>
          <p:nvPr/>
        </p:nvSpPr>
        <p:spPr bwMode="auto">
          <a:xfrm rot="5400000">
            <a:off x="5983470" y="5548989"/>
            <a:ext cx="338974" cy="338973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94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dirty="0"/>
              <a:t>Challenge</a:t>
            </a:r>
            <a:endParaRPr lang="en-GB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55650" y="1405092"/>
            <a:ext cx="7632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Find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small things. Can you make two groups with the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things?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How many do you have in each group?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Is there another way? </a:t>
            </a:r>
          </a:p>
        </p:txBody>
      </p:sp>
      <p:sp>
        <p:nvSpPr>
          <p:cNvPr id="10" name="Oval 9">
            <a:hlinkClick r:id="rId2" action="ppaction://hlinksldjump"/>
          </p:cNvPr>
          <p:cNvSpPr/>
          <p:nvPr/>
        </p:nvSpPr>
        <p:spPr>
          <a:xfrm>
            <a:off x="539750" y="51593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704377" y="2817909"/>
            <a:ext cx="2191667" cy="2552319"/>
            <a:chOff x="2135005" y="2817909"/>
            <a:chExt cx="2191667" cy="255231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005" y="2817911"/>
              <a:ext cx="268797" cy="106827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962" y="2817910"/>
              <a:ext cx="268797" cy="106827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919" y="2822524"/>
              <a:ext cx="268797" cy="106827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7875" y="2817909"/>
              <a:ext cx="268797" cy="1068273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005" y="4301955"/>
              <a:ext cx="268797" cy="1068273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962" y="4301954"/>
              <a:ext cx="268797" cy="1068273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919" y="4301954"/>
              <a:ext cx="268797" cy="1068273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7875" y="4301953"/>
              <a:ext cx="268797" cy="1068273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5370471" y="2817907"/>
            <a:ext cx="2191667" cy="2552319"/>
            <a:chOff x="2135005" y="2817909"/>
            <a:chExt cx="2191667" cy="2552319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005" y="2817911"/>
              <a:ext cx="268797" cy="1068273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962" y="2817910"/>
              <a:ext cx="268797" cy="1068273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919" y="2822524"/>
              <a:ext cx="268797" cy="10682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7875" y="2817909"/>
              <a:ext cx="268797" cy="10682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005" y="4301955"/>
              <a:ext cx="268797" cy="1068273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962" y="4301954"/>
              <a:ext cx="268797" cy="1068273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6919" y="4301954"/>
              <a:ext cx="268797" cy="1068273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7875" y="4301953"/>
              <a:ext cx="268797" cy="10682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4950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All about the Number…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DAE38F-D38A-4D85-999A-EC93E9F8EDE2}"/>
              </a:ext>
            </a:extLst>
          </p:cNvPr>
          <p:cNvSpPr/>
          <p:nvPr/>
        </p:nvSpPr>
        <p:spPr>
          <a:xfrm>
            <a:off x="2293938" y="1404938"/>
            <a:ext cx="4556125" cy="4554537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003E15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03474" y="1249362"/>
            <a:ext cx="4327525" cy="471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30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30000" b="1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9159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dirty="0"/>
              <a:t>Challenge</a:t>
            </a:r>
            <a:endParaRPr lang="en-GB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55650" y="1405092"/>
            <a:ext cx="7632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Find a timer.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 Can you sit quietly for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seconds? </a:t>
            </a:r>
          </a:p>
        </p:txBody>
      </p:sp>
      <p:sp>
        <p:nvSpPr>
          <p:cNvPr id="10" name="Oval 9">
            <a:hlinkClick r:id="rId2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921" y="2277491"/>
            <a:ext cx="3072632" cy="403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495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dirty="0"/>
              <a:t>Challenge</a:t>
            </a:r>
            <a:endParaRPr lang="en-GB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55650" y="1405092"/>
            <a:ext cx="76327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Find a partner.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Together, can you show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fingers?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How many different ways can you find? </a:t>
            </a:r>
          </a:p>
        </p:txBody>
      </p:sp>
      <p:sp>
        <p:nvSpPr>
          <p:cNvPr id="10" name="Oval 9">
            <a:hlinkClick r:id="rId2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0"/>
          <a:stretch/>
        </p:blipFill>
        <p:spPr>
          <a:xfrm>
            <a:off x="1539583" y="2912103"/>
            <a:ext cx="3210442" cy="23504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/>
        </p:blipFill>
        <p:spPr>
          <a:xfrm>
            <a:off x="5113173" y="2849211"/>
            <a:ext cx="2946496" cy="241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598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dirty="0"/>
              <a:t>Congratulations!</a:t>
            </a:r>
            <a:endParaRPr lang="en-GB" altLang="en-US" dirty="0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55650" y="1276316"/>
            <a:ext cx="76327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You are now an expert on the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give yourself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pats on the back?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give yourself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altLang="en-US" dirty="0">
                <a:solidFill>
                  <a:schemeClr val="tx1"/>
                </a:solidFill>
              </a:rPr>
              <a:t> claps?</a:t>
            </a: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694243" y="2458216"/>
            <a:ext cx="387775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8800" b="1" dirty="0">
                <a:solidFill>
                  <a:srgbClr val="7FC34A"/>
                </a:solidFill>
              </a:rPr>
              <a:t>sixteen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697654" y="3896953"/>
            <a:ext cx="1757804" cy="2195872"/>
            <a:chOff x="4516438" y="3263120"/>
            <a:chExt cx="2265189" cy="2829705"/>
          </a:xfrm>
        </p:grpSpPr>
        <p:pic>
          <p:nvPicPr>
            <p:cNvPr id="33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438" y="3263120"/>
              <a:ext cx="1137413" cy="2829705"/>
            </a:xfrm>
            <a:prstGeom prst="rect">
              <a:avLst/>
            </a:prstGeom>
            <a:solidFill>
              <a:srgbClr val="C4DF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5640" y="4357991"/>
              <a:ext cx="1055987" cy="1734834"/>
            </a:xfrm>
            <a:prstGeom prst="rect">
              <a:avLst/>
            </a:prstGeom>
          </p:spPr>
        </p:pic>
      </p:grpSp>
      <p:pic>
        <p:nvPicPr>
          <p:cNvPr id="104" name="Picture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395" y="2759383"/>
            <a:ext cx="1041882" cy="340850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231" y="1276316"/>
            <a:ext cx="1856022" cy="493640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228" y="748183"/>
            <a:ext cx="430684" cy="40904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35" y="748183"/>
            <a:ext cx="430684" cy="40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9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r>
              <a:rPr lang="en-GB" altLang="en-US" dirty="0"/>
              <a:t>All about the 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55650" y="1473200"/>
            <a:ext cx="7632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The 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 can be shown in lots of different ways.</a:t>
            </a:r>
          </a:p>
        </p:txBody>
      </p:sp>
      <p:sp>
        <p:nvSpPr>
          <p:cNvPr id="5" name="Arrow: Right 4">
            <a:hlinkClick r:id="rId2" action="ppaction://hlinksldjump"/>
            <a:extLst>
              <a:ext uri="{FF2B5EF4-FFF2-40B4-BE49-F238E27FC236}">
                <a16:creationId xmlns:a16="http://schemas.microsoft.com/office/drawing/2014/main" id="{66AFC28C-5B12-4CFA-8708-1B8345BC6AFA}"/>
              </a:ext>
            </a:extLst>
          </p:cNvPr>
          <p:cNvSpPr/>
          <p:nvPr/>
        </p:nvSpPr>
        <p:spPr>
          <a:xfrm>
            <a:off x="7390841" y="5462124"/>
            <a:ext cx="1000683" cy="691026"/>
          </a:xfrm>
          <a:prstGeom prst="rightArrow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next</a:t>
            </a:r>
          </a:p>
        </p:txBody>
      </p:sp>
      <p:sp>
        <p:nvSpPr>
          <p:cNvPr id="23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2709863" y="2493963"/>
            <a:ext cx="1809750" cy="2117725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0246" name="TextBox 13"/>
          <p:cNvSpPr txBox="1">
            <a:spLocks noChangeArrowheads="1"/>
          </p:cNvSpPr>
          <p:nvPr/>
        </p:nvSpPr>
        <p:spPr bwMode="auto">
          <a:xfrm>
            <a:off x="2695575" y="3200696"/>
            <a:ext cx="18526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600" b="1" dirty="0">
                <a:solidFill>
                  <a:schemeClr val="bg1"/>
                </a:solidFill>
              </a:rPr>
              <a:t>sixteen</a:t>
            </a:r>
          </a:p>
        </p:txBody>
      </p:sp>
      <p:sp>
        <p:nvSpPr>
          <p:cNvPr id="41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755650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grpSp>
        <p:nvGrpSpPr>
          <p:cNvPr id="10248" name="Group 5"/>
          <p:cNvGrpSpPr>
            <a:grpSpLocks/>
          </p:cNvGrpSpPr>
          <p:nvPr/>
        </p:nvGrpSpPr>
        <p:grpSpPr bwMode="auto">
          <a:xfrm>
            <a:off x="765175" y="2493963"/>
            <a:ext cx="1809750" cy="2117725"/>
            <a:chOff x="765175" y="2493963"/>
            <a:chExt cx="1809750" cy="2117725"/>
          </a:xfrm>
          <a:solidFill>
            <a:srgbClr val="C4DF9C"/>
          </a:solidFill>
        </p:grpSpPr>
        <p:sp>
          <p:nvSpPr>
            <p:cNvPr id="22" name="Rectangle: Rounded Corners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66177DD5-242C-4E4E-B7DD-BA9A673B2213}"/>
                </a:ext>
              </a:extLst>
            </p:cNvPr>
            <p:cNvSpPr/>
            <p:nvPr/>
          </p:nvSpPr>
          <p:spPr bwMode="auto">
            <a:xfrm>
              <a:off x="765175" y="2493963"/>
              <a:ext cx="1809750" cy="21177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pic>
          <p:nvPicPr>
            <p:cNvPr id="10263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520" y="2683033"/>
              <a:ext cx="700595" cy="17429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9" name="Group 19"/>
          <p:cNvGrpSpPr>
            <a:grpSpLocks/>
          </p:cNvGrpSpPr>
          <p:nvPr/>
        </p:nvGrpSpPr>
        <p:grpSpPr bwMode="auto">
          <a:xfrm>
            <a:off x="4654550" y="2493963"/>
            <a:ext cx="1809750" cy="2117725"/>
            <a:chOff x="4654550" y="2493963"/>
            <a:chExt cx="1809750" cy="2117725"/>
          </a:xfrm>
          <a:solidFill>
            <a:srgbClr val="C4DF9C"/>
          </a:solidFill>
        </p:grpSpPr>
        <p:sp>
          <p:nvSpPr>
            <p:cNvPr id="24" name="Rectangle: Rounded Corners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66177DD5-242C-4E4E-B7DD-BA9A673B2213}"/>
                </a:ext>
              </a:extLst>
            </p:cNvPr>
            <p:cNvSpPr/>
            <p:nvPr/>
          </p:nvSpPr>
          <p:spPr bwMode="auto">
            <a:xfrm>
              <a:off x="4654550" y="2493963"/>
              <a:ext cx="1809750" cy="21177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pic>
          <p:nvPicPr>
            <p:cNvPr id="10259" name="Pictur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0713" y="2787459"/>
              <a:ext cx="1615515" cy="7370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6584950" y="2493963"/>
            <a:ext cx="1809750" cy="2117725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432" y="3361003"/>
            <a:ext cx="648261" cy="106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713" y="3631340"/>
            <a:ext cx="1615515" cy="5440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44" y="2561136"/>
            <a:ext cx="604793" cy="1978575"/>
          </a:xfrm>
          <a:prstGeom prst="rect">
            <a:avLst/>
          </a:prstGeom>
        </p:spPr>
      </p:pic>
      <p:sp>
        <p:nvSpPr>
          <p:cNvPr id="21" name="1">
            <a:hlinkClick r:id="rId3" action="ppaction://hlinksldjump"/>
          </p:cNvPr>
          <p:cNvSpPr/>
          <p:nvPr/>
        </p:nvSpPr>
        <p:spPr bwMode="auto">
          <a:xfrm>
            <a:off x="755650" y="2502807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6" name="1">
            <a:hlinkClick r:id="rId11" action="ppaction://hlinksldjump"/>
          </p:cNvPr>
          <p:cNvSpPr/>
          <p:nvPr/>
        </p:nvSpPr>
        <p:spPr bwMode="auto">
          <a:xfrm>
            <a:off x="2701237" y="2494180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7" name="1">
            <a:hlinkClick r:id="rId12" action="ppaction://hlinksldjump"/>
          </p:cNvPr>
          <p:cNvSpPr/>
          <p:nvPr/>
        </p:nvSpPr>
        <p:spPr bwMode="auto">
          <a:xfrm>
            <a:off x="4645924" y="2494180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8" name="1">
            <a:hlinkClick r:id="rId13" action="ppaction://hlinksldjump"/>
          </p:cNvPr>
          <p:cNvSpPr/>
          <p:nvPr/>
        </p:nvSpPr>
        <p:spPr bwMode="auto">
          <a:xfrm>
            <a:off x="6579089" y="2491560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371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Number Shapes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55650" y="1730594"/>
            <a:ext cx="392849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How much is being shown?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Which two number shapes are being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used to make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6?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Can you think of two different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number shapes that could make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6?</a:t>
            </a:r>
          </a:p>
        </p:txBody>
      </p:sp>
      <p:pic>
        <p:nvPicPr>
          <p:cNvPr id="10263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61" y="1867434"/>
            <a:ext cx="1698416" cy="4225391"/>
          </a:xfrm>
          <a:prstGeom prst="rect">
            <a:avLst/>
          </a:prstGeom>
          <a:solidFill>
            <a:srgbClr val="C4DF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Oval 19">
            <a:hlinkClick r:id="rId3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523" y="3502325"/>
            <a:ext cx="1576827" cy="25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7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Number Words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55650" y="5258798"/>
            <a:ext cx="7632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This is the 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6, written as a word. </a:t>
            </a:r>
          </a:p>
        </p:txBody>
      </p:sp>
      <p:sp>
        <p:nvSpPr>
          <p:cNvPr id="20" name="Oval 19">
            <a:hlinkClick r:id="rId2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1520881"/>
            <a:ext cx="7632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Do you know what this word says?</a:t>
            </a:r>
          </a:p>
        </p:txBody>
      </p:sp>
      <p:sp>
        <p:nvSpPr>
          <p:cNvPr id="9" name="Title 1"/>
          <p:cNvSpPr txBox="1">
            <a:spLocks noChangeArrowheads="1"/>
          </p:cNvSpPr>
          <p:nvPr/>
        </p:nvSpPr>
        <p:spPr>
          <a:xfrm>
            <a:off x="384175" y="2869111"/>
            <a:ext cx="8220075" cy="993775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GB" altLang="en-US" sz="16600" dirty="0">
                <a:solidFill>
                  <a:srgbClr val="7FC34A"/>
                </a:solidFill>
              </a:rPr>
              <a:t>sixteen</a:t>
            </a:r>
          </a:p>
        </p:txBody>
      </p:sp>
    </p:spTree>
    <p:extLst>
      <p:ext uri="{BB962C8B-B14F-4D97-AF65-F5344CB8AC3E}">
        <p14:creationId xmlns:p14="http://schemas.microsoft.com/office/powerpoint/2010/main" val="241741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Cube Towers</a:t>
            </a:r>
          </a:p>
        </p:txBody>
      </p:sp>
      <p:sp>
        <p:nvSpPr>
          <p:cNvPr id="20" name="Oval 19">
            <a:hlinkClick r:id="rId2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50887" y="1520881"/>
            <a:ext cx="7632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This is the 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 shown as towers of cubes.</a:t>
            </a:r>
          </a:p>
        </p:txBody>
      </p:sp>
      <p:sp>
        <p:nvSpPr>
          <p:cNvPr id="2" name="Rectangle: Rounded Corners 1"/>
          <p:cNvSpPr/>
          <p:nvPr/>
        </p:nvSpPr>
        <p:spPr>
          <a:xfrm>
            <a:off x="1112806" y="2450685"/>
            <a:ext cx="3778370" cy="1595104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Can you check that there are </a:t>
            </a: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bg1"/>
                </a:solidFill>
              </a:rPr>
              <a:t>6</a:t>
            </a:r>
            <a:r>
              <a:rPr lang="en-GB" dirty="0">
                <a:solidFill>
                  <a:schemeClr val="bg1"/>
                </a:solidFill>
              </a:rPr>
              <a:t>? How can you be sure?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956" y="1095555"/>
            <a:ext cx="1550466" cy="507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2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Ten-Frames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55650" y="1400475"/>
            <a:ext cx="7632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These ten-frames make 16 when they are put together.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</a:rPr>
              <a:t>How can you be sure they show the number </a:t>
            </a:r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tx1"/>
                </a:solidFill>
              </a:rPr>
              <a:t>6?</a:t>
            </a:r>
          </a:p>
        </p:txBody>
      </p:sp>
      <p:pic>
        <p:nvPicPr>
          <p:cNvPr id="1127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1956793"/>
            <a:ext cx="3308410" cy="1509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75" y="3560682"/>
            <a:ext cx="3308410" cy="1114222"/>
          </a:xfrm>
          <a:prstGeom prst="rect">
            <a:avLst/>
          </a:prstGeom>
        </p:spPr>
      </p:pic>
      <p:sp>
        <p:nvSpPr>
          <p:cNvPr id="8" name="Oval 7">
            <a:hlinkClick r:id="rId4" action="ppaction://hlinksldjump"/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2924355" y="5167372"/>
            <a:ext cx="5463995" cy="758975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</a:rPr>
              <a:t>Is there a different way to fill in the ten-frames and still show </a:t>
            </a:r>
            <a:r>
              <a:rPr lang="en-US" alt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>
                <a:solidFill>
                  <a:schemeClr val="bg1"/>
                </a:solidFill>
              </a:rPr>
              <a:t>6</a:t>
            </a:r>
            <a:r>
              <a:rPr lang="en-US" altLang="en-US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806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+mn-lt"/>
              </a:rPr>
              <a:t>Number Lines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513946"/>
            <a:ext cx="76327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/>
              <a:t>Can you spot the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dirty="0"/>
              <a:t> on the number line?</a:t>
            </a:r>
            <a:br>
              <a:rPr lang="en-GB" dirty="0"/>
            </a:br>
            <a:r>
              <a:rPr lang="en-GB" dirty="0"/>
              <a:t>Which numbers are next to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GB" dirty="0"/>
              <a:t>?</a:t>
            </a:r>
          </a:p>
        </p:txBody>
      </p:sp>
      <p:sp>
        <p:nvSpPr>
          <p:cNvPr id="51" name="Rectangle: Rounded Corners 50"/>
          <p:cNvSpPr/>
          <p:nvPr/>
        </p:nvSpPr>
        <p:spPr>
          <a:xfrm>
            <a:off x="1039813" y="2416175"/>
            <a:ext cx="5516562" cy="527050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Click the hand to reveal the answer! </a:t>
            </a:r>
          </a:p>
        </p:txBody>
      </p:sp>
      <p:sp>
        <p:nvSpPr>
          <p:cNvPr id="52" name="Oval 51"/>
          <p:cNvSpPr/>
          <p:nvPr/>
        </p:nvSpPr>
        <p:spPr>
          <a:xfrm>
            <a:off x="6443663" y="1855788"/>
            <a:ext cx="1595437" cy="1595437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3" name="han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62830">
            <a:off x="6500813" y="1689100"/>
            <a:ext cx="11239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4CD5ECFF-9A11-49B2-8114-6D973A047796}"/>
              </a:ext>
            </a:extLst>
          </p:cNvPr>
          <p:cNvCxnSpPr>
            <a:cxnSpLocks/>
          </p:cNvCxnSpPr>
          <p:nvPr/>
        </p:nvCxnSpPr>
        <p:spPr>
          <a:xfrm>
            <a:off x="755650" y="5719763"/>
            <a:ext cx="758666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30">
            <a:extLst>
              <a:ext uri="{FF2B5EF4-FFF2-40B4-BE49-F238E27FC236}">
                <a16:creationId xmlns:a16="http://schemas.microsoft.com/office/drawing/2014/main" id="{E67CB601-90B8-4308-820D-CE1F8776D691}"/>
              </a:ext>
            </a:extLst>
          </p:cNvPr>
          <p:cNvGrpSpPr>
            <a:grpSpLocks/>
          </p:cNvGrpSpPr>
          <p:nvPr/>
        </p:nvGrpSpPr>
        <p:grpSpPr bwMode="auto">
          <a:xfrm>
            <a:off x="779463" y="5435600"/>
            <a:ext cx="7545387" cy="284163"/>
            <a:chOff x="779985" y="5267058"/>
            <a:chExt cx="15008354" cy="333286"/>
          </a:xfrm>
        </p:grpSpPr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4F573E0-1B7A-49A9-823F-E01216A244EC}"/>
                </a:ext>
              </a:extLst>
            </p:cNvPr>
            <p:cNvCxnSpPr/>
            <p:nvPr/>
          </p:nvCxnSpPr>
          <p:spPr>
            <a:xfrm>
              <a:off x="77998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1464ECD-5C79-4533-BD63-63C36D37F558}"/>
                </a:ext>
              </a:extLst>
            </p:cNvPr>
            <p:cNvCxnSpPr/>
            <p:nvPr/>
          </p:nvCxnSpPr>
          <p:spPr>
            <a:xfrm>
              <a:off x="153466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2E24645D-D5C0-4222-B351-551D253EEBA2}"/>
                </a:ext>
              </a:extLst>
            </p:cNvPr>
            <p:cNvCxnSpPr/>
            <p:nvPr/>
          </p:nvCxnSpPr>
          <p:spPr>
            <a:xfrm>
              <a:off x="228934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BC60DBA-0CEC-46AE-8454-EDC3609331CF}"/>
                </a:ext>
              </a:extLst>
            </p:cNvPr>
            <p:cNvCxnSpPr/>
            <p:nvPr/>
          </p:nvCxnSpPr>
          <p:spPr>
            <a:xfrm>
              <a:off x="304402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C1EA3843-8F44-475D-A9E5-0F87E968C867}"/>
                </a:ext>
              </a:extLst>
            </p:cNvPr>
            <p:cNvCxnSpPr/>
            <p:nvPr/>
          </p:nvCxnSpPr>
          <p:spPr>
            <a:xfrm>
              <a:off x="3798707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F301176-307F-4676-B907-EBE48A3AE9E2}"/>
                </a:ext>
              </a:extLst>
            </p:cNvPr>
            <p:cNvCxnSpPr/>
            <p:nvPr/>
          </p:nvCxnSpPr>
          <p:spPr>
            <a:xfrm>
              <a:off x="4553387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C6CC797-2828-4EE9-8D3F-815E345B1477}"/>
                </a:ext>
              </a:extLst>
            </p:cNvPr>
            <p:cNvCxnSpPr/>
            <p:nvPr/>
          </p:nvCxnSpPr>
          <p:spPr>
            <a:xfrm>
              <a:off x="5304910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F155F6B-5AB3-4C6C-92D8-9F1800E0E80E}"/>
                </a:ext>
              </a:extLst>
            </p:cNvPr>
            <p:cNvCxnSpPr/>
            <p:nvPr/>
          </p:nvCxnSpPr>
          <p:spPr>
            <a:xfrm>
              <a:off x="605959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954D6167-1A59-4AC3-B3D8-7A94A17C46BF}"/>
                </a:ext>
              </a:extLst>
            </p:cNvPr>
            <p:cNvCxnSpPr/>
            <p:nvPr/>
          </p:nvCxnSpPr>
          <p:spPr>
            <a:xfrm>
              <a:off x="681427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8CD7D10E-AC5B-477D-8421-1FA8A4A7F54F}"/>
                </a:ext>
              </a:extLst>
            </p:cNvPr>
            <p:cNvCxnSpPr/>
            <p:nvPr/>
          </p:nvCxnSpPr>
          <p:spPr>
            <a:xfrm>
              <a:off x="7568953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A854B7D-E464-471C-8EFA-69E9EB8ECDCD}"/>
                </a:ext>
              </a:extLst>
            </p:cNvPr>
            <p:cNvCxnSpPr/>
            <p:nvPr/>
          </p:nvCxnSpPr>
          <p:spPr>
            <a:xfrm>
              <a:off x="8323632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F361B7D-5393-487B-A9EF-E754F4F2BB05}"/>
                </a:ext>
              </a:extLst>
            </p:cNvPr>
            <p:cNvCxnSpPr/>
            <p:nvPr/>
          </p:nvCxnSpPr>
          <p:spPr>
            <a:xfrm>
              <a:off x="8983584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88FDDAB0-9D5E-4002-B5C2-0BE8E218D639}"/>
                </a:ext>
              </a:extLst>
            </p:cNvPr>
            <p:cNvCxnSpPr/>
            <p:nvPr/>
          </p:nvCxnSpPr>
          <p:spPr>
            <a:xfrm>
              <a:off x="9738264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35F1FE4-0DA2-455F-88DC-657DC3097605}"/>
                </a:ext>
              </a:extLst>
            </p:cNvPr>
            <p:cNvCxnSpPr/>
            <p:nvPr/>
          </p:nvCxnSpPr>
          <p:spPr>
            <a:xfrm>
              <a:off x="1049294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2D76DC86-497B-43CF-8A69-A52D9879FA6D}"/>
                </a:ext>
              </a:extLst>
            </p:cNvPr>
            <p:cNvCxnSpPr/>
            <p:nvPr/>
          </p:nvCxnSpPr>
          <p:spPr>
            <a:xfrm>
              <a:off x="1124762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54D2856-AE0D-4223-BDBA-79FCEB085774}"/>
                </a:ext>
              </a:extLst>
            </p:cNvPr>
            <p:cNvCxnSpPr/>
            <p:nvPr/>
          </p:nvCxnSpPr>
          <p:spPr>
            <a:xfrm>
              <a:off x="1200230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F0823892-525D-4627-A332-599D9C71522B}"/>
                </a:ext>
              </a:extLst>
            </p:cNvPr>
            <p:cNvCxnSpPr/>
            <p:nvPr/>
          </p:nvCxnSpPr>
          <p:spPr>
            <a:xfrm>
              <a:off x="1275698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975FF50E-BC71-4CE1-BFBF-3FA78A4E6E9F}"/>
                </a:ext>
              </a:extLst>
            </p:cNvPr>
            <p:cNvCxnSpPr/>
            <p:nvPr/>
          </p:nvCxnSpPr>
          <p:spPr>
            <a:xfrm>
              <a:off x="13508509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1D1091C9-BB4B-40C2-9110-972BA85912BF}"/>
                </a:ext>
              </a:extLst>
            </p:cNvPr>
            <p:cNvCxnSpPr/>
            <p:nvPr/>
          </p:nvCxnSpPr>
          <p:spPr>
            <a:xfrm>
              <a:off x="1426319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C3964AC-A52C-4FB5-A8DB-F1E30A0CD47F}"/>
                </a:ext>
              </a:extLst>
            </p:cNvPr>
            <p:cNvCxnSpPr/>
            <p:nvPr/>
          </p:nvCxnSpPr>
          <p:spPr>
            <a:xfrm>
              <a:off x="15017870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8B09DAD-AAEF-4306-9C00-B5673E058156}"/>
                </a:ext>
              </a:extLst>
            </p:cNvPr>
            <p:cNvCxnSpPr/>
            <p:nvPr/>
          </p:nvCxnSpPr>
          <p:spPr>
            <a:xfrm>
              <a:off x="15788339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29">
            <a:extLst>
              <a:ext uri="{FF2B5EF4-FFF2-40B4-BE49-F238E27FC236}">
                <a16:creationId xmlns:a16="http://schemas.microsoft.com/office/drawing/2014/main" id="{099F7216-4856-4F4B-B94E-852A03769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C9085B"/>
                </a:solidFill>
              </a:rPr>
              <a:t>0</a:t>
            </a:r>
          </a:p>
        </p:txBody>
      </p:sp>
      <p:sp>
        <p:nvSpPr>
          <p:cNvPr id="80" name="TextBox 32">
            <a:extLst>
              <a:ext uri="{FF2B5EF4-FFF2-40B4-BE49-F238E27FC236}">
                <a16:creationId xmlns:a16="http://schemas.microsoft.com/office/drawing/2014/main" id="{8532507C-FF9C-4687-9CBB-18204830B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350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sp>
        <p:nvSpPr>
          <p:cNvPr id="81" name="TextBox 33">
            <a:extLst>
              <a:ext uri="{FF2B5EF4-FFF2-40B4-BE49-F238E27FC236}">
                <a16:creationId xmlns:a16="http://schemas.microsoft.com/office/drawing/2014/main" id="{2FB60654-1880-42FE-89A7-09D92DB2C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300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9285"/>
                </a:solidFill>
              </a:rPr>
              <a:t>2</a:t>
            </a:r>
          </a:p>
        </p:txBody>
      </p:sp>
      <p:sp>
        <p:nvSpPr>
          <p:cNvPr id="82" name="TextBox 34">
            <a:extLst>
              <a:ext uri="{FF2B5EF4-FFF2-40B4-BE49-F238E27FC236}">
                <a16:creationId xmlns:a16="http://schemas.microsoft.com/office/drawing/2014/main" id="{3357C9E8-CD32-4619-85E9-E18100F77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2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76AF"/>
                </a:solidFill>
              </a:rPr>
              <a:t>3</a:t>
            </a:r>
          </a:p>
        </p:txBody>
      </p:sp>
      <p:sp>
        <p:nvSpPr>
          <p:cNvPr id="83" name="TextBox 36">
            <a:extLst>
              <a:ext uri="{FF2B5EF4-FFF2-40B4-BE49-F238E27FC236}">
                <a16:creationId xmlns:a16="http://schemas.microsoft.com/office/drawing/2014/main" id="{BC393139-7F25-409C-B648-05E442B40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4989513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08213"/>
                </a:solidFill>
              </a:rPr>
              <a:t>5</a:t>
            </a:r>
          </a:p>
        </p:txBody>
      </p:sp>
      <p:sp>
        <p:nvSpPr>
          <p:cNvPr id="84" name="TextBox 37">
            <a:extLst>
              <a:ext uri="{FF2B5EF4-FFF2-40B4-BE49-F238E27FC236}">
                <a16:creationId xmlns:a16="http://schemas.microsoft.com/office/drawing/2014/main" id="{03516A13-AFB8-43C2-B308-D92C0CDC0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07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A673AE"/>
                </a:solidFill>
              </a:rPr>
              <a:t>6</a:t>
            </a:r>
          </a:p>
        </p:txBody>
      </p:sp>
      <p:sp>
        <p:nvSpPr>
          <p:cNvPr id="85" name="TextBox 38">
            <a:extLst>
              <a:ext uri="{FF2B5EF4-FFF2-40B4-BE49-F238E27FC236}">
                <a16:creationId xmlns:a16="http://schemas.microsoft.com/office/drawing/2014/main" id="{D54D461C-BF3D-4329-88D5-BC5E5DDAE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E9506C"/>
                </a:solidFill>
              </a:rPr>
              <a:t>7</a:t>
            </a:r>
          </a:p>
        </p:txBody>
      </p:sp>
      <p:sp>
        <p:nvSpPr>
          <p:cNvPr id="86" name="TextBox 39">
            <a:extLst>
              <a:ext uri="{FF2B5EF4-FFF2-40B4-BE49-F238E27FC236}">
                <a16:creationId xmlns:a16="http://schemas.microsoft.com/office/drawing/2014/main" id="{70F48D00-1614-474D-9EF4-3071ECFFB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87BD31"/>
                </a:solidFill>
              </a:rPr>
              <a:t>8</a:t>
            </a:r>
          </a:p>
        </p:txBody>
      </p:sp>
      <p:sp>
        <p:nvSpPr>
          <p:cNvPr id="87" name="TextBox 41">
            <a:extLst>
              <a:ext uri="{FF2B5EF4-FFF2-40B4-BE49-F238E27FC236}">
                <a16:creationId xmlns:a16="http://schemas.microsoft.com/office/drawing/2014/main" id="{734F023B-7405-4548-9CCC-99BB8221E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0" y="4987925"/>
            <a:ext cx="636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A8E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00A8E8"/>
                </a:solidFill>
              </a:rPr>
              <a:t>0</a:t>
            </a:r>
          </a:p>
        </p:txBody>
      </p:sp>
      <p:sp>
        <p:nvSpPr>
          <p:cNvPr id="88" name="TextBox 29">
            <a:extLst>
              <a:ext uri="{FF2B5EF4-FFF2-40B4-BE49-F238E27FC236}">
                <a16:creationId xmlns:a16="http://schemas.microsoft.com/office/drawing/2014/main" id="{C8687E2D-2D8F-4669-A72C-DABE42FA3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513" y="4987925"/>
            <a:ext cx="5381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C908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</a:t>
            </a:r>
          </a:p>
        </p:txBody>
      </p:sp>
      <p:sp>
        <p:nvSpPr>
          <p:cNvPr id="89" name="TextBox 32">
            <a:extLst>
              <a:ext uri="{FF2B5EF4-FFF2-40B4-BE49-F238E27FC236}">
                <a16:creationId xmlns:a16="http://schemas.microsoft.com/office/drawing/2014/main" id="{107C14D6-CDCC-4FAA-B974-FEE05CCF9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8888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90" name="TextBox 33">
            <a:extLst>
              <a:ext uri="{FF2B5EF4-FFF2-40B4-BE49-F238E27FC236}">
                <a16:creationId xmlns:a16="http://schemas.microsoft.com/office/drawing/2014/main" id="{89E53BAC-A61B-45D0-A913-287E4CEFF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0838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92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009285"/>
                </a:solidFill>
              </a:rPr>
              <a:t>3</a:t>
            </a:r>
          </a:p>
        </p:txBody>
      </p:sp>
      <p:sp>
        <p:nvSpPr>
          <p:cNvPr id="91" name="TextBox 35">
            <a:extLst>
              <a:ext uri="{FF2B5EF4-FFF2-40B4-BE49-F238E27FC236}">
                <a16:creationId xmlns:a16="http://schemas.microsoft.com/office/drawing/2014/main" id="{A475247B-B76A-4F68-BF9C-6E62DE58F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0" y="4987925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653B8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653B8F"/>
                </a:solidFill>
              </a:rPr>
              <a:t>5</a:t>
            </a:r>
          </a:p>
        </p:txBody>
      </p:sp>
      <p:sp>
        <p:nvSpPr>
          <p:cNvPr id="92" name="TextBox 36">
            <a:extLst>
              <a:ext uri="{FF2B5EF4-FFF2-40B4-BE49-F238E27FC236}">
                <a16:creationId xmlns:a16="http://schemas.microsoft.com/office/drawing/2014/main" id="{2017DD85-907D-4471-BABD-6A2C00B12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4989513"/>
            <a:ext cx="522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0821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F08213"/>
                </a:solidFill>
              </a:rPr>
              <a:t>6</a:t>
            </a:r>
          </a:p>
        </p:txBody>
      </p:sp>
      <p:sp>
        <p:nvSpPr>
          <p:cNvPr id="93" name="TextBox 37">
            <a:extLst>
              <a:ext uri="{FF2B5EF4-FFF2-40B4-BE49-F238E27FC236}">
                <a16:creationId xmlns:a16="http://schemas.microsoft.com/office/drawing/2014/main" id="{9839BBB9-05AB-432F-85CB-2AB66962C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4987925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A673A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A673AE"/>
                </a:solidFill>
              </a:rPr>
              <a:t>7</a:t>
            </a:r>
          </a:p>
        </p:txBody>
      </p:sp>
      <p:sp>
        <p:nvSpPr>
          <p:cNvPr id="94" name="TextBox 38">
            <a:extLst>
              <a:ext uri="{FF2B5EF4-FFF2-40B4-BE49-F238E27FC236}">
                <a16:creationId xmlns:a16="http://schemas.microsoft.com/office/drawing/2014/main" id="{373361F6-934C-4FE7-BCEE-238646413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663" y="4987925"/>
            <a:ext cx="531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E950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sz="2400" b="1">
                <a:solidFill>
                  <a:srgbClr val="E9506C"/>
                </a:solidFill>
              </a:rPr>
              <a:t>8</a:t>
            </a:r>
          </a:p>
        </p:txBody>
      </p:sp>
      <p:sp>
        <p:nvSpPr>
          <p:cNvPr id="95" name="TextBox 40">
            <a:extLst>
              <a:ext uri="{FF2B5EF4-FFF2-40B4-BE49-F238E27FC236}">
                <a16:creationId xmlns:a16="http://schemas.microsoft.com/office/drawing/2014/main" id="{4184943C-85CA-4824-98EC-E9E773D1E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1488" y="4987925"/>
            <a:ext cx="581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7768AD"/>
                </a:solidFill>
              </a:rPr>
              <a:t>20</a:t>
            </a:r>
          </a:p>
        </p:txBody>
      </p:sp>
      <p:pic>
        <p:nvPicPr>
          <p:cNvPr id="96" name="Picture 24">
            <a:extLst>
              <a:ext uri="{FF2B5EF4-FFF2-40B4-BE49-F238E27FC236}">
                <a16:creationId xmlns:a16="http://schemas.microsoft.com/office/drawing/2014/main" id="{138A9554-B6CA-4595-BBC7-C5F5CC0171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3"/>
          <a:stretch>
            <a:fillRect/>
          </a:stretch>
        </p:blipFill>
        <p:spPr bwMode="auto">
          <a:xfrm>
            <a:off x="7772400" y="5092700"/>
            <a:ext cx="3349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122">
            <a:extLst>
              <a:ext uri="{FF2B5EF4-FFF2-40B4-BE49-F238E27FC236}">
                <a16:creationId xmlns:a16="http://schemas.microsoft.com/office/drawing/2014/main" id="{C90CE193-A9ED-4ED6-8525-EB62769B04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6" t="-2324" r="41650" b="-10854"/>
          <a:stretch>
            <a:fillRect/>
          </a:stretch>
        </p:blipFill>
        <p:spPr bwMode="auto">
          <a:xfrm>
            <a:off x="5840413" y="5086350"/>
            <a:ext cx="3556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123">
            <a:extLst>
              <a:ext uri="{FF2B5EF4-FFF2-40B4-BE49-F238E27FC236}">
                <a16:creationId xmlns:a16="http://schemas.microsoft.com/office/drawing/2014/main" id="{30D36E3E-6753-40E8-A45A-272776EF96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" r="84718" b="-1135"/>
          <a:stretch>
            <a:fillRect/>
          </a:stretch>
        </p:blipFill>
        <p:spPr bwMode="auto">
          <a:xfrm>
            <a:off x="4064000" y="5095875"/>
            <a:ext cx="20637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124">
            <a:extLst>
              <a:ext uri="{FF2B5EF4-FFF2-40B4-BE49-F238E27FC236}">
                <a16:creationId xmlns:a16="http://schemas.microsoft.com/office/drawing/2014/main" id="{13BF1F44-969D-4612-9F0F-15AAE6C73C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-4161" r="90176" b="-5151"/>
          <a:stretch>
            <a:fillRect/>
          </a:stretch>
        </p:blipFill>
        <p:spPr bwMode="auto">
          <a:xfrm>
            <a:off x="2136775" y="5080000"/>
            <a:ext cx="265113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4.16667E-6 0.13797 C 4.16667E-6 0.19977 0.02777 0.27616 0.05034 0.27616 L 0.10086 0.2761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Number Lines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55650" y="1352550"/>
            <a:ext cx="381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How about this number line?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spot the number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dirty="0"/>
              <a:t>6</a:t>
            </a:r>
            <a:r>
              <a:rPr lang="en-US" altLang="en-US" dirty="0">
                <a:solidFill>
                  <a:schemeClr val="tx1"/>
                </a:solidFill>
              </a:rPr>
              <a:t>?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Is it in the same place?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58B61C5-148E-47BA-89B2-BB937D0B86C2}"/>
              </a:ext>
            </a:extLst>
          </p:cNvPr>
          <p:cNvSpPr/>
          <p:nvPr/>
        </p:nvSpPr>
        <p:spPr>
          <a:xfrm>
            <a:off x="755650" y="5256529"/>
            <a:ext cx="3816350" cy="831534"/>
          </a:xfrm>
          <a:prstGeom prst="roundRect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Click the hand to reveal</a:t>
            </a:r>
            <a:br>
              <a:rPr lang="en-GB" dirty="0"/>
            </a:br>
            <a:r>
              <a:rPr lang="en-GB" dirty="0"/>
              <a:t> the answer!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9F557E7-1259-4AD4-B64E-0B8FE8A5465E}"/>
              </a:ext>
            </a:extLst>
          </p:cNvPr>
          <p:cNvSpPr/>
          <p:nvPr/>
        </p:nvSpPr>
        <p:spPr>
          <a:xfrm>
            <a:off x="1801813" y="3132138"/>
            <a:ext cx="1595437" cy="1595437"/>
          </a:xfrm>
          <a:prstGeom prst="ellipse">
            <a:avLst/>
          </a:prstGeom>
          <a:solidFill>
            <a:srgbClr val="7FC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73948">
            <a:off x="2336649" y="2686051"/>
            <a:ext cx="11239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1" name="Group 2">
            <a:extLst>
              <a:ext uri="{FF2B5EF4-FFF2-40B4-BE49-F238E27FC236}">
                <a16:creationId xmlns:a16="http://schemas.microsoft.com/office/drawing/2014/main" id="{45142FF1-317D-4FA4-89C4-64F82EDAD06E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245769" y="3567906"/>
            <a:ext cx="4603750" cy="173038"/>
            <a:chOff x="755650" y="5435599"/>
            <a:chExt cx="7586663" cy="284164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8CEB065-E5BF-4DAC-8FBE-2B740921F5E5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" y="5704121"/>
              <a:ext cx="758666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" name="Group 30">
              <a:extLst>
                <a:ext uri="{FF2B5EF4-FFF2-40B4-BE49-F238E27FC236}">
                  <a16:creationId xmlns:a16="http://schemas.microsoft.com/office/drawing/2014/main" id="{E0313FB1-76A8-4260-BBBC-ACCD1DAC8E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9463" y="5435599"/>
              <a:ext cx="7545231" cy="284163"/>
              <a:chOff x="779985" y="5267058"/>
              <a:chExt cx="15008354" cy="333286"/>
            </a:xfrm>
          </p:grpSpPr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DD4DB09C-BB28-46C6-A873-2D72054417B2}"/>
                  </a:ext>
                </a:extLst>
              </p:cNvPr>
              <p:cNvCxnSpPr/>
              <p:nvPr/>
            </p:nvCxnSpPr>
            <p:spPr>
              <a:xfrm>
                <a:off x="779452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7DE2D8BF-565F-4AC9-AC8D-31328C842ECE}"/>
                  </a:ext>
                </a:extLst>
              </p:cNvPr>
              <p:cNvCxnSpPr/>
              <p:nvPr/>
            </p:nvCxnSpPr>
            <p:spPr>
              <a:xfrm>
                <a:off x="153398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6BDEF2E-1AB3-4951-B3B4-C23B26F5C055}"/>
                  </a:ext>
                </a:extLst>
              </p:cNvPr>
              <p:cNvCxnSpPr/>
              <p:nvPr/>
            </p:nvCxnSpPr>
            <p:spPr>
              <a:xfrm>
                <a:off x="228852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A333D70-9CF0-4796-83BA-061750C68DFA}"/>
                  </a:ext>
                </a:extLst>
              </p:cNvPr>
              <p:cNvCxnSpPr/>
              <p:nvPr/>
            </p:nvCxnSpPr>
            <p:spPr>
              <a:xfrm>
                <a:off x="304306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D2A3C607-E575-4909-A44A-334FAB2661CD}"/>
                  </a:ext>
                </a:extLst>
              </p:cNvPr>
              <p:cNvCxnSpPr/>
              <p:nvPr/>
            </p:nvCxnSpPr>
            <p:spPr>
              <a:xfrm>
                <a:off x="379760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9E797C2-DAA6-4A08-B7FA-A429EC84AEC0}"/>
                  </a:ext>
                </a:extLst>
              </p:cNvPr>
              <p:cNvCxnSpPr/>
              <p:nvPr/>
            </p:nvCxnSpPr>
            <p:spPr>
              <a:xfrm>
                <a:off x="4552143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FBD11394-FB40-4397-9851-983B296C1687}"/>
                  </a:ext>
                </a:extLst>
              </p:cNvPr>
              <p:cNvCxnSpPr/>
              <p:nvPr/>
            </p:nvCxnSpPr>
            <p:spPr>
              <a:xfrm>
                <a:off x="5306683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6F2D0A3B-0126-40EA-81A9-1FAAE9AEA740}"/>
                  </a:ext>
                </a:extLst>
              </p:cNvPr>
              <p:cNvCxnSpPr/>
              <p:nvPr/>
            </p:nvCxnSpPr>
            <p:spPr>
              <a:xfrm>
                <a:off x="606121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85E45E68-457A-438D-ABF3-F8A2E83D9E30}"/>
                  </a:ext>
                </a:extLst>
              </p:cNvPr>
              <p:cNvCxnSpPr/>
              <p:nvPr/>
            </p:nvCxnSpPr>
            <p:spPr>
              <a:xfrm>
                <a:off x="681575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8A6A97A3-0A50-47CF-B427-5047B96B2D10}"/>
                  </a:ext>
                </a:extLst>
              </p:cNvPr>
              <p:cNvCxnSpPr/>
              <p:nvPr/>
            </p:nvCxnSpPr>
            <p:spPr>
              <a:xfrm>
                <a:off x="757029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0873A853-4A48-4824-8B84-0C17EC4A1AF1}"/>
                  </a:ext>
                </a:extLst>
              </p:cNvPr>
              <p:cNvCxnSpPr/>
              <p:nvPr/>
            </p:nvCxnSpPr>
            <p:spPr>
              <a:xfrm>
                <a:off x="832483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46441DA1-C94A-4AFC-9C0C-AA5158B120F6}"/>
                  </a:ext>
                </a:extLst>
              </p:cNvPr>
              <p:cNvCxnSpPr/>
              <p:nvPr/>
            </p:nvCxnSpPr>
            <p:spPr>
              <a:xfrm>
                <a:off x="898050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F5F8E88D-171C-42AF-97DE-84F23FE0FE13}"/>
                  </a:ext>
                </a:extLst>
              </p:cNvPr>
              <p:cNvCxnSpPr/>
              <p:nvPr/>
            </p:nvCxnSpPr>
            <p:spPr>
              <a:xfrm>
                <a:off x="973504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750227BB-AD19-49E4-98D6-B0F0BED20685}"/>
                  </a:ext>
                </a:extLst>
              </p:cNvPr>
              <p:cNvCxnSpPr/>
              <p:nvPr/>
            </p:nvCxnSpPr>
            <p:spPr>
              <a:xfrm>
                <a:off x="1048958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B6F5EC8D-3EAF-4B32-9CCB-9CD546B8A125}"/>
                  </a:ext>
                </a:extLst>
              </p:cNvPr>
              <p:cNvCxnSpPr/>
              <p:nvPr/>
            </p:nvCxnSpPr>
            <p:spPr>
              <a:xfrm>
                <a:off x="11244118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53338D86-D46C-4649-A66A-0405169533CA}"/>
                  </a:ext>
                </a:extLst>
              </p:cNvPr>
              <p:cNvCxnSpPr/>
              <p:nvPr/>
            </p:nvCxnSpPr>
            <p:spPr>
              <a:xfrm>
                <a:off x="11998658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F49D9500-D734-4CA4-A392-6BB4BA3DF9CD}"/>
                  </a:ext>
                </a:extLst>
              </p:cNvPr>
              <p:cNvCxnSpPr/>
              <p:nvPr/>
            </p:nvCxnSpPr>
            <p:spPr>
              <a:xfrm>
                <a:off x="1275319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B112F2F0-2C24-4B44-82A7-FA0DD784EE11}"/>
                  </a:ext>
                </a:extLst>
              </p:cNvPr>
              <p:cNvCxnSpPr/>
              <p:nvPr/>
            </p:nvCxnSpPr>
            <p:spPr>
              <a:xfrm>
                <a:off x="1350773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012DB1B-7A49-486B-9D8A-6AE118553156}"/>
                  </a:ext>
                </a:extLst>
              </p:cNvPr>
              <p:cNvCxnSpPr/>
              <p:nvPr/>
            </p:nvCxnSpPr>
            <p:spPr>
              <a:xfrm>
                <a:off x="1426227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7DA96756-8E61-482B-996B-B18499DC8D6E}"/>
                  </a:ext>
                </a:extLst>
              </p:cNvPr>
              <p:cNvCxnSpPr/>
              <p:nvPr/>
            </p:nvCxnSpPr>
            <p:spPr>
              <a:xfrm>
                <a:off x="1501681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940D33DC-5110-4ACB-A582-AA76C7C95401}"/>
                  </a:ext>
                </a:extLst>
              </p:cNvPr>
              <p:cNvCxnSpPr/>
              <p:nvPr/>
            </p:nvCxnSpPr>
            <p:spPr>
              <a:xfrm>
                <a:off x="1578696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5" name="TextBox 29">
            <a:extLst>
              <a:ext uri="{FF2B5EF4-FFF2-40B4-BE49-F238E27FC236}">
                <a16:creationId xmlns:a16="http://schemas.microsoft.com/office/drawing/2014/main" id="{2DAAD8C1-9178-45E2-9F55-8EA10313F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7618" y="5774204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C9085B"/>
                </a:solidFill>
              </a:rPr>
              <a:t>0</a:t>
            </a:r>
          </a:p>
        </p:txBody>
      </p:sp>
      <p:sp>
        <p:nvSpPr>
          <p:cNvPr id="136" name="TextBox 32">
            <a:extLst>
              <a:ext uri="{FF2B5EF4-FFF2-40B4-BE49-F238E27FC236}">
                <a16:creationId xmlns:a16="http://schemas.microsoft.com/office/drawing/2014/main" id="{A7F0AE9C-DE43-487F-AF99-45E6AD42D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0" y="5527675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</a:p>
        </p:txBody>
      </p:sp>
      <p:sp>
        <p:nvSpPr>
          <p:cNvPr id="137" name="TextBox 33">
            <a:extLst>
              <a:ext uri="{FF2B5EF4-FFF2-40B4-BE49-F238E27FC236}">
                <a16:creationId xmlns:a16="http://schemas.microsoft.com/office/drawing/2014/main" id="{37172454-82F1-48F9-A9AB-D05436824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0" y="52752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9285"/>
                </a:solidFill>
              </a:rPr>
              <a:t>2</a:t>
            </a:r>
          </a:p>
        </p:txBody>
      </p:sp>
      <p:sp>
        <p:nvSpPr>
          <p:cNvPr id="138" name="TextBox 34">
            <a:extLst>
              <a:ext uri="{FF2B5EF4-FFF2-40B4-BE49-F238E27FC236}">
                <a16:creationId xmlns:a16="http://schemas.microsoft.com/office/drawing/2014/main" id="{2C10A0F6-C23A-43AA-9BE9-412C02E52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5065713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76AF"/>
                </a:solidFill>
              </a:rPr>
              <a:t>3</a:t>
            </a:r>
          </a:p>
        </p:txBody>
      </p:sp>
      <p:sp>
        <p:nvSpPr>
          <p:cNvPr id="139" name="TextBox 36">
            <a:extLst>
              <a:ext uri="{FF2B5EF4-FFF2-40B4-BE49-F238E27FC236}">
                <a16:creationId xmlns:a16="http://schemas.microsoft.com/office/drawing/2014/main" id="{D61649B9-0017-47FB-864D-97E8EF5A0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460375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08213"/>
                </a:solidFill>
              </a:rPr>
              <a:t>5</a:t>
            </a:r>
          </a:p>
        </p:txBody>
      </p:sp>
      <p:sp>
        <p:nvSpPr>
          <p:cNvPr id="140" name="TextBox 37">
            <a:extLst>
              <a:ext uri="{FF2B5EF4-FFF2-40B4-BE49-F238E27FC236}">
                <a16:creationId xmlns:a16="http://schemas.microsoft.com/office/drawing/2014/main" id="{470DC80E-5AC9-49D4-8186-BEF4EE383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43608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A673AE"/>
                </a:solidFill>
              </a:rPr>
              <a:t>6</a:t>
            </a:r>
          </a:p>
        </p:txBody>
      </p:sp>
      <p:sp>
        <p:nvSpPr>
          <p:cNvPr id="141" name="TextBox 38">
            <a:extLst>
              <a:ext uri="{FF2B5EF4-FFF2-40B4-BE49-F238E27FC236}">
                <a16:creationId xmlns:a16="http://schemas.microsoft.com/office/drawing/2014/main" id="{A42CACE1-3427-42E9-B97A-3618461D9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975" y="414020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E9506C"/>
                </a:solidFill>
              </a:rPr>
              <a:t>7</a:t>
            </a:r>
          </a:p>
        </p:txBody>
      </p:sp>
      <p:sp>
        <p:nvSpPr>
          <p:cNvPr id="142" name="TextBox 39">
            <a:extLst>
              <a:ext uri="{FF2B5EF4-FFF2-40B4-BE49-F238E27FC236}">
                <a16:creationId xmlns:a16="http://schemas.microsoft.com/office/drawing/2014/main" id="{01E09585-66C1-44EA-9BDD-D625353D0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6388" y="3910013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87BD31"/>
                </a:solidFill>
              </a:rPr>
              <a:t>8</a:t>
            </a:r>
          </a:p>
        </p:txBody>
      </p:sp>
      <p:sp>
        <p:nvSpPr>
          <p:cNvPr id="143" name="TextBox 41">
            <a:extLst>
              <a:ext uri="{FF2B5EF4-FFF2-40B4-BE49-F238E27FC236}">
                <a16:creationId xmlns:a16="http://schemas.microsoft.com/office/drawing/2014/main" id="{96106E73-1C84-49CA-BE88-2957510C9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3457575"/>
            <a:ext cx="636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A8E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00A8E8"/>
                </a:solidFill>
              </a:rPr>
              <a:t>0</a:t>
            </a:r>
          </a:p>
        </p:txBody>
      </p:sp>
      <p:sp>
        <p:nvSpPr>
          <p:cNvPr id="144" name="TextBox 29">
            <a:extLst>
              <a:ext uri="{FF2B5EF4-FFF2-40B4-BE49-F238E27FC236}">
                <a16:creationId xmlns:a16="http://schemas.microsoft.com/office/drawing/2014/main" id="{7321566E-A770-4C32-A486-EFEFA288D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3050" y="3217863"/>
            <a:ext cx="47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000" b="1">
                <a:solidFill>
                  <a:srgbClr val="C908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</a:t>
            </a:r>
            <a:endParaRPr lang="en-GB" altLang="en-US" sz="2800" b="1">
              <a:solidFill>
                <a:srgbClr val="C908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5" name="TextBox 32">
            <a:extLst>
              <a:ext uri="{FF2B5EF4-FFF2-40B4-BE49-F238E27FC236}">
                <a16:creationId xmlns:a16="http://schemas.microsoft.com/office/drawing/2014/main" id="{D93FC4A9-9A15-4190-AE17-C048991FC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30273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146" name="TextBox 33">
            <a:extLst>
              <a:ext uri="{FF2B5EF4-FFF2-40B4-BE49-F238E27FC236}">
                <a16:creationId xmlns:a16="http://schemas.microsoft.com/office/drawing/2014/main" id="{1F5E97E9-2A0F-4A24-B97B-B6A1B8E45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280511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928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009285"/>
                </a:solidFill>
              </a:rPr>
              <a:t>3</a:t>
            </a:r>
          </a:p>
        </p:txBody>
      </p:sp>
      <p:sp>
        <p:nvSpPr>
          <p:cNvPr id="147" name="TextBox 35">
            <a:extLst>
              <a:ext uri="{FF2B5EF4-FFF2-40B4-BE49-F238E27FC236}">
                <a16:creationId xmlns:a16="http://schemas.microsoft.com/office/drawing/2014/main" id="{4B6D115F-CD72-4AF4-A32A-E13B41D59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5" y="233521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653B8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 dirty="0">
                <a:solidFill>
                  <a:srgbClr val="653B8F"/>
                </a:solidFill>
              </a:rPr>
              <a:t>5</a:t>
            </a:r>
          </a:p>
        </p:txBody>
      </p:sp>
      <p:sp>
        <p:nvSpPr>
          <p:cNvPr id="148" name="TextBox 36">
            <a:extLst>
              <a:ext uri="{FF2B5EF4-FFF2-40B4-BE49-F238E27FC236}">
                <a16:creationId xmlns:a16="http://schemas.microsoft.com/office/drawing/2014/main" id="{F23FD670-205A-4900-A779-555F50215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2120900"/>
            <a:ext cx="520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0821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F08213"/>
                </a:solidFill>
              </a:rPr>
              <a:t>6</a:t>
            </a:r>
          </a:p>
        </p:txBody>
      </p:sp>
      <p:sp>
        <p:nvSpPr>
          <p:cNvPr id="149" name="TextBox 37">
            <a:extLst>
              <a:ext uri="{FF2B5EF4-FFF2-40B4-BE49-F238E27FC236}">
                <a16:creationId xmlns:a16="http://schemas.microsoft.com/office/drawing/2014/main" id="{F2D95FB3-D49E-452F-B78E-8DFF89B58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5" y="188595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A673A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A673AE"/>
                </a:solidFill>
              </a:rPr>
              <a:t>7</a:t>
            </a:r>
          </a:p>
        </p:txBody>
      </p:sp>
      <p:sp>
        <p:nvSpPr>
          <p:cNvPr id="150" name="TextBox 38">
            <a:extLst>
              <a:ext uri="{FF2B5EF4-FFF2-40B4-BE49-F238E27FC236}">
                <a16:creationId xmlns:a16="http://schemas.microsoft.com/office/drawing/2014/main" id="{1CF0E3CC-905F-462C-ABBE-E2A0B43D2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1655763"/>
            <a:ext cx="533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E950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altLang="en-US" b="1">
                <a:solidFill>
                  <a:srgbClr val="E9506C"/>
                </a:solidFill>
              </a:rPr>
              <a:t>8</a:t>
            </a:r>
          </a:p>
        </p:txBody>
      </p:sp>
      <p:sp>
        <p:nvSpPr>
          <p:cNvPr id="151" name="TextBox 40">
            <a:extLst>
              <a:ext uri="{FF2B5EF4-FFF2-40B4-BE49-F238E27FC236}">
                <a16:creationId xmlns:a16="http://schemas.microsoft.com/office/drawing/2014/main" id="{A50C8A81-76FE-4ABC-8D80-B8E5ABFA6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063" y="1176338"/>
            <a:ext cx="58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7768AD"/>
                </a:solidFill>
              </a:rPr>
              <a:t>20</a:t>
            </a:r>
          </a:p>
        </p:txBody>
      </p:sp>
      <p:pic>
        <p:nvPicPr>
          <p:cNvPr id="152" name="Picture 53">
            <a:extLst>
              <a:ext uri="{FF2B5EF4-FFF2-40B4-BE49-F238E27FC236}">
                <a16:creationId xmlns:a16="http://schemas.microsoft.com/office/drawing/2014/main" id="{87D93824-C594-497D-B6EC-2E3896C6D5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3"/>
          <a:stretch>
            <a:fillRect/>
          </a:stretch>
        </p:blipFill>
        <p:spPr bwMode="auto">
          <a:xfrm>
            <a:off x="6678613" y="1516063"/>
            <a:ext cx="2571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54">
            <a:extLst>
              <a:ext uri="{FF2B5EF4-FFF2-40B4-BE49-F238E27FC236}">
                <a16:creationId xmlns:a16="http://schemas.microsoft.com/office/drawing/2014/main" id="{A6608E4D-1EED-4367-B9F0-A35E7732AD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6" t="-2324" r="41650" b="-10854"/>
          <a:stretch>
            <a:fillRect/>
          </a:stretch>
        </p:blipFill>
        <p:spPr bwMode="auto">
          <a:xfrm>
            <a:off x="6642100" y="2652713"/>
            <a:ext cx="280988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55">
            <a:extLst>
              <a:ext uri="{FF2B5EF4-FFF2-40B4-BE49-F238E27FC236}">
                <a16:creationId xmlns:a16="http://schemas.microsoft.com/office/drawing/2014/main" id="{BE9DEA60-A9D2-4666-B4E4-15CBAE84FD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" r="84718" b="-1135"/>
          <a:stretch>
            <a:fillRect/>
          </a:stretch>
        </p:blipFill>
        <p:spPr bwMode="auto">
          <a:xfrm>
            <a:off x="6721475" y="3792538"/>
            <a:ext cx="150813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56">
            <a:extLst>
              <a:ext uri="{FF2B5EF4-FFF2-40B4-BE49-F238E27FC236}">
                <a16:creationId xmlns:a16="http://schemas.microsoft.com/office/drawing/2014/main" id="{AF5D4F6A-3C9E-41C1-9CD1-B79B31F0B0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-4161" r="90176" b="-5151"/>
          <a:stretch>
            <a:fillRect/>
          </a:stretch>
        </p:blipFill>
        <p:spPr bwMode="auto">
          <a:xfrm>
            <a:off x="6678613" y="4913313"/>
            <a:ext cx="2079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6048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695 L -3.88889E-6 0.00092 C 0.0033 -0.01297 0.00695 -0.02084 0.01094 -0.02663 C 0.01285 -0.03241 0.01441 -0.04028 0.0165 -0.04028 C 0.01823 -0.0463 0.02014 -0.0463 0.0224 -0.0463 C 0.02448 -0.05209 0.02691 -0.05996 0.02917 -0.06575 C 0.03629 -0.07963 0.03507 -0.06575 0.04341 -0.07963 C 0.04653 -0.08542 0.04896 -0.09121 0.05209 -0.09121 C 0.05434 -0.09121 0.05643 -0.09908 0.05886 -0.09908 C 0.06059 -0.1051 0.06285 -0.1051 0.06459 -0.1051 C 0.06737 -0.11088 0.07032 -0.11088 0.07327 -0.11088 C 0.07552 -0.11875 0.07761 -0.11875 0.08004 -0.11875 C 0.08403 -0.12454 0.0875 -0.12454 0.0915 -0.13056 C 0.10226 -0.1382 0.10226 -0.14422 0.11563 -0.14422 C 0.14653 -0.15 0.17778 -0.15 0.20886 -0.15 C 0.21268 -0.15788 0.21407 -0.15788 0.21875 -0.16366 C 0.22136 -0.16968 0.22448 -0.16968 0.22743 -0.16968 C 0.23177 -0.17755 0.23698 -0.17755 0.24132 -0.18334 L 0.24601 -0.18913 L 0.24601 -0.18334 " pathEditMode="relative" rAng="0" ptsTypes="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-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180D27B9-5640-447B-B5C0-DD73573B2821}" vid="{310EF2B5-F8B8-4941-8818-76ED4D5D3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238</TotalTime>
  <Words>529</Words>
  <Application>Microsoft Office PowerPoint</Application>
  <PresentationFormat>On-screen Show (4:3)</PresentationFormat>
  <Paragraphs>117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Twinkl</vt:lpstr>
      <vt:lpstr>Arial</vt:lpstr>
      <vt:lpstr>Calibri</vt:lpstr>
      <vt:lpstr>Office Theme</vt:lpstr>
      <vt:lpstr>PowerPoint Presentation</vt:lpstr>
      <vt:lpstr>All about the Number…</vt:lpstr>
      <vt:lpstr>All about the Number I6</vt:lpstr>
      <vt:lpstr>Number Shapes</vt:lpstr>
      <vt:lpstr>Number Words</vt:lpstr>
      <vt:lpstr>Cube Towers</vt:lpstr>
      <vt:lpstr>Ten-Frames</vt:lpstr>
      <vt:lpstr>Number Lines</vt:lpstr>
      <vt:lpstr>Number Lines</vt:lpstr>
      <vt:lpstr>Let’s Try Together</vt:lpstr>
      <vt:lpstr>PowerPoint Presentation</vt:lpstr>
      <vt:lpstr>PowerPoint Presentation</vt:lpstr>
      <vt:lpstr>PowerPoint Presentation</vt:lpstr>
      <vt:lpstr>PowerPoint Presentation</vt:lpstr>
      <vt:lpstr>Numbers as Labels</vt:lpstr>
      <vt:lpstr>Numbers Everywhere</vt:lpstr>
      <vt:lpstr>Number I6 Challenges</vt:lpstr>
      <vt:lpstr>Challenge</vt:lpstr>
      <vt:lpstr>Challenge</vt:lpstr>
      <vt:lpstr>Challenge</vt:lpstr>
      <vt:lpstr>Challenge</vt:lpstr>
      <vt:lpstr>Congratulations!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Shantal Paley</dc:creator>
  <cp:lastModifiedBy>Twinkl A5</cp:lastModifiedBy>
  <cp:revision>31</cp:revision>
  <dcterms:created xsi:type="dcterms:W3CDTF">2019-01-14T14:39:43Z</dcterms:created>
  <dcterms:modified xsi:type="dcterms:W3CDTF">2020-05-05T00:11:01Z</dcterms:modified>
</cp:coreProperties>
</file>