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sldIdLst>
    <p:sldId id="441" r:id="rId2"/>
    <p:sldId id="346" r:id="rId3"/>
    <p:sldId id="422" r:id="rId4"/>
    <p:sldId id="505" r:id="rId5"/>
    <p:sldId id="421" r:id="rId6"/>
    <p:sldId id="331" r:id="rId7"/>
    <p:sldId id="332" r:id="rId8"/>
    <p:sldId id="293" r:id="rId9"/>
    <p:sldId id="585" r:id="rId10"/>
    <p:sldId id="292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44"/>
    <p:restoredTop sz="94177"/>
  </p:normalViewPr>
  <p:slideViewPr>
    <p:cSldViewPr snapToGrid="0" snapToObjects="1">
      <p:cViewPr varScale="1">
        <p:scale>
          <a:sx n="79" d="100"/>
          <a:sy n="79" d="100"/>
        </p:scale>
        <p:origin x="320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3490AC-ED2D-3B44-B7E7-9A57843C4D3C}" type="datetimeFigureOut">
              <a:rPr lang="en-GB" smtClean="0"/>
              <a:t>23/02/2021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A6D63E-0C34-B046-8A12-06697CC716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75449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7C66A0-413B-D942-BD25-075929779430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24772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7C66A0-413B-D942-BD25-075929779430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314639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7C66A0-413B-D942-BD25-075929779430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038040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7C66A0-413B-D942-BD25-075929779430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76901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3C785A-8BED-8B41-BEC8-634A3AC570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06A7525-6B33-CF49-8957-33891EC13CE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599407-0079-9449-9412-3A18C49E10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5795E-14C0-F24C-BC58-50E0B5C47D9E}" type="datetimeFigureOut">
              <a:rPr lang="en-GB" smtClean="0"/>
              <a:t>23/02/2021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F5610C-0635-DB4B-8241-C9D09B028D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6F194B-8F07-8F42-9B9A-C36EC6CF42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3703F-CD64-D545-9547-E5ACF0E388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61709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B59AD8-FC27-2745-8D88-E5AF158521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B275978-C95B-6647-8A85-35E724D9736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721F8B-6F2F-D94E-AE3B-AE408CD541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5795E-14C0-F24C-BC58-50E0B5C47D9E}" type="datetimeFigureOut">
              <a:rPr lang="en-GB" smtClean="0"/>
              <a:t>23/02/2021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91CCA8-5ACC-E54A-9588-C481778418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4340EE-3363-3E47-BFD0-5863A8E94B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3703F-CD64-D545-9547-E5ACF0E388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79986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5A04F72-8C07-634B-845D-A71670A3635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FE81AD7-DDC5-C64E-A00D-B737ABD3C43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803DDE-24EC-B447-B3FD-E2303A4580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5795E-14C0-F24C-BC58-50E0B5C47D9E}" type="datetimeFigureOut">
              <a:rPr lang="en-GB" smtClean="0"/>
              <a:t>23/02/2021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7890FC-C1B0-4648-A14C-CB592CFB08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F2DA6B-4B7E-DF42-BCDB-4C54B73A5C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3703F-CD64-D545-9547-E5ACF0E388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53713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>
            <a:extLst>
              <a:ext uri="{FF2B5EF4-FFF2-40B4-BE49-F238E27FC236}">
                <a16:creationId xmlns:a16="http://schemas.microsoft.com/office/drawing/2014/main" id="{3F5FFFCE-C207-2846-8718-D75C344C8C89}"/>
              </a:ext>
            </a:extLst>
          </p:cNvPr>
          <p:cNvSpPr/>
          <p:nvPr userDrawn="1"/>
        </p:nvSpPr>
        <p:spPr>
          <a:xfrm>
            <a:off x="1523999" y="4809505"/>
            <a:ext cx="9144000" cy="1428689"/>
          </a:xfrm>
          <a:prstGeom prst="rect">
            <a:avLst/>
          </a:prstGeom>
          <a:solidFill>
            <a:srgbClr val="FFFFFF">
              <a:alpha val="90196"/>
            </a:srgbClr>
          </a:solidFill>
          <a:ln>
            <a:solidFill>
              <a:schemeClr val="bg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b="0" i="0" dirty="0">
              <a:latin typeface="Muli" pitchFamily="2" charset="77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32C481A8-D80A-304F-BD4D-4ACD9B3D8E7E}"/>
              </a:ext>
            </a:extLst>
          </p:cNvPr>
          <p:cNvSpPr/>
          <p:nvPr userDrawn="1"/>
        </p:nvSpPr>
        <p:spPr>
          <a:xfrm>
            <a:off x="3465322" y="2902739"/>
            <a:ext cx="5261355" cy="795646"/>
          </a:xfrm>
          <a:prstGeom prst="rect">
            <a:avLst/>
          </a:prstGeom>
          <a:solidFill>
            <a:srgbClr val="FFFFFF">
              <a:alpha val="89804"/>
            </a:srgbClr>
          </a:solidFill>
          <a:ln>
            <a:solidFill>
              <a:schemeClr val="bg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b="0" i="0" dirty="0">
              <a:latin typeface="Muli" pitchFamily="2" charset="77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3999" y="4809506"/>
            <a:ext cx="9144000" cy="1428689"/>
          </a:xfrm>
        </p:spPr>
        <p:txBody>
          <a:bodyPr anchor="ctr"/>
          <a:lstStyle>
            <a:lvl1pPr marL="0" indent="0" algn="ctr">
              <a:lnSpc>
                <a:spcPct val="150000"/>
              </a:lnSpc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fld id="{5847DFD5-B20C-0843-B9F3-D331800CC2B1}" type="datetimeFigureOut">
              <a:rPr lang="en-GB" smtClean="0"/>
              <a:pPr/>
              <a:t>23/02/2021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fld id="{29D7F810-DEEF-074C-B140-2A2C318EAFDC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C8310848-5352-7949-AABA-914363C424E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990849" y="1261687"/>
            <a:ext cx="6210300" cy="1079500"/>
          </a:xfrm>
          <a:prstGeom prst="rect">
            <a:avLst/>
          </a:prstGeom>
        </p:spPr>
      </p:pic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B2F3C88D-BF6E-6D4C-9A25-CACB03AA208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971061" y="3115896"/>
            <a:ext cx="641969" cy="369332"/>
          </a:xfrm>
        </p:spPr>
        <p:txBody>
          <a:bodyPr>
            <a:normAutofit/>
          </a:bodyPr>
          <a:lstStyle>
            <a:lvl1pPr marL="0" indent="0">
              <a:buNone/>
              <a:defRPr sz="1800" b="0" i="0">
                <a:latin typeface="Muli" pitchFamily="2" charset="77"/>
              </a:defRPr>
            </a:lvl1pPr>
          </a:lstStyle>
          <a:p>
            <a:pPr lvl="0"/>
            <a:r>
              <a:rPr lang="en-US" dirty="0"/>
              <a:t>#</a:t>
            </a:r>
            <a:endParaRPr lang="en-GB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1D45BA0-7B16-364F-96FA-7CCD74809633}"/>
              </a:ext>
            </a:extLst>
          </p:cNvPr>
          <p:cNvSpPr txBox="1"/>
          <p:nvPr userDrawn="1"/>
        </p:nvSpPr>
        <p:spPr>
          <a:xfrm>
            <a:off x="4038600" y="3115896"/>
            <a:ext cx="9324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0" i="0" dirty="0">
                <a:latin typeface="Muli" pitchFamily="2" charset="77"/>
              </a:rPr>
              <a:t>Stage:</a:t>
            </a:r>
          </a:p>
        </p:txBody>
      </p:sp>
      <p:sp>
        <p:nvSpPr>
          <p:cNvPr id="16" name="Text Placeholder 13">
            <a:extLst>
              <a:ext uri="{FF2B5EF4-FFF2-40B4-BE49-F238E27FC236}">
                <a16:creationId xmlns:a16="http://schemas.microsoft.com/office/drawing/2014/main" id="{204E8ED3-ED92-2F44-AA0C-C3500973984C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047550" y="3115896"/>
            <a:ext cx="641969" cy="369332"/>
          </a:xfrm>
        </p:spPr>
        <p:txBody>
          <a:bodyPr>
            <a:normAutofit/>
          </a:bodyPr>
          <a:lstStyle>
            <a:lvl1pPr marL="0" indent="0">
              <a:buNone/>
              <a:defRPr sz="1800" b="0" i="0">
                <a:latin typeface="Muli" pitchFamily="2" charset="77"/>
              </a:defRPr>
            </a:lvl1pPr>
          </a:lstStyle>
          <a:p>
            <a:pPr lvl="0"/>
            <a:r>
              <a:rPr lang="en-US" dirty="0"/>
              <a:t>#</a:t>
            </a:r>
            <a:endParaRPr lang="en-GB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543EE4B3-C0E4-AE42-921D-72A75F2D0332}"/>
              </a:ext>
            </a:extLst>
          </p:cNvPr>
          <p:cNvSpPr txBox="1"/>
          <p:nvPr userDrawn="1"/>
        </p:nvSpPr>
        <p:spPr>
          <a:xfrm>
            <a:off x="6285633" y="3115896"/>
            <a:ext cx="7619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0" i="0" dirty="0">
                <a:latin typeface="Muli" pitchFamily="2" charset="77"/>
              </a:rPr>
              <a:t>List: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89432D1-7A4B-1C44-88E8-AA29550922F7}"/>
              </a:ext>
            </a:extLst>
          </p:cNvPr>
          <p:cNvSpPr txBox="1"/>
          <p:nvPr userDrawn="1"/>
        </p:nvSpPr>
        <p:spPr>
          <a:xfrm>
            <a:off x="231648" y="6581001"/>
            <a:ext cx="1176528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>
                <a:solidFill>
                  <a:schemeClr val="bg1"/>
                </a:solidFill>
                <a:latin typeface="Muli" pitchFamily="2" charset="77"/>
              </a:rPr>
              <a:t>All elements of this scheme are copyright © The Spelling Shed Ltd and may not be redistributed without permission. </a:t>
            </a:r>
          </a:p>
        </p:txBody>
      </p:sp>
    </p:spTree>
    <p:extLst>
      <p:ext uri="{BB962C8B-B14F-4D97-AF65-F5344CB8AC3E}">
        <p14:creationId xmlns:p14="http://schemas.microsoft.com/office/powerpoint/2010/main" val="333314606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>
            <a:extLst>
              <a:ext uri="{FF2B5EF4-FFF2-40B4-BE49-F238E27FC236}">
                <a16:creationId xmlns:a16="http://schemas.microsoft.com/office/drawing/2014/main" id="{D22C0101-D23A-5C4E-A28F-EEE925C2BAFE}"/>
              </a:ext>
            </a:extLst>
          </p:cNvPr>
          <p:cNvSpPr/>
          <p:nvPr userDrawn="1"/>
        </p:nvSpPr>
        <p:spPr>
          <a:xfrm>
            <a:off x="152400" y="137160"/>
            <a:ext cx="11887200" cy="6604834"/>
          </a:xfrm>
          <a:prstGeom prst="rect">
            <a:avLst/>
          </a:prstGeom>
          <a:solidFill>
            <a:srgbClr val="FFFFFF">
              <a:alpha val="89804"/>
            </a:srgbClr>
          </a:solidFill>
          <a:ln>
            <a:solidFill>
              <a:schemeClr val="bg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b="0" i="0" dirty="0">
              <a:latin typeface="Muli" pitchFamily="2" charset="77"/>
            </a:endParaRP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5BA0AB86-75A7-554E-9835-D9E30F3233C2}"/>
              </a:ext>
            </a:extLst>
          </p:cNvPr>
          <p:cNvGraphicFramePr>
            <a:graphicFrameLocks noGrp="1"/>
          </p:cNvGraphicFramePr>
          <p:nvPr userDrawn="1">
            <p:extLst/>
          </p:nvPr>
        </p:nvGraphicFramePr>
        <p:xfrm>
          <a:off x="508000" y="325966"/>
          <a:ext cx="9055100" cy="86783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650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89006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33917">
                <a:tc>
                  <a:txBody>
                    <a:bodyPr/>
                    <a:lstStyle/>
                    <a:p>
                      <a:r>
                        <a:rPr lang="en-GB" sz="1400" b="0" i="0" dirty="0">
                          <a:latin typeface="Muli" pitchFamily="2" charset="77"/>
                        </a:rPr>
                        <a:t>Stage: 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400" b="0" i="0" dirty="0">
                        <a:latin typeface="Muli" pitchFamily="2" charset="77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3917">
                <a:tc>
                  <a:txBody>
                    <a:bodyPr/>
                    <a:lstStyle/>
                    <a:p>
                      <a:r>
                        <a:rPr lang="en-GB" sz="1400" b="0" i="0" dirty="0">
                          <a:latin typeface="Muli" pitchFamily="2" charset="77"/>
                        </a:rPr>
                        <a:t>List: 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7CCCC1F5-259E-4B4B-BD71-985F5006602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116013" y="349716"/>
            <a:ext cx="427037" cy="362803"/>
          </a:xfrm>
        </p:spPr>
        <p:txBody>
          <a:bodyPr>
            <a:normAutofit/>
          </a:bodyPr>
          <a:lstStyle>
            <a:lvl1pPr marL="0" indent="0">
              <a:buNone/>
              <a:defRPr sz="1400" b="0" i="0">
                <a:latin typeface="Muli" pitchFamily="2" charset="77"/>
              </a:defRPr>
            </a:lvl1pPr>
          </a:lstStyle>
          <a:p>
            <a:pPr lvl="0"/>
            <a:r>
              <a:rPr lang="en-GB" dirty="0"/>
              <a:t>1</a:t>
            </a:r>
          </a:p>
        </p:txBody>
      </p: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D89521DD-EB1B-DB4F-AF92-E0AA49E4BF8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16012" y="788047"/>
            <a:ext cx="427037" cy="362803"/>
          </a:xfrm>
        </p:spPr>
        <p:txBody>
          <a:bodyPr>
            <a:normAutofit/>
          </a:bodyPr>
          <a:lstStyle>
            <a:lvl1pPr marL="0" indent="0">
              <a:buNone/>
              <a:defRPr sz="1400" b="0" i="0">
                <a:latin typeface="Muli" pitchFamily="2" charset="77"/>
              </a:defRPr>
            </a:lvl1pPr>
          </a:lstStyle>
          <a:p>
            <a:pPr lvl="0"/>
            <a:r>
              <a:rPr lang="en-GB" dirty="0"/>
              <a:t>1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2B829687-5986-4D4A-9EAC-01CD129F7C4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662545" y="325967"/>
            <a:ext cx="7900555" cy="867834"/>
          </a:xfrm>
        </p:spPr>
        <p:txBody>
          <a:bodyPr>
            <a:normAutofit/>
          </a:bodyPr>
          <a:lstStyle>
            <a:lvl1pPr marL="0" indent="0">
              <a:buNone/>
              <a:defRPr sz="1400" b="0" i="0">
                <a:latin typeface="Muli" pitchFamily="2" charset="77"/>
              </a:defRPr>
            </a:lvl1pPr>
          </a:lstStyle>
          <a:p>
            <a:pPr lvl="0"/>
            <a:endParaRPr lang="en-GB" dirty="0"/>
          </a:p>
        </p:txBody>
      </p:sp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9C5803DD-6F71-4F43-8676-686F6A0B910E}"/>
              </a:ext>
            </a:extLst>
          </p:cNvPr>
          <p:cNvGraphicFramePr>
            <a:graphicFrameLocks noGrp="1"/>
          </p:cNvGraphicFramePr>
          <p:nvPr userDrawn="1">
            <p:extLst/>
          </p:nvPr>
        </p:nvGraphicFramePr>
        <p:xfrm>
          <a:off x="508000" y="1550668"/>
          <a:ext cx="2787650" cy="5029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87650">
                  <a:extLst>
                    <a:ext uri="{9D8B030D-6E8A-4147-A177-3AD203B41FA5}">
                      <a16:colId xmlns:a16="http://schemas.microsoft.com/office/drawing/2014/main" val="4129481148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Spellings</a:t>
                      </a:r>
                    </a:p>
                  </a:txBody>
                  <a:tcPr>
                    <a:solidFill>
                      <a:srgbClr val="FF7E7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234636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endParaRPr lang="en-GB" sz="1600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8844199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endParaRPr lang="en-GB" sz="1600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3103548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endParaRPr lang="en-GB" sz="1600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5982183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endParaRPr lang="en-GB" sz="1600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163868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endParaRPr lang="en-GB" sz="1600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82151694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endParaRPr lang="en-GB" sz="1600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28086707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endParaRPr lang="en-GB" sz="1600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96181646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endParaRPr lang="en-GB" sz="1600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7969453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endParaRPr lang="en-GB" sz="1600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73784806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endParaRPr lang="en-GB" sz="1600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9827967"/>
                  </a:ext>
                </a:extLst>
              </a:tr>
            </a:tbl>
          </a:graphicData>
        </a:graphic>
      </p:graphicFrame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4A42A733-05A7-7244-8430-E2765D4C50FD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508000" y="1995168"/>
            <a:ext cx="2787650" cy="4584700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</a:lstStyle>
          <a:p>
            <a:pPr lvl="0"/>
            <a:endParaRPr lang="en-GB" dirty="0"/>
          </a:p>
          <a:p>
            <a:pPr lvl="0"/>
            <a:endParaRPr lang="en-GB" dirty="0"/>
          </a:p>
        </p:txBody>
      </p:sp>
      <p:sp>
        <p:nvSpPr>
          <p:cNvPr id="21" name="Content Placeholder 20">
            <a:extLst>
              <a:ext uri="{FF2B5EF4-FFF2-40B4-BE49-F238E27FC236}">
                <a16:creationId xmlns:a16="http://schemas.microsoft.com/office/drawing/2014/main" id="{DDF07794-DDE5-1748-AA98-177CF77DDF88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3425190" y="1354611"/>
            <a:ext cx="8382000" cy="5268914"/>
          </a:xfrm>
        </p:spPr>
        <p:txBody>
          <a:bodyPr>
            <a:normAutofit/>
          </a:bodyPr>
          <a:lstStyle>
            <a:lvl1pPr>
              <a:defRPr lang="en-GB" sz="1800" b="0" i="0" kern="1200" dirty="0">
                <a:solidFill>
                  <a:prstClr val="black"/>
                </a:solidFill>
                <a:latin typeface="OpenDyslexicAlta" pitchFamily="2" charset="77"/>
                <a:ea typeface="OpenDyslexicAlta" pitchFamily="2" charset="77"/>
                <a:cs typeface="OpenDyslexicAlta" pitchFamily="2" charset="77"/>
              </a:defRPr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/>
              <a:buNone/>
            </a:pPr>
            <a:r>
              <a:rPr lang="en-US" dirty="0"/>
              <a:t>Edit Master text styles</a:t>
            </a:r>
          </a:p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/>
              <a:buNone/>
            </a:pPr>
            <a:r>
              <a:rPr lang="en-US" dirty="0"/>
              <a:t>Second level</a:t>
            </a:r>
          </a:p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/>
              <a:buNone/>
            </a:pPr>
            <a:r>
              <a:rPr lang="en-US" dirty="0"/>
              <a:t>Third level</a:t>
            </a:r>
          </a:p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/>
              <a:buNone/>
            </a:pPr>
            <a:r>
              <a:rPr lang="en-US" dirty="0"/>
              <a:t>Fourth level</a:t>
            </a:r>
          </a:p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/>
              <a:buNone/>
            </a:pPr>
            <a:r>
              <a:rPr lang="en-US" dirty="0"/>
              <a:t>Fifth level</a:t>
            </a:r>
            <a:endParaRPr lang="en-GB" dirty="0"/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1DD0F53D-1FF4-844C-9CFA-9D8546D499B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650186" y="-18580"/>
            <a:ext cx="2296886" cy="13996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60037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09FB29-DAA1-E940-AAD6-BD7945AA55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48FB51-1D12-574C-8A98-2B4DAED6E0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CCA992-F3BF-F949-98E0-E61C1F5BB6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5795E-14C0-F24C-BC58-50E0B5C47D9E}" type="datetimeFigureOut">
              <a:rPr lang="en-GB" smtClean="0"/>
              <a:t>23/02/2021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184E3D-5F96-804C-AD3B-73B830F1A8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193ACB-6463-004B-BFB8-3DBEBA50A4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3703F-CD64-D545-9547-E5ACF0E388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55893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1D2688-467E-EA42-B832-9518D413B4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AA942CA-E5D3-8E4E-A215-60D34BB980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7290B4-B28C-524C-9387-6A82C9F707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5795E-14C0-F24C-BC58-50E0B5C47D9E}" type="datetimeFigureOut">
              <a:rPr lang="en-GB" smtClean="0"/>
              <a:t>23/02/2021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7E162E-05A7-F44D-A8B3-3E0E2D141D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898468-3B0A-2F49-9841-EB9F54239B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3703F-CD64-D545-9547-E5ACF0E388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38913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B1B7D5-DBD2-2F48-85C9-93E179F0F4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BC7D92-EF1F-7341-8032-0AB9D156A78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E1F6B90-D2E7-0844-A263-CC48FA0852F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AFB103E-42BE-1F42-AC45-474AA80911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5795E-14C0-F24C-BC58-50E0B5C47D9E}" type="datetimeFigureOut">
              <a:rPr lang="en-GB" smtClean="0"/>
              <a:t>23/02/2021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5E1B2F3-E1F1-0542-8FA7-4A78E69C8F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85C0AB8-1620-C446-AA10-B040EC0647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3703F-CD64-D545-9547-E5ACF0E388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86308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0F94BB-40D6-E643-B5C5-963AC50FBA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270EA89-ECB0-0B4D-9A29-383054861D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DCC37A8-520B-6340-B61A-ECD42840EC0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B583CDF-5143-6A4D-BB42-F2EC1F6875B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214B3A0-4962-C74C-A9AC-B536740AF9B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83226C5-A5B9-C943-9A71-D89E8F7919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5795E-14C0-F24C-BC58-50E0B5C47D9E}" type="datetimeFigureOut">
              <a:rPr lang="en-GB" smtClean="0"/>
              <a:t>23/02/2021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5C5394D-94A8-1B45-92AB-5C908AC87D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92C8D07-DEFE-804C-95C0-1C1C95F51B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3703F-CD64-D545-9547-E5ACF0E388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74680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951EB9-313F-A449-895C-099760169D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589A459-AFEA-5648-83F6-964EE76B96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5795E-14C0-F24C-BC58-50E0B5C47D9E}" type="datetimeFigureOut">
              <a:rPr lang="en-GB" smtClean="0"/>
              <a:t>23/02/2021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D0F848D-2BAE-A947-B64B-0B36414360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2606EBA-ACAA-6A40-82F6-E18B961525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3703F-CD64-D545-9547-E5ACF0E388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68518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59CD256-1C1F-BB46-876C-1D48AF69AD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5795E-14C0-F24C-BC58-50E0B5C47D9E}" type="datetimeFigureOut">
              <a:rPr lang="en-GB" smtClean="0"/>
              <a:t>23/02/2021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2A88578-DE61-1D45-9F50-EB68269FA7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EBE0F21-C2A7-ED49-B887-9BC04C34F8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3703F-CD64-D545-9547-E5ACF0E388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62414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C8B150-510C-7842-9EF7-EF0A5C5797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C44874-6313-534F-92D6-2288F58009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E5BA52E-342F-9647-89EC-5F2C92344E8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09EAB7A-2980-614E-B7F8-D56B73F533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5795E-14C0-F24C-BC58-50E0B5C47D9E}" type="datetimeFigureOut">
              <a:rPr lang="en-GB" smtClean="0"/>
              <a:t>23/02/2021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135CE9A-747E-DE4D-AA0A-50E3794211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2DA44B6-B429-D549-84F5-D9C7B135C5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3703F-CD64-D545-9547-E5ACF0E388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5388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737D73-5E29-FC4E-AFAF-7A991CD1D1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BE59CFC-C037-1648-B48D-8A32B5B99A8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41F560A-1415-DB4A-9CC3-D081117FDC1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F99F0E6-4281-AD4B-93E5-16588D9AA8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5795E-14C0-F24C-BC58-50E0B5C47D9E}" type="datetimeFigureOut">
              <a:rPr lang="en-GB" smtClean="0"/>
              <a:t>23/02/2021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368B2BD-3981-224D-A87A-4FE3E0949D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FB494A1-19ED-7B43-8B35-C96C6BD0D9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3703F-CD64-D545-9547-E5ACF0E388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37056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C495597-2349-0C45-B781-D5BB780523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FB8C0C-D80A-EE4D-8028-EFB09D254E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AA4CC2-AB27-7045-A6F1-00473B36C24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B5795E-14C0-F24C-BC58-50E0B5C47D9E}" type="datetimeFigureOut">
              <a:rPr lang="en-GB" smtClean="0"/>
              <a:t>23/02/2021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3D505E-5EFE-9341-A408-EB6CF1C1D18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C0D0BF-A555-8C4A-9B55-7B9AC58F05A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B3703F-CD64-D545-9547-E5ACF0E388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75419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8EC3230C-370C-4B41-B9ED-BCB463F0FE0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anchor="ctr"/>
          <a:lstStyle/>
          <a:p>
            <a:pPr>
              <a:lnSpc>
                <a:spcPct val="100000"/>
              </a:lnSpc>
              <a:spcBef>
                <a:spcPts val="0"/>
              </a:spcBef>
              <a:defRPr/>
            </a:pPr>
            <a:r>
              <a:rPr lang="en-GB" b="1" dirty="0">
                <a:solidFill>
                  <a:srgbClr val="FF3860"/>
                </a:solidFill>
              </a:rPr>
              <a:t>Challenge Words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38DAE2D-5C07-104D-8EF6-27195B5740D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dirty="0"/>
              <a:t>4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7D95D58-D54B-3346-AC15-07D342AE762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GB" dirty="0"/>
              <a:t>18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576C71A-453D-804F-8AE0-CED3A5134324}"/>
              </a:ext>
            </a:extLst>
          </p:cNvPr>
          <p:cNvSpPr txBox="1"/>
          <p:nvPr/>
        </p:nvSpPr>
        <p:spPr>
          <a:xfrm>
            <a:off x="4358491" y="4082143"/>
            <a:ext cx="33310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/>
              <a:t>YEAR 4</a:t>
            </a:r>
          </a:p>
        </p:txBody>
      </p:sp>
    </p:spTree>
    <p:extLst>
      <p:ext uri="{BB962C8B-B14F-4D97-AF65-F5344CB8AC3E}">
        <p14:creationId xmlns:p14="http://schemas.microsoft.com/office/powerpoint/2010/main" val="19152062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/>
          </p:nvPr>
        </p:nvGraphicFramePr>
        <p:xfrm>
          <a:off x="508000" y="1600196"/>
          <a:ext cx="11150598" cy="5029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8584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584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5843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5843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858433">
                  <a:extLst>
                    <a:ext uri="{9D8B030D-6E8A-4147-A177-3AD203B41FA5}">
                      <a16:colId xmlns:a16="http://schemas.microsoft.com/office/drawing/2014/main" val="634301094"/>
                    </a:ext>
                  </a:extLst>
                </a:gridCol>
                <a:gridCol w="1858433">
                  <a:extLst>
                    <a:ext uri="{9D8B030D-6E8A-4147-A177-3AD203B41FA5}">
                      <a16:colId xmlns:a16="http://schemas.microsoft.com/office/drawing/2014/main" val="3666018325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Spellings</a:t>
                      </a:r>
                    </a:p>
                  </a:txBody>
                  <a:tcPr>
                    <a:solidFill>
                      <a:srgbClr val="D883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1</a:t>
                      </a:r>
                      <a:r>
                        <a:rPr lang="en-GB" b="0" i="0" baseline="3000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st</a:t>
                      </a:r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 Attempt</a:t>
                      </a:r>
                    </a:p>
                  </a:txBody>
                  <a:tcPr>
                    <a:solidFill>
                      <a:srgbClr val="D883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2</a:t>
                      </a:r>
                      <a:r>
                        <a:rPr lang="en-GB" b="0" i="0" baseline="3000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nd</a:t>
                      </a:r>
                      <a:r>
                        <a:rPr lang="en-GB" b="0" i="0" baseline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 Attempt</a:t>
                      </a:r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>
                    <a:solidFill>
                      <a:srgbClr val="D883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3</a:t>
                      </a:r>
                      <a:r>
                        <a:rPr lang="en-GB" b="0" i="0" baseline="3000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rd</a:t>
                      </a:r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 Attempt</a:t>
                      </a:r>
                    </a:p>
                  </a:txBody>
                  <a:tcPr>
                    <a:solidFill>
                      <a:srgbClr val="D883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4th Attempt</a:t>
                      </a:r>
                    </a:p>
                  </a:txBody>
                  <a:tcPr>
                    <a:solidFill>
                      <a:srgbClr val="D883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5</a:t>
                      </a:r>
                      <a:r>
                        <a:rPr lang="en-GB" b="0" i="0" baseline="3000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th</a:t>
                      </a:r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 Attempt</a:t>
                      </a:r>
                    </a:p>
                  </a:txBody>
                  <a:tcPr>
                    <a:solidFill>
                      <a:srgbClr val="D883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amateur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ancient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awkward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criticise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excellent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foreign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pronunciation</a:t>
                      </a:r>
                      <a:r>
                        <a:rPr lang="en-GB" b="0" i="0" baseline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 </a:t>
                      </a:r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symbol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yacht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equipment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/>
          </p:nvPr>
        </p:nvGraphicFramePr>
        <p:xfrm>
          <a:off x="508000" y="325966"/>
          <a:ext cx="9055100" cy="86783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650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89006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33917">
                <a:tc>
                  <a:txBody>
                    <a:bodyPr/>
                    <a:lstStyle/>
                    <a:p>
                      <a:r>
                        <a:rPr lang="en-GB" sz="1400" b="0" i="0" dirty="0">
                          <a:latin typeface="Muli" pitchFamily="2" charset="77"/>
                        </a:rPr>
                        <a:t>Stage: 5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i="0" dirty="0">
                          <a:solidFill>
                            <a:srgbClr val="FF3860"/>
                          </a:solidFill>
                          <a:latin typeface="Muli" pitchFamily="2" charset="77"/>
                        </a:rPr>
                        <a:t>Challenge Words</a:t>
                      </a:r>
                      <a:endParaRPr lang="en-GB" sz="1400" b="0" i="0" baseline="0" dirty="0">
                        <a:solidFill>
                          <a:srgbClr val="FF3860"/>
                        </a:solidFill>
                        <a:latin typeface="Muli" pitchFamily="2" charset="77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400" baseline="0" dirty="0">
                        <a:latin typeface="Muli" pitchFamily="2" charset="77"/>
                      </a:endParaRPr>
                    </a:p>
                    <a:p>
                      <a:r>
                        <a:rPr lang="en-GB" sz="1400" baseline="0" dirty="0">
                          <a:latin typeface="Muli" pitchFamily="2" charset="77"/>
                        </a:rPr>
                        <a:t>Name:</a:t>
                      </a:r>
                      <a:endParaRPr lang="en-GB" sz="1400" dirty="0">
                        <a:latin typeface="Muli" pitchFamily="2" charset="77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3917">
                <a:tc>
                  <a:txBody>
                    <a:bodyPr/>
                    <a:lstStyle/>
                    <a:p>
                      <a:r>
                        <a:rPr lang="en-GB" sz="1400" b="0" i="0" dirty="0">
                          <a:latin typeface="Muli" pitchFamily="2" charset="77"/>
                        </a:rPr>
                        <a:t>List: 18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692563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6DBE228-6D41-A748-9592-1AE43A5B939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dirty="0"/>
              <a:t>4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5C2B884-3FE8-CF4F-BAE3-4C745B9084D3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116013" y="788047"/>
            <a:ext cx="427037" cy="362803"/>
          </a:xfrm>
        </p:spPr>
        <p:txBody>
          <a:bodyPr>
            <a:normAutofit/>
          </a:bodyPr>
          <a:lstStyle/>
          <a:p>
            <a:r>
              <a:rPr lang="en-GB" dirty="0"/>
              <a:t> 18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7B32AF4-9343-2540-89B6-82250EA03E0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  <a:defRPr/>
            </a:pPr>
            <a:r>
              <a:rPr lang="en-GB" b="1" dirty="0">
                <a:solidFill>
                  <a:srgbClr val="FF3860"/>
                </a:solidFill>
              </a:rPr>
              <a:t>Challenge Words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4A36E15-7309-2E4B-8E87-7493AD89C132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pPr fontAlgn="t"/>
            <a:r>
              <a:rPr lang="en-GB" dirty="0"/>
              <a:t>breath</a:t>
            </a:r>
          </a:p>
          <a:p>
            <a:pPr fontAlgn="t"/>
            <a:r>
              <a:rPr lang="en-GB" dirty="0"/>
              <a:t>business</a:t>
            </a:r>
          </a:p>
          <a:p>
            <a:pPr fontAlgn="t"/>
            <a:r>
              <a:rPr lang="en-GB" dirty="0"/>
              <a:t>caught</a:t>
            </a:r>
          </a:p>
          <a:p>
            <a:pPr fontAlgn="t"/>
            <a:r>
              <a:rPr lang="en-GB" dirty="0"/>
              <a:t>different</a:t>
            </a:r>
          </a:p>
          <a:p>
            <a:pPr fontAlgn="t"/>
            <a:r>
              <a:rPr lang="en-GB" dirty="0"/>
              <a:t>exercise</a:t>
            </a:r>
          </a:p>
          <a:p>
            <a:pPr fontAlgn="t"/>
            <a:r>
              <a:rPr lang="en-GB" dirty="0"/>
              <a:t>extreme</a:t>
            </a:r>
          </a:p>
          <a:p>
            <a:pPr fontAlgn="t"/>
            <a:r>
              <a:rPr lang="en-GB" dirty="0"/>
              <a:t>medicine</a:t>
            </a:r>
          </a:p>
          <a:p>
            <a:pPr fontAlgn="t"/>
            <a:r>
              <a:rPr lang="en-GB" dirty="0"/>
              <a:t>possession</a:t>
            </a:r>
          </a:p>
          <a:p>
            <a:pPr fontAlgn="t"/>
            <a:r>
              <a:rPr lang="en-GB" dirty="0"/>
              <a:t>although</a:t>
            </a:r>
          </a:p>
          <a:p>
            <a:pPr fontAlgn="t"/>
            <a:r>
              <a:rPr lang="en-GB" dirty="0"/>
              <a:t>thought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439215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/>
          </p:nvPr>
        </p:nvGraphicFramePr>
        <p:xfrm>
          <a:off x="508000" y="1600196"/>
          <a:ext cx="2787650" cy="5029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876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Spellings</a:t>
                      </a:r>
                    </a:p>
                  </a:txBody>
                  <a:tcPr>
                    <a:solidFill>
                      <a:srgbClr val="FF7E7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breath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business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caught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different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exercise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extreme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medicine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possession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although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thought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0681636"/>
              </p:ext>
            </p:extLst>
          </p:nvPr>
        </p:nvGraphicFramePr>
        <p:xfrm>
          <a:off x="508000" y="325966"/>
          <a:ext cx="9055100" cy="86783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650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89006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33917">
                <a:tc>
                  <a:txBody>
                    <a:bodyPr/>
                    <a:lstStyle/>
                    <a:p>
                      <a:r>
                        <a:rPr lang="en-GB" sz="1400" b="0" i="0" dirty="0">
                          <a:latin typeface="Muli" pitchFamily="2" charset="77"/>
                        </a:rPr>
                        <a:t>Stage: 4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i="0" dirty="0">
                          <a:solidFill>
                            <a:srgbClr val="FF3860"/>
                          </a:solidFill>
                          <a:latin typeface="Muli" pitchFamily="2" charset="77"/>
                        </a:rPr>
                        <a:t>Challenge Words</a:t>
                      </a:r>
                      <a:endParaRPr lang="en-GB" sz="1400" b="1" baseline="0" dirty="0">
                        <a:solidFill>
                          <a:srgbClr val="FF3860"/>
                        </a:solidFill>
                      </a:endParaRPr>
                    </a:p>
                    <a:p>
                      <a:endParaRPr lang="en-GB" sz="1400" baseline="0" dirty="0"/>
                    </a:p>
                    <a:p>
                      <a:endParaRPr lang="en-GB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3917">
                <a:tc>
                  <a:txBody>
                    <a:bodyPr/>
                    <a:lstStyle/>
                    <a:p>
                      <a:r>
                        <a:rPr lang="en-GB" sz="1400" b="0" i="0" dirty="0">
                          <a:latin typeface="Muli" pitchFamily="2" charset="77"/>
                        </a:rPr>
                        <a:t>List: 18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/>
          </p:nvPr>
        </p:nvGraphicFramePr>
        <p:xfrm>
          <a:off x="4223658" y="1432845"/>
          <a:ext cx="7032173" cy="466522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4476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476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3981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427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4079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4765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4030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4030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40308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440308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440308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448143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429042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429042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429042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429042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</a:tblGrid>
              <a:tr h="46652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a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r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h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z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g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w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p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a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l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t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h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o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u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g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h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d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652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b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r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a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t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h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f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o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h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r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r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h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s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k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 err="1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i</a:t>
                      </a:r>
                      <a:endParaRPr lang="en-GB" sz="2400" b="0" i="0" dirty="0">
                        <a:effectLst/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652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t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b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x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0" i="0" dirty="0" err="1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i</a:t>
                      </a:r>
                      <a:endParaRPr lang="en-GB" sz="2400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g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x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j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k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s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q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c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f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0" i="0" dirty="0" err="1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i</a:t>
                      </a:r>
                      <a:endParaRPr lang="en-GB" sz="2400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g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p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f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6522">
                <a:tc>
                  <a:txBody>
                    <a:bodyPr/>
                    <a:lstStyle/>
                    <a:p>
                      <a:pPr algn="ctr"/>
                      <a:r>
                        <a:rPr lang="en-GB" sz="2400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h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c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y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m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c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v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n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l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s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o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m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d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l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f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652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o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s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r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n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f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a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p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n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a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m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b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d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a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k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e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6652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u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d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c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x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b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u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s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0" i="0" dirty="0" err="1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i</a:t>
                      </a:r>
                      <a:endParaRPr lang="en-GB" sz="2400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n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s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s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y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j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k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r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66522">
                <a:tc>
                  <a:txBody>
                    <a:bodyPr/>
                    <a:lstStyle/>
                    <a:p>
                      <a:pPr algn="ctr"/>
                      <a:r>
                        <a:rPr lang="en-GB" sz="2400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g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q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0" i="0" dirty="0" err="1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i</a:t>
                      </a:r>
                      <a:endParaRPr lang="en-GB" sz="2400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p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g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w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v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o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p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y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s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z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j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e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6652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h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y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s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t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o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h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u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u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r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c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q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b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c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 err="1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i</a:t>
                      </a:r>
                      <a:endParaRPr lang="en-GB" sz="2400" b="0" i="0" dirty="0">
                        <a:effectLst/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 err="1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i</a:t>
                      </a:r>
                      <a:endParaRPr lang="en-GB" sz="2400" b="0" i="0" dirty="0">
                        <a:effectLst/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n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6652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t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s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x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t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r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m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s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t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b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x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o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t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6652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m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d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0" i="0" dirty="0" err="1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i</a:t>
                      </a:r>
                      <a:endParaRPr lang="en-GB" sz="2400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c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0" i="0" dirty="0" err="1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i</a:t>
                      </a:r>
                      <a:endParaRPr lang="en-GB" sz="2400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n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t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d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z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a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v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u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w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n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4580371" y="6260064"/>
            <a:ext cx="79167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OpenDyslexicAlta" pitchFamily="2" charset="77"/>
                <a:ea typeface="OpenDyslexic" charset="0"/>
                <a:cs typeface="OpenDyslexic" charset="0"/>
              </a:rPr>
              <a:t>Can you find your spellings hidden in this word search?</a:t>
            </a:r>
          </a:p>
        </p:txBody>
      </p:sp>
    </p:spTree>
    <p:extLst>
      <p:ext uri="{BB962C8B-B14F-4D97-AF65-F5344CB8AC3E}">
        <p14:creationId xmlns:p14="http://schemas.microsoft.com/office/powerpoint/2010/main" val="10031544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508000" y="1600196"/>
          <a:ext cx="2787650" cy="5029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876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Spellings</a:t>
                      </a:r>
                    </a:p>
                  </a:txBody>
                  <a:tcPr>
                    <a:solidFill>
                      <a:srgbClr val="FF7E7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breath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business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caught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different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exercise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extreme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medicine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possession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although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thought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/>
          </p:nvPr>
        </p:nvGraphicFramePr>
        <p:xfrm>
          <a:off x="508000" y="325966"/>
          <a:ext cx="9055100" cy="86783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650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89006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33917">
                <a:tc>
                  <a:txBody>
                    <a:bodyPr/>
                    <a:lstStyle/>
                    <a:p>
                      <a:r>
                        <a:rPr lang="en-GB" sz="1400" b="0" i="0" dirty="0">
                          <a:latin typeface="Muli" pitchFamily="2" charset="77"/>
                        </a:rPr>
                        <a:t>Stage: 4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i="0" dirty="0">
                          <a:solidFill>
                            <a:srgbClr val="FF3860"/>
                          </a:solidFill>
                          <a:latin typeface="Muli" pitchFamily="2" charset="77"/>
                        </a:rPr>
                        <a:t>Challenge Words</a:t>
                      </a:r>
                      <a:endParaRPr lang="en-GB" sz="1400" b="1" baseline="0" dirty="0">
                        <a:solidFill>
                          <a:srgbClr val="FF3860"/>
                        </a:solidFill>
                        <a:latin typeface="Muli" pitchFamily="2" charset="77"/>
                      </a:endParaRPr>
                    </a:p>
                    <a:p>
                      <a:endParaRPr lang="en-GB" sz="1400" baseline="0" dirty="0">
                        <a:latin typeface="Muli" pitchFamily="2" charset="77"/>
                      </a:endParaRPr>
                    </a:p>
                    <a:p>
                      <a:r>
                        <a:rPr lang="en-GB" sz="1400" baseline="0" dirty="0">
                          <a:solidFill>
                            <a:srgbClr val="FF3860"/>
                          </a:solidFill>
                          <a:latin typeface="Muli" pitchFamily="2" charset="77"/>
                        </a:rPr>
                        <a:t>Answers: </a:t>
                      </a:r>
                      <a:endParaRPr lang="en-GB" sz="1400" dirty="0">
                        <a:solidFill>
                          <a:srgbClr val="FF3860"/>
                        </a:solidFill>
                        <a:latin typeface="Muli" pitchFamily="2" charset="77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3917">
                <a:tc>
                  <a:txBody>
                    <a:bodyPr/>
                    <a:lstStyle/>
                    <a:p>
                      <a:r>
                        <a:rPr lang="en-GB" sz="1400" b="0" i="0" dirty="0">
                          <a:latin typeface="Muli" pitchFamily="2" charset="77"/>
                        </a:rPr>
                        <a:t>List: 18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/>
          </p:nvPr>
        </p:nvGraphicFramePr>
        <p:xfrm>
          <a:off x="4223658" y="1432845"/>
          <a:ext cx="7032173" cy="466522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4476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476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1315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6941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4079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4765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4030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4030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40308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440308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440308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448143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429042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429042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429042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429042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</a:tblGrid>
              <a:tr h="46652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a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r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h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z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g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w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p</a:t>
                      </a:r>
                    </a:p>
                  </a:txBody>
                  <a:tcPr marL="68580" marR="68580" marT="0" marB="0">
                    <a:solidFill>
                      <a:srgbClr val="FF38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a</a:t>
                      </a:r>
                    </a:p>
                  </a:txBody>
                  <a:tcPr marL="68580" marR="68580" marT="0" marB="0">
                    <a:solidFill>
                      <a:srgbClr val="FF38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l</a:t>
                      </a:r>
                    </a:p>
                  </a:txBody>
                  <a:tcPr marL="68580" marR="68580" marT="0" marB="0">
                    <a:solidFill>
                      <a:srgbClr val="FF38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t</a:t>
                      </a:r>
                    </a:p>
                  </a:txBody>
                  <a:tcPr marL="68580" marR="68580" marT="0" marB="0">
                    <a:solidFill>
                      <a:srgbClr val="FF38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h</a:t>
                      </a:r>
                    </a:p>
                  </a:txBody>
                  <a:tcPr marL="68580" marR="68580" marT="0" marB="0">
                    <a:solidFill>
                      <a:srgbClr val="FF38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o</a:t>
                      </a:r>
                    </a:p>
                  </a:txBody>
                  <a:tcPr marL="68580" marR="68580" marT="0" marB="0">
                    <a:solidFill>
                      <a:srgbClr val="FF38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u</a:t>
                      </a:r>
                    </a:p>
                  </a:txBody>
                  <a:tcPr marL="68580" marR="68580" marT="0" marB="0">
                    <a:solidFill>
                      <a:srgbClr val="FF38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g</a:t>
                      </a:r>
                    </a:p>
                  </a:txBody>
                  <a:tcPr marL="68580" marR="68580" marT="0" marB="0">
                    <a:solidFill>
                      <a:srgbClr val="FF38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h</a:t>
                      </a:r>
                    </a:p>
                  </a:txBody>
                  <a:tcPr marL="68580" marR="68580" marT="0" marB="0">
                    <a:solidFill>
                      <a:srgbClr val="FF38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d</a:t>
                      </a:r>
                    </a:p>
                  </a:txBody>
                  <a:tcPr marL="68580" marR="68580" marT="0" marB="0">
                    <a:solidFill>
                      <a:srgbClr val="FF38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652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solidFill>
                            <a:schemeClr val="tx1"/>
                          </a:solidFill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b</a:t>
                      </a:r>
                    </a:p>
                  </a:txBody>
                  <a:tcPr marL="68580" marR="68580" marT="0" marB="0">
                    <a:solidFill>
                      <a:srgbClr val="FF38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0" i="0" dirty="0">
                          <a:solidFill>
                            <a:schemeClr val="tx1"/>
                          </a:solidFill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r</a:t>
                      </a:r>
                    </a:p>
                  </a:txBody>
                  <a:tcPr marL="68580" marR="68580" marT="0" marB="0">
                    <a:solidFill>
                      <a:srgbClr val="FF38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0" i="0" dirty="0">
                          <a:solidFill>
                            <a:schemeClr val="tx1"/>
                          </a:solidFill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e</a:t>
                      </a:r>
                    </a:p>
                  </a:txBody>
                  <a:tcPr marL="68580" marR="68580" marT="0" marB="0">
                    <a:solidFill>
                      <a:srgbClr val="FF38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0" i="0" dirty="0">
                          <a:solidFill>
                            <a:schemeClr val="tx1"/>
                          </a:solidFill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a</a:t>
                      </a:r>
                    </a:p>
                  </a:txBody>
                  <a:tcPr marL="68580" marR="68580" marT="0" marB="0">
                    <a:solidFill>
                      <a:srgbClr val="FF38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0" i="0" dirty="0">
                          <a:solidFill>
                            <a:schemeClr val="tx1"/>
                          </a:solidFill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t</a:t>
                      </a:r>
                    </a:p>
                  </a:txBody>
                  <a:tcPr marL="68580" marR="68580" marT="0" marB="0">
                    <a:solidFill>
                      <a:srgbClr val="FF38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0" i="0" dirty="0">
                          <a:solidFill>
                            <a:schemeClr val="tx1"/>
                          </a:solidFill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h</a:t>
                      </a:r>
                    </a:p>
                  </a:txBody>
                  <a:tcPr marL="68580" marR="68580" marT="0" marB="0">
                    <a:solidFill>
                      <a:srgbClr val="FF38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f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o</a:t>
                      </a:r>
                    </a:p>
                  </a:txBody>
                  <a:tcPr marL="68580" marR="68580" marT="0" marB="0">
                    <a:solidFill>
                      <a:srgbClr val="FF38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h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r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r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h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s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k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 err="1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i</a:t>
                      </a:r>
                      <a:endParaRPr lang="en-GB" sz="2400" b="0" i="0" dirty="0">
                        <a:effectLst/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solidFill>
                      <a:srgbClr val="FF38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652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t</a:t>
                      </a:r>
                    </a:p>
                  </a:txBody>
                  <a:tcPr marL="68580" marR="68580" marT="0" marB="0">
                    <a:solidFill>
                      <a:srgbClr val="FF38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b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x</a:t>
                      </a:r>
                    </a:p>
                  </a:txBody>
                  <a:tcPr marL="68580" marR="68580" marT="0" marB="0">
                    <a:solidFill>
                      <a:srgbClr val="FF38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0" i="0" dirty="0" err="1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i</a:t>
                      </a:r>
                      <a:endParaRPr lang="en-GB" sz="2400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g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x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j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k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s</a:t>
                      </a:r>
                    </a:p>
                  </a:txBody>
                  <a:tcPr marL="68580" marR="68580" marT="0" marB="0">
                    <a:solidFill>
                      <a:srgbClr val="FF38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q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c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f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0" i="0" dirty="0" err="1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i</a:t>
                      </a:r>
                      <a:endParaRPr lang="en-GB" sz="2400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g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p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f</a:t>
                      </a:r>
                    </a:p>
                  </a:txBody>
                  <a:tcPr marL="68580" marR="68580" marT="0" marB="0">
                    <a:solidFill>
                      <a:srgbClr val="FF38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6522">
                <a:tc>
                  <a:txBody>
                    <a:bodyPr/>
                    <a:lstStyle/>
                    <a:p>
                      <a:pPr algn="ctr"/>
                      <a:r>
                        <a:rPr lang="en-GB" sz="2400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h</a:t>
                      </a:r>
                    </a:p>
                  </a:txBody>
                  <a:tcPr marL="68580" marR="68580" marT="0" marB="0">
                    <a:solidFill>
                      <a:srgbClr val="FF38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c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e</a:t>
                      </a:r>
                    </a:p>
                  </a:txBody>
                  <a:tcPr marL="68580" marR="68580" marT="0" marB="0">
                    <a:solidFill>
                      <a:srgbClr val="FF38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y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m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c</a:t>
                      </a:r>
                    </a:p>
                  </a:txBody>
                  <a:tcPr marL="68580" marR="68580" marT="0" marB="0">
                    <a:solidFill>
                      <a:srgbClr val="FF38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v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n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l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s</a:t>
                      </a:r>
                    </a:p>
                  </a:txBody>
                  <a:tcPr marL="68580" marR="68580" marT="0" marB="0">
                    <a:solidFill>
                      <a:srgbClr val="FF38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o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m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d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l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f</a:t>
                      </a:r>
                    </a:p>
                  </a:txBody>
                  <a:tcPr marL="68580" marR="68580" marT="0" marB="0">
                    <a:solidFill>
                      <a:srgbClr val="FF38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652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o</a:t>
                      </a:r>
                    </a:p>
                  </a:txBody>
                  <a:tcPr marL="68580" marR="68580" marT="0" marB="0">
                    <a:solidFill>
                      <a:srgbClr val="FF38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s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r</a:t>
                      </a:r>
                    </a:p>
                  </a:txBody>
                  <a:tcPr marL="68580" marR="68580" marT="0" marB="0">
                    <a:solidFill>
                      <a:srgbClr val="FF38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n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f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a</a:t>
                      </a:r>
                    </a:p>
                  </a:txBody>
                  <a:tcPr marL="68580" marR="68580" marT="0" marB="0">
                    <a:solidFill>
                      <a:srgbClr val="FF38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p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n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a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m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e</a:t>
                      </a:r>
                    </a:p>
                  </a:txBody>
                  <a:tcPr marL="68580" marR="68580" marT="0" marB="0">
                    <a:solidFill>
                      <a:srgbClr val="FF38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b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d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a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k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e</a:t>
                      </a:r>
                    </a:p>
                  </a:txBody>
                  <a:tcPr marL="68580" marR="68580" marT="0" marB="0">
                    <a:solidFill>
                      <a:srgbClr val="FF38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6652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u</a:t>
                      </a:r>
                    </a:p>
                  </a:txBody>
                  <a:tcPr marL="68580" marR="68580" marT="0" marB="0">
                    <a:solidFill>
                      <a:srgbClr val="FF38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d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c</a:t>
                      </a:r>
                    </a:p>
                  </a:txBody>
                  <a:tcPr marL="68580" marR="68580" marT="0" marB="0">
                    <a:solidFill>
                      <a:srgbClr val="FF38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x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0" i="0" dirty="0">
                          <a:solidFill>
                            <a:schemeClr val="tx1"/>
                          </a:solidFill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b</a:t>
                      </a:r>
                    </a:p>
                  </a:txBody>
                  <a:tcPr marL="68580" marR="68580" marT="0" marB="0">
                    <a:solidFill>
                      <a:srgbClr val="FF38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0" i="0" dirty="0">
                          <a:solidFill>
                            <a:schemeClr val="tx1"/>
                          </a:solidFill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u</a:t>
                      </a:r>
                    </a:p>
                  </a:txBody>
                  <a:tcPr marL="68580" marR="68580" marT="0" marB="0">
                    <a:solidFill>
                      <a:srgbClr val="FF38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0" i="0" dirty="0">
                          <a:solidFill>
                            <a:schemeClr val="tx1"/>
                          </a:solidFill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s</a:t>
                      </a:r>
                    </a:p>
                  </a:txBody>
                  <a:tcPr marL="68580" marR="68580" marT="0" marB="0">
                    <a:solidFill>
                      <a:srgbClr val="FF38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0" i="0" dirty="0" err="1">
                          <a:solidFill>
                            <a:schemeClr val="tx1"/>
                          </a:solidFill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i</a:t>
                      </a:r>
                      <a:endParaRPr lang="en-GB" sz="2400" b="0" i="0" dirty="0">
                        <a:solidFill>
                          <a:schemeClr val="tx1"/>
                        </a:solidFill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solidFill>
                      <a:srgbClr val="FF38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0" i="0" dirty="0">
                          <a:solidFill>
                            <a:schemeClr val="tx1"/>
                          </a:solidFill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n</a:t>
                      </a:r>
                    </a:p>
                  </a:txBody>
                  <a:tcPr marL="68580" marR="68580" marT="0" marB="0">
                    <a:solidFill>
                      <a:srgbClr val="FF38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0" i="0" dirty="0">
                          <a:solidFill>
                            <a:schemeClr val="tx1"/>
                          </a:solidFill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e</a:t>
                      </a:r>
                    </a:p>
                  </a:txBody>
                  <a:tcPr marL="68580" marR="68580" marT="0" marB="0">
                    <a:solidFill>
                      <a:srgbClr val="FF38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0" i="0" dirty="0">
                          <a:solidFill>
                            <a:schemeClr val="tx1"/>
                          </a:solidFill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s</a:t>
                      </a:r>
                    </a:p>
                  </a:txBody>
                  <a:tcPr marL="68580" marR="68580" marT="0" marB="0">
                    <a:solidFill>
                      <a:srgbClr val="FF38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0" i="0" dirty="0">
                          <a:solidFill>
                            <a:schemeClr val="tx1"/>
                          </a:solidFill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s</a:t>
                      </a:r>
                    </a:p>
                  </a:txBody>
                  <a:tcPr marL="68580" marR="68580" marT="0" marB="0">
                    <a:solidFill>
                      <a:srgbClr val="FF38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y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j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k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r</a:t>
                      </a:r>
                    </a:p>
                  </a:txBody>
                  <a:tcPr marL="68580" marR="68580" marT="0" marB="0">
                    <a:solidFill>
                      <a:srgbClr val="FF38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66522">
                <a:tc>
                  <a:txBody>
                    <a:bodyPr/>
                    <a:lstStyle/>
                    <a:p>
                      <a:pPr algn="ctr"/>
                      <a:r>
                        <a:rPr lang="en-GB" sz="2400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g</a:t>
                      </a:r>
                    </a:p>
                  </a:txBody>
                  <a:tcPr marL="68580" marR="68580" marT="0" marB="0">
                    <a:solidFill>
                      <a:srgbClr val="FF38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q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0" i="0" dirty="0" err="1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i</a:t>
                      </a:r>
                      <a:endParaRPr lang="en-GB" sz="2400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solidFill>
                      <a:srgbClr val="FF38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p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g</a:t>
                      </a:r>
                    </a:p>
                  </a:txBody>
                  <a:tcPr marL="68580" marR="68580" marT="0" marB="0">
                    <a:solidFill>
                      <a:srgbClr val="FF38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w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v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o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p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y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s</a:t>
                      </a:r>
                    </a:p>
                  </a:txBody>
                  <a:tcPr marL="68580" marR="68580" marT="0" marB="0">
                    <a:solidFill>
                      <a:srgbClr val="FF38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z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j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e</a:t>
                      </a:r>
                    </a:p>
                  </a:txBody>
                  <a:tcPr marL="68580" marR="68580" marT="0" marB="0">
                    <a:solidFill>
                      <a:srgbClr val="FF38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6652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h</a:t>
                      </a:r>
                    </a:p>
                  </a:txBody>
                  <a:tcPr marL="68580" marR="68580" marT="0" marB="0">
                    <a:solidFill>
                      <a:srgbClr val="FF38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y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s</a:t>
                      </a:r>
                    </a:p>
                  </a:txBody>
                  <a:tcPr marL="68580" marR="68580" marT="0" marB="0">
                    <a:solidFill>
                      <a:srgbClr val="FF38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t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o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h</a:t>
                      </a:r>
                    </a:p>
                  </a:txBody>
                  <a:tcPr marL="68580" marR="68580" marT="0" marB="0">
                    <a:solidFill>
                      <a:srgbClr val="FF38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u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u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r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c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q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b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c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 err="1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i</a:t>
                      </a:r>
                      <a:endParaRPr lang="en-GB" sz="2400" b="0" i="0" dirty="0">
                        <a:effectLst/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solidFill>
                      <a:srgbClr val="FF38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 err="1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i</a:t>
                      </a:r>
                      <a:endParaRPr lang="en-GB" sz="2400" b="0" i="0" dirty="0">
                        <a:effectLst/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n</a:t>
                      </a:r>
                    </a:p>
                  </a:txBody>
                  <a:tcPr marL="68580" marR="68580" marT="0" marB="0">
                    <a:solidFill>
                      <a:srgbClr val="FF38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6652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t</a:t>
                      </a:r>
                    </a:p>
                  </a:txBody>
                  <a:tcPr marL="68580" marR="68580" marT="0" marB="0">
                    <a:solidFill>
                      <a:srgbClr val="FF38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s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e</a:t>
                      </a:r>
                    </a:p>
                  </a:txBody>
                  <a:tcPr marL="68580" marR="68580" marT="0" marB="0">
                    <a:solidFill>
                      <a:srgbClr val="FF38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e</a:t>
                      </a:r>
                    </a:p>
                  </a:txBody>
                  <a:tcPr marL="68580" marR="68580" marT="0" marB="0">
                    <a:solidFill>
                      <a:srgbClr val="FF38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x</a:t>
                      </a:r>
                    </a:p>
                  </a:txBody>
                  <a:tcPr marL="68580" marR="68580" marT="0" marB="0">
                    <a:solidFill>
                      <a:srgbClr val="FF38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t</a:t>
                      </a:r>
                    </a:p>
                  </a:txBody>
                  <a:tcPr marL="68580" marR="68580" marT="0" marB="0">
                    <a:solidFill>
                      <a:srgbClr val="FF38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r</a:t>
                      </a:r>
                    </a:p>
                  </a:txBody>
                  <a:tcPr marL="68580" marR="68580" marT="0" marB="0">
                    <a:solidFill>
                      <a:srgbClr val="FF38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e</a:t>
                      </a:r>
                    </a:p>
                  </a:txBody>
                  <a:tcPr marL="68580" marR="68580" marT="0" marB="0">
                    <a:solidFill>
                      <a:srgbClr val="FF38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m</a:t>
                      </a:r>
                    </a:p>
                  </a:txBody>
                  <a:tcPr marL="68580" marR="68580" marT="0" marB="0">
                    <a:solidFill>
                      <a:srgbClr val="FF38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e</a:t>
                      </a:r>
                    </a:p>
                  </a:txBody>
                  <a:tcPr marL="68580" marR="68580" marT="0" marB="0">
                    <a:solidFill>
                      <a:srgbClr val="FF38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s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t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b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x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o</a:t>
                      </a:r>
                    </a:p>
                  </a:txBody>
                  <a:tcPr marL="68580" marR="68580" marT="0" marB="0">
                    <a:solidFill>
                      <a:srgbClr val="FF38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t</a:t>
                      </a:r>
                    </a:p>
                  </a:txBody>
                  <a:tcPr marL="68580" marR="68580" marT="0" marB="0">
                    <a:solidFill>
                      <a:srgbClr val="FF38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6652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m</a:t>
                      </a:r>
                    </a:p>
                  </a:txBody>
                  <a:tcPr marL="68580" marR="68580" marT="0" marB="0">
                    <a:solidFill>
                      <a:srgbClr val="FF38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e</a:t>
                      </a:r>
                    </a:p>
                  </a:txBody>
                  <a:tcPr marL="68580" marR="68580" marT="0" marB="0">
                    <a:solidFill>
                      <a:srgbClr val="FF38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d</a:t>
                      </a:r>
                    </a:p>
                  </a:txBody>
                  <a:tcPr marL="68580" marR="68580" marT="0" marB="0">
                    <a:solidFill>
                      <a:srgbClr val="FF38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0" i="0" dirty="0" err="1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i</a:t>
                      </a:r>
                      <a:endParaRPr lang="en-GB" sz="2400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solidFill>
                      <a:srgbClr val="FF38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c</a:t>
                      </a:r>
                    </a:p>
                  </a:txBody>
                  <a:tcPr marL="68580" marR="68580" marT="0" marB="0">
                    <a:solidFill>
                      <a:srgbClr val="FF38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0" i="0" dirty="0" err="1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i</a:t>
                      </a:r>
                      <a:endParaRPr lang="en-GB" sz="2400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solidFill>
                      <a:srgbClr val="FF38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n</a:t>
                      </a:r>
                    </a:p>
                  </a:txBody>
                  <a:tcPr marL="68580" marR="68580" marT="0" marB="0">
                    <a:solidFill>
                      <a:srgbClr val="FF38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e</a:t>
                      </a:r>
                    </a:p>
                  </a:txBody>
                  <a:tcPr marL="68580" marR="68580" marT="0" marB="0">
                    <a:solidFill>
                      <a:srgbClr val="FF38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t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d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z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a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v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u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w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n</a:t>
                      </a:r>
                    </a:p>
                  </a:txBody>
                  <a:tcPr marL="68580" marR="68580" marT="0" marB="0">
                    <a:solidFill>
                      <a:srgbClr val="FF38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4580371" y="6260064"/>
            <a:ext cx="79167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OpenDyslexicAlta" pitchFamily="2" charset="77"/>
                <a:ea typeface="OpenDyslexic" charset="0"/>
                <a:cs typeface="OpenDyslexic" charset="0"/>
              </a:rPr>
              <a:t>Can you find your spellings hidden in this word search?</a:t>
            </a:r>
          </a:p>
        </p:txBody>
      </p:sp>
    </p:spTree>
    <p:extLst>
      <p:ext uri="{BB962C8B-B14F-4D97-AF65-F5344CB8AC3E}">
        <p14:creationId xmlns:p14="http://schemas.microsoft.com/office/powerpoint/2010/main" val="16632572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/>
          </p:nvPr>
        </p:nvGraphicFramePr>
        <p:xfrm>
          <a:off x="508000" y="1600196"/>
          <a:ext cx="11150598" cy="5029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8584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584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5843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5843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858433">
                  <a:extLst>
                    <a:ext uri="{9D8B030D-6E8A-4147-A177-3AD203B41FA5}">
                      <a16:colId xmlns:a16="http://schemas.microsoft.com/office/drawing/2014/main" val="883035462"/>
                    </a:ext>
                  </a:extLst>
                </a:gridCol>
                <a:gridCol w="1858433">
                  <a:extLst>
                    <a:ext uri="{9D8B030D-6E8A-4147-A177-3AD203B41FA5}">
                      <a16:colId xmlns:a16="http://schemas.microsoft.com/office/drawing/2014/main" val="3977559806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Spellings</a:t>
                      </a:r>
                    </a:p>
                  </a:txBody>
                  <a:tcPr>
                    <a:solidFill>
                      <a:srgbClr val="FF7E7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1</a:t>
                      </a:r>
                      <a:r>
                        <a:rPr lang="en-GB" b="0" i="0" baseline="3000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st</a:t>
                      </a:r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 Attempt</a:t>
                      </a:r>
                    </a:p>
                  </a:txBody>
                  <a:tcPr>
                    <a:solidFill>
                      <a:srgbClr val="FF7E7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2</a:t>
                      </a:r>
                      <a:r>
                        <a:rPr lang="en-GB" b="0" i="0" baseline="3000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nd</a:t>
                      </a:r>
                      <a:r>
                        <a:rPr lang="en-GB" b="0" i="0" baseline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 Attempt</a:t>
                      </a:r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>
                    <a:solidFill>
                      <a:srgbClr val="FF7E7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3</a:t>
                      </a:r>
                      <a:r>
                        <a:rPr lang="en-GB" b="0" i="0" baseline="3000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rd</a:t>
                      </a:r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 Attempt</a:t>
                      </a:r>
                    </a:p>
                  </a:txBody>
                  <a:tcPr>
                    <a:solidFill>
                      <a:srgbClr val="FF7E7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4</a:t>
                      </a:r>
                      <a:r>
                        <a:rPr lang="en-GB" b="0" i="0" baseline="3000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th</a:t>
                      </a:r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 Attempt</a:t>
                      </a:r>
                    </a:p>
                  </a:txBody>
                  <a:tcPr>
                    <a:solidFill>
                      <a:srgbClr val="FF7E7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5</a:t>
                      </a:r>
                      <a:r>
                        <a:rPr lang="en-GB" b="0" i="0" baseline="3000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th</a:t>
                      </a:r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 Attempt</a:t>
                      </a:r>
                    </a:p>
                  </a:txBody>
                  <a:tcPr>
                    <a:solidFill>
                      <a:srgbClr val="FF7E7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breath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business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caught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different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exercise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extreme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medicine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possession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although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thought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/>
          </p:nvPr>
        </p:nvGraphicFramePr>
        <p:xfrm>
          <a:off x="508000" y="325966"/>
          <a:ext cx="9055100" cy="86783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650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89006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33917">
                <a:tc>
                  <a:txBody>
                    <a:bodyPr/>
                    <a:lstStyle/>
                    <a:p>
                      <a:r>
                        <a:rPr lang="en-GB" sz="1400" b="0" i="0" dirty="0">
                          <a:latin typeface="Muli" pitchFamily="2" charset="77"/>
                        </a:rPr>
                        <a:t>Stage: 4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i="0" dirty="0">
                          <a:solidFill>
                            <a:srgbClr val="FF3860"/>
                          </a:solidFill>
                          <a:latin typeface="Muli" pitchFamily="2" charset="77"/>
                        </a:rPr>
                        <a:t>Challenge Words</a:t>
                      </a:r>
                      <a:endParaRPr lang="en-GB" sz="1400" b="1" baseline="0" dirty="0">
                        <a:solidFill>
                          <a:srgbClr val="FF3860"/>
                        </a:solidFill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400" b="1" baseline="0" dirty="0">
                        <a:solidFill>
                          <a:srgbClr val="FF0000"/>
                        </a:solidFill>
                      </a:endParaRPr>
                    </a:p>
                    <a:p>
                      <a:r>
                        <a:rPr lang="en-GB" sz="1400" baseline="0" dirty="0"/>
                        <a:t>Name:</a:t>
                      </a:r>
                      <a:endParaRPr lang="en-GB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3917">
                <a:tc>
                  <a:txBody>
                    <a:bodyPr/>
                    <a:lstStyle/>
                    <a:p>
                      <a:r>
                        <a:rPr lang="en-GB" sz="1400" b="0" i="0" dirty="0">
                          <a:latin typeface="Muli" pitchFamily="2" charset="77"/>
                        </a:rPr>
                        <a:t>List: 18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43199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8EC3230C-370C-4B41-B9ED-BCB463F0FE0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anchor="ctr"/>
          <a:lstStyle/>
          <a:p>
            <a:r>
              <a:rPr lang="en-GB" b="1" dirty="0">
                <a:solidFill>
                  <a:srgbClr val="FF3860"/>
                </a:solidFill>
              </a:rPr>
              <a:t>Challenge Words</a:t>
            </a:r>
            <a:endParaRPr lang="en-GB" dirty="0">
              <a:solidFill>
                <a:srgbClr val="FF3860"/>
              </a:solidFill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38DAE2D-5C07-104D-8EF6-27195B5740D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dirty="0"/>
              <a:t>5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7D95D58-D54B-3346-AC15-07D342AE762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GB" dirty="0"/>
              <a:t>18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9FDC185-F34F-5A4E-851D-1BAA87A2FCC0}"/>
              </a:ext>
            </a:extLst>
          </p:cNvPr>
          <p:cNvSpPr txBox="1"/>
          <p:nvPr/>
        </p:nvSpPr>
        <p:spPr>
          <a:xfrm>
            <a:off x="4784271" y="3837214"/>
            <a:ext cx="213904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b="1" dirty="0"/>
              <a:t>YEAR 5</a:t>
            </a:r>
          </a:p>
        </p:txBody>
      </p:sp>
    </p:spTree>
    <p:extLst>
      <p:ext uri="{BB962C8B-B14F-4D97-AF65-F5344CB8AC3E}">
        <p14:creationId xmlns:p14="http://schemas.microsoft.com/office/powerpoint/2010/main" val="29291963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6DBE228-6D41-A748-9592-1AE43A5B939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dirty="0"/>
              <a:t>5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5C2B884-3FE8-CF4F-BAE3-4C745B9084D3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>
            <a:normAutofit/>
          </a:bodyPr>
          <a:lstStyle/>
          <a:p>
            <a:r>
              <a:rPr lang="en-GB" dirty="0"/>
              <a:t> 18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7B32AF4-9343-2540-89B6-82250EA03E0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  <a:defRPr/>
            </a:pPr>
            <a:r>
              <a:rPr lang="en-GB" b="1" dirty="0">
                <a:solidFill>
                  <a:srgbClr val="FF3860"/>
                </a:solidFill>
              </a:rPr>
              <a:t>Challenge Words</a:t>
            </a:r>
            <a:endParaRPr lang="en-GB" dirty="0">
              <a:solidFill>
                <a:srgbClr val="FF3860"/>
              </a:solidFill>
            </a:endParaRP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D79174B1-3AFA-4074-87A3-640D8F68B2F2}"/>
              </a:ext>
            </a:extLst>
          </p:cNvPr>
          <p:cNvGraphicFramePr>
            <a:graphicFrameLocks noGrp="1"/>
          </p:cNvGraphicFramePr>
          <p:nvPr/>
        </p:nvGraphicFramePr>
        <p:xfrm>
          <a:off x="516652" y="1554366"/>
          <a:ext cx="2787650" cy="5029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87650">
                  <a:extLst>
                    <a:ext uri="{9D8B030D-6E8A-4147-A177-3AD203B41FA5}">
                      <a16:colId xmlns:a16="http://schemas.microsoft.com/office/drawing/2014/main" val="1990358411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Spellings</a:t>
                      </a:r>
                    </a:p>
                  </a:txBody>
                  <a:tcPr>
                    <a:solidFill>
                      <a:srgbClr val="D883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3598268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amateur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47286984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ancient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1806339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awkward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9894218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criticise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5087564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excellent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6740243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foreign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9935397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pronunciation</a:t>
                      </a:r>
                      <a:r>
                        <a:rPr lang="en-GB" b="0" i="0" baseline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 </a:t>
                      </a:r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2119554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symbol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989855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yacht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8554686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equipment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1553422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720195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/>
          </p:nvPr>
        </p:nvGraphicFramePr>
        <p:xfrm>
          <a:off x="508000" y="1600196"/>
          <a:ext cx="2787650" cy="5029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876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Spellings</a:t>
                      </a:r>
                    </a:p>
                  </a:txBody>
                  <a:tcPr>
                    <a:solidFill>
                      <a:srgbClr val="D883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amateur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ancient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awkward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criticise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excellent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foreign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pronunciation</a:t>
                      </a:r>
                      <a:r>
                        <a:rPr lang="en-GB" b="0" i="0" baseline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 </a:t>
                      </a:r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symbol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yacht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equipment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/>
          </p:nvPr>
        </p:nvGraphicFramePr>
        <p:xfrm>
          <a:off x="508000" y="325966"/>
          <a:ext cx="9055100" cy="86783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650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89006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33917">
                <a:tc>
                  <a:txBody>
                    <a:bodyPr/>
                    <a:lstStyle/>
                    <a:p>
                      <a:r>
                        <a:rPr lang="en-GB" sz="1400" b="0" i="0" dirty="0">
                          <a:latin typeface="Muli" pitchFamily="2" charset="77"/>
                        </a:rPr>
                        <a:t>Stage: 5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i="0" dirty="0">
                          <a:solidFill>
                            <a:srgbClr val="FF3860"/>
                          </a:solidFill>
                          <a:latin typeface="Muli" pitchFamily="2" charset="77"/>
                        </a:rPr>
                        <a:t>Challenge Words</a:t>
                      </a:r>
                    </a:p>
                    <a:p>
                      <a:endParaRPr lang="en-GB" sz="1400" baseline="0" dirty="0">
                        <a:latin typeface="Muli" pitchFamily="2" charset="77"/>
                      </a:endParaRPr>
                    </a:p>
                    <a:p>
                      <a:r>
                        <a:rPr lang="en-GB" sz="1400" baseline="0" dirty="0">
                          <a:latin typeface="Muli" pitchFamily="2" charset="77"/>
                        </a:rPr>
                        <a:t>Name:</a:t>
                      </a:r>
                      <a:endParaRPr lang="en-GB" sz="1400" dirty="0">
                        <a:latin typeface="Muli" pitchFamily="2" charset="77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3917">
                <a:tc>
                  <a:txBody>
                    <a:bodyPr/>
                    <a:lstStyle/>
                    <a:p>
                      <a:r>
                        <a:rPr lang="en-GB" sz="1400" b="0" i="0" dirty="0">
                          <a:latin typeface="Muli" pitchFamily="2" charset="77"/>
                        </a:rPr>
                        <a:t>List: 18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3396343" y="1786602"/>
            <a:ext cx="8632372" cy="5024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GB" dirty="0">
                <a:latin typeface="OpenDyslexicAlta" pitchFamily="2" charset="77"/>
                <a:ea typeface="OpenDyslexic" charset="0"/>
                <a:cs typeface="OpenDyslexic" charset="0"/>
              </a:rPr>
              <a:t>Albert the _________ archaeologist found an _________ artefact hidden below the surface of the soil of the school playground.   Using his __________ he uncovered a strange __________ and some words written in a _________ language. </a:t>
            </a:r>
          </a:p>
          <a:p>
            <a:pPr>
              <a:lnSpc>
                <a:spcPct val="150000"/>
              </a:lnSpc>
            </a:pPr>
            <a:endParaRPr lang="en-GB" dirty="0">
              <a:latin typeface="OpenDyslexicAlta" pitchFamily="2" charset="77"/>
              <a:ea typeface="OpenDyslexic" charset="0"/>
              <a:cs typeface="OpenDyslexic" charset="0"/>
            </a:endParaRPr>
          </a:p>
          <a:p>
            <a:pPr>
              <a:lnSpc>
                <a:spcPct val="150000"/>
              </a:lnSpc>
            </a:pPr>
            <a:r>
              <a:rPr lang="en-GB" dirty="0">
                <a:latin typeface="OpenDyslexicAlta" pitchFamily="2" charset="77"/>
                <a:ea typeface="OpenDyslexic" charset="0"/>
                <a:cs typeface="OpenDyslexic" charset="0"/>
              </a:rPr>
              <a:t>Albert tried to read it out loud but the ______________ was difficult.  He was shy and __________ around his classmates.  They would make fun of him and ___________ his archaeological finds.  </a:t>
            </a:r>
          </a:p>
          <a:p>
            <a:pPr>
              <a:lnSpc>
                <a:spcPct val="150000"/>
              </a:lnSpc>
            </a:pPr>
            <a:endParaRPr lang="en-GB" dirty="0">
              <a:latin typeface="OpenDyslexicAlta" pitchFamily="2" charset="77"/>
              <a:ea typeface="OpenDyslexic" charset="0"/>
              <a:cs typeface="OpenDyslexic" charset="0"/>
            </a:endParaRPr>
          </a:p>
          <a:p>
            <a:pPr>
              <a:lnSpc>
                <a:spcPct val="150000"/>
              </a:lnSpc>
            </a:pPr>
            <a:r>
              <a:rPr lang="en-GB" dirty="0">
                <a:latin typeface="OpenDyslexicAlta" pitchFamily="2" charset="77"/>
                <a:ea typeface="OpenDyslexic" charset="0"/>
                <a:cs typeface="OpenDyslexic" charset="0"/>
              </a:rPr>
              <a:t>“___________!” he thought to himself as he turned the artefact over in his hands.  “I’ll be rich.  I could buy a _______ perhaps or a super car!”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537857" y="1392396"/>
            <a:ext cx="8175171" cy="338554"/>
          </a:xfrm>
          <a:prstGeom prst="rect">
            <a:avLst/>
          </a:prstGeom>
          <a:solidFill>
            <a:srgbClr val="D883FF"/>
          </a:solidFill>
          <a:ln>
            <a:solidFill>
              <a:srgbClr val="D883FF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600" dirty="0">
                <a:latin typeface="OpenDyslexicAlta" pitchFamily="2" charset="77"/>
                <a:ea typeface="OpenDyslexic" charset="0"/>
                <a:cs typeface="OpenDyslexic" charset="0"/>
              </a:rPr>
              <a:t>Insert your spellings into the story so that it makes sense. </a:t>
            </a:r>
          </a:p>
        </p:txBody>
      </p:sp>
    </p:spTree>
    <p:extLst>
      <p:ext uri="{BB962C8B-B14F-4D97-AF65-F5344CB8AC3E}">
        <p14:creationId xmlns:p14="http://schemas.microsoft.com/office/powerpoint/2010/main" val="20459081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508000" y="1600196"/>
          <a:ext cx="2787650" cy="5029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876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Spellings</a:t>
                      </a:r>
                    </a:p>
                  </a:txBody>
                  <a:tcPr>
                    <a:solidFill>
                      <a:srgbClr val="D883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amateur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ancient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awkward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criticise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excellent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foreign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pronunciation</a:t>
                      </a:r>
                      <a:r>
                        <a:rPr lang="en-GB" b="0" i="0" baseline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 </a:t>
                      </a:r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symbol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yacht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equipment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/>
          </p:nvPr>
        </p:nvGraphicFramePr>
        <p:xfrm>
          <a:off x="508000" y="325966"/>
          <a:ext cx="9055100" cy="86783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650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89006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33917">
                <a:tc>
                  <a:txBody>
                    <a:bodyPr/>
                    <a:lstStyle/>
                    <a:p>
                      <a:r>
                        <a:rPr lang="en-GB" sz="1400" b="0" i="0" dirty="0">
                          <a:latin typeface="Muli" pitchFamily="2" charset="77"/>
                        </a:rPr>
                        <a:t>Stage: 5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i="0" dirty="0">
                          <a:solidFill>
                            <a:srgbClr val="FF3860"/>
                          </a:solidFill>
                          <a:latin typeface="Muli" pitchFamily="2" charset="77"/>
                        </a:rPr>
                        <a:t>Challenge Words</a:t>
                      </a:r>
                    </a:p>
                    <a:p>
                      <a:endParaRPr lang="en-GB" sz="1400" baseline="0" dirty="0">
                        <a:latin typeface="Muli" pitchFamily="2" charset="77"/>
                      </a:endParaRPr>
                    </a:p>
                    <a:p>
                      <a:r>
                        <a:rPr lang="en-GB" sz="1400" baseline="0" dirty="0">
                          <a:solidFill>
                            <a:srgbClr val="FF3860"/>
                          </a:solidFill>
                          <a:latin typeface="Muli" pitchFamily="2" charset="77"/>
                        </a:rPr>
                        <a:t>Answers: </a:t>
                      </a:r>
                      <a:endParaRPr lang="en-GB" sz="1400" dirty="0">
                        <a:solidFill>
                          <a:srgbClr val="FF3860"/>
                        </a:solidFill>
                        <a:latin typeface="Muli" pitchFamily="2" charset="77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3917">
                <a:tc>
                  <a:txBody>
                    <a:bodyPr/>
                    <a:lstStyle/>
                    <a:p>
                      <a:r>
                        <a:rPr lang="en-GB" sz="1400" b="0" i="0" dirty="0">
                          <a:latin typeface="Muli" pitchFamily="2" charset="77"/>
                        </a:rPr>
                        <a:t>List: 18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3396343" y="1786602"/>
            <a:ext cx="8632372" cy="46091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GB" dirty="0">
                <a:latin typeface="OpenDyslexicAlta" pitchFamily="2" charset="77"/>
                <a:ea typeface="OpenDyslexic" charset="0"/>
                <a:cs typeface="OpenDyslexic" charset="0"/>
              </a:rPr>
              <a:t>Albert the _</a:t>
            </a:r>
            <a:r>
              <a:rPr lang="en-GB" dirty="0">
                <a:solidFill>
                  <a:srgbClr val="FF3860"/>
                </a:solidFill>
                <a:latin typeface="OpenDyslexicAlta" pitchFamily="2" charset="77"/>
                <a:ea typeface="OpenDyslexic" charset="0"/>
                <a:cs typeface="OpenDyslexic" charset="0"/>
              </a:rPr>
              <a:t>amateur</a:t>
            </a:r>
            <a:r>
              <a:rPr lang="en-GB" dirty="0">
                <a:latin typeface="OpenDyslexicAlta" pitchFamily="2" charset="77"/>
                <a:ea typeface="OpenDyslexic" charset="0"/>
                <a:cs typeface="OpenDyslexic" charset="0"/>
              </a:rPr>
              <a:t>_ archaeologist found an _</a:t>
            </a:r>
            <a:r>
              <a:rPr lang="en-GB" dirty="0">
                <a:solidFill>
                  <a:srgbClr val="FF3860"/>
                </a:solidFill>
                <a:latin typeface="OpenDyslexicAlta" pitchFamily="2" charset="77"/>
                <a:ea typeface="OpenDyslexic" charset="0"/>
                <a:cs typeface="OpenDyslexic" charset="0"/>
              </a:rPr>
              <a:t>ancient</a:t>
            </a:r>
            <a:r>
              <a:rPr lang="en-GB" dirty="0">
                <a:latin typeface="OpenDyslexicAlta" pitchFamily="2" charset="77"/>
                <a:ea typeface="OpenDyslexic" charset="0"/>
                <a:cs typeface="OpenDyslexic" charset="0"/>
              </a:rPr>
              <a:t>_ artefact hidden below the surface of the soil of the school playground.   Using his _</a:t>
            </a:r>
            <a:r>
              <a:rPr lang="en-GB" dirty="0">
                <a:solidFill>
                  <a:srgbClr val="FF3860"/>
                </a:solidFill>
                <a:latin typeface="OpenDyslexicAlta" pitchFamily="2" charset="77"/>
                <a:ea typeface="OpenDyslexic" charset="0"/>
                <a:cs typeface="OpenDyslexic" charset="0"/>
              </a:rPr>
              <a:t>equipment</a:t>
            </a:r>
            <a:r>
              <a:rPr lang="en-GB" dirty="0">
                <a:latin typeface="OpenDyslexicAlta" pitchFamily="2" charset="77"/>
                <a:ea typeface="OpenDyslexic" charset="0"/>
                <a:cs typeface="OpenDyslexic" charset="0"/>
              </a:rPr>
              <a:t>_ he uncovered a strange _</a:t>
            </a:r>
            <a:r>
              <a:rPr lang="en-GB" dirty="0">
                <a:solidFill>
                  <a:srgbClr val="FF3860"/>
                </a:solidFill>
                <a:latin typeface="OpenDyslexicAlta" pitchFamily="2" charset="77"/>
                <a:ea typeface="OpenDyslexic" charset="0"/>
                <a:cs typeface="OpenDyslexic" charset="0"/>
              </a:rPr>
              <a:t>symbol</a:t>
            </a:r>
            <a:r>
              <a:rPr lang="en-GB" dirty="0">
                <a:latin typeface="OpenDyslexicAlta" pitchFamily="2" charset="77"/>
                <a:ea typeface="OpenDyslexic" charset="0"/>
                <a:cs typeface="OpenDyslexic" charset="0"/>
              </a:rPr>
              <a:t>_ and some words written in a _</a:t>
            </a:r>
            <a:r>
              <a:rPr lang="en-GB" dirty="0">
                <a:solidFill>
                  <a:srgbClr val="FF3860"/>
                </a:solidFill>
                <a:latin typeface="OpenDyslexicAlta" pitchFamily="2" charset="77"/>
                <a:ea typeface="OpenDyslexic" charset="0"/>
                <a:cs typeface="OpenDyslexic" charset="0"/>
              </a:rPr>
              <a:t>foreign</a:t>
            </a:r>
            <a:r>
              <a:rPr lang="en-GB" dirty="0">
                <a:latin typeface="OpenDyslexicAlta" pitchFamily="2" charset="77"/>
                <a:ea typeface="OpenDyslexic" charset="0"/>
                <a:cs typeface="OpenDyslexic" charset="0"/>
              </a:rPr>
              <a:t>_ language. </a:t>
            </a:r>
          </a:p>
          <a:p>
            <a:pPr>
              <a:lnSpc>
                <a:spcPct val="150000"/>
              </a:lnSpc>
            </a:pPr>
            <a:endParaRPr lang="en-GB" dirty="0">
              <a:latin typeface="OpenDyslexicAlta" pitchFamily="2" charset="77"/>
              <a:ea typeface="OpenDyslexic" charset="0"/>
              <a:cs typeface="OpenDyslexic" charset="0"/>
            </a:endParaRPr>
          </a:p>
          <a:p>
            <a:pPr>
              <a:lnSpc>
                <a:spcPct val="150000"/>
              </a:lnSpc>
            </a:pPr>
            <a:r>
              <a:rPr lang="en-GB" dirty="0">
                <a:latin typeface="OpenDyslexicAlta" pitchFamily="2" charset="77"/>
                <a:ea typeface="OpenDyslexic" charset="0"/>
                <a:cs typeface="OpenDyslexic" charset="0"/>
              </a:rPr>
              <a:t>Albert tried to read it out loud but the _</a:t>
            </a:r>
            <a:r>
              <a:rPr lang="en-GB" dirty="0">
                <a:solidFill>
                  <a:srgbClr val="FF3860"/>
                </a:solidFill>
                <a:latin typeface="OpenDyslexicAlta" pitchFamily="2" charset="77"/>
                <a:ea typeface="OpenDyslexic" charset="0"/>
                <a:cs typeface="OpenDyslexic" charset="0"/>
              </a:rPr>
              <a:t>pronunciation</a:t>
            </a:r>
            <a:r>
              <a:rPr lang="en-GB" dirty="0">
                <a:latin typeface="OpenDyslexicAlta" pitchFamily="2" charset="77"/>
                <a:ea typeface="OpenDyslexic" charset="0"/>
                <a:cs typeface="OpenDyslexic" charset="0"/>
              </a:rPr>
              <a:t>_ was difficult.  He was shy and _</a:t>
            </a:r>
            <a:r>
              <a:rPr lang="en-GB" dirty="0">
                <a:solidFill>
                  <a:srgbClr val="FF3860"/>
                </a:solidFill>
                <a:latin typeface="OpenDyslexicAlta" pitchFamily="2" charset="77"/>
                <a:ea typeface="OpenDyslexic" charset="0"/>
                <a:cs typeface="OpenDyslexic" charset="0"/>
              </a:rPr>
              <a:t>awkward</a:t>
            </a:r>
            <a:r>
              <a:rPr lang="en-GB" dirty="0">
                <a:latin typeface="OpenDyslexicAlta" pitchFamily="2" charset="77"/>
                <a:ea typeface="OpenDyslexic" charset="0"/>
                <a:cs typeface="OpenDyslexic" charset="0"/>
              </a:rPr>
              <a:t>_ around his classmates.  They would make fun of him and _</a:t>
            </a:r>
            <a:r>
              <a:rPr lang="en-GB" dirty="0">
                <a:solidFill>
                  <a:srgbClr val="FF3860"/>
                </a:solidFill>
                <a:latin typeface="OpenDyslexicAlta" pitchFamily="2" charset="77"/>
                <a:ea typeface="OpenDyslexic" charset="0"/>
                <a:cs typeface="OpenDyslexic" charset="0"/>
              </a:rPr>
              <a:t>criticise</a:t>
            </a:r>
            <a:r>
              <a:rPr lang="en-GB" dirty="0">
                <a:latin typeface="OpenDyslexicAlta" pitchFamily="2" charset="77"/>
                <a:ea typeface="OpenDyslexic" charset="0"/>
                <a:cs typeface="OpenDyslexic" charset="0"/>
              </a:rPr>
              <a:t>_ his archaeological finds.  </a:t>
            </a:r>
          </a:p>
          <a:p>
            <a:pPr>
              <a:lnSpc>
                <a:spcPct val="150000"/>
              </a:lnSpc>
            </a:pPr>
            <a:r>
              <a:rPr lang="en-GB" dirty="0">
                <a:latin typeface="OpenDyslexicAlta" pitchFamily="2" charset="77"/>
                <a:ea typeface="OpenDyslexic" charset="0"/>
                <a:cs typeface="OpenDyslexic" charset="0"/>
              </a:rPr>
              <a:t>“_</a:t>
            </a:r>
            <a:r>
              <a:rPr lang="en-GB" dirty="0">
                <a:solidFill>
                  <a:srgbClr val="FF3860"/>
                </a:solidFill>
                <a:latin typeface="OpenDyslexicAlta" pitchFamily="2" charset="77"/>
                <a:ea typeface="OpenDyslexic" charset="0"/>
                <a:cs typeface="OpenDyslexic" charset="0"/>
              </a:rPr>
              <a:t>Excellent</a:t>
            </a:r>
            <a:r>
              <a:rPr lang="en-GB" dirty="0">
                <a:latin typeface="OpenDyslexicAlta" pitchFamily="2" charset="77"/>
                <a:ea typeface="OpenDyslexic" charset="0"/>
                <a:cs typeface="OpenDyslexic" charset="0"/>
              </a:rPr>
              <a:t>_!” he thought to himself as he turned the artefact over in his hands.  “I’ll be rich.  I could buy a _</a:t>
            </a:r>
            <a:r>
              <a:rPr lang="en-GB" dirty="0">
                <a:solidFill>
                  <a:srgbClr val="FF3860"/>
                </a:solidFill>
                <a:latin typeface="OpenDyslexicAlta" pitchFamily="2" charset="77"/>
                <a:ea typeface="OpenDyslexic" charset="0"/>
                <a:cs typeface="OpenDyslexic" charset="0"/>
              </a:rPr>
              <a:t>yacht</a:t>
            </a:r>
            <a:r>
              <a:rPr lang="en-GB" dirty="0">
                <a:latin typeface="OpenDyslexicAlta" pitchFamily="2" charset="77"/>
                <a:ea typeface="OpenDyslexic" charset="0"/>
                <a:cs typeface="OpenDyslexic" charset="0"/>
              </a:rPr>
              <a:t>_ perhaps or a super car!”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537857" y="1392396"/>
            <a:ext cx="8175171" cy="338554"/>
          </a:xfrm>
          <a:prstGeom prst="rect">
            <a:avLst/>
          </a:prstGeom>
          <a:solidFill>
            <a:srgbClr val="D883FF"/>
          </a:solidFill>
          <a:ln>
            <a:solidFill>
              <a:srgbClr val="D883FF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600" dirty="0">
                <a:latin typeface="OpenDyslexicAlta" pitchFamily="2" charset="77"/>
                <a:ea typeface="OpenDyslexic" charset="0"/>
                <a:cs typeface="OpenDyslexic" charset="0"/>
              </a:rPr>
              <a:t>Insert your spellings into the story so that it makes sense. </a:t>
            </a:r>
          </a:p>
        </p:txBody>
      </p:sp>
    </p:spTree>
    <p:extLst>
      <p:ext uri="{BB962C8B-B14F-4D97-AF65-F5344CB8AC3E}">
        <p14:creationId xmlns:p14="http://schemas.microsoft.com/office/powerpoint/2010/main" val="17214536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781</Words>
  <Application>Microsoft Macintosh PowerPoint</Application>
  <PresentationFormat>Widescreen</PresentationFormat>
  <Paragraphs>476</Paragraphs>
  <Slides>10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Arial</vt:lpstr>
      <vt:lpstr>Calibri</vt:lpstr>
      <vt:lpstr>Calibri Light</vt:lpstr>
      <vt:lpstr>Muli</vt:lpstr>
      <vt:lpstr>OpenDyslexic</vt:lpstr>
      <vt:lpstr>OpenDyslexicAlta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Deryn George - Hambridge</dc:creator>
  <cp:lastModifiedBy>Deryn George - Hambridge</cp:lastModifiedBy>
  <cp:revision>2</cp:revision>
  <dcterms:created xsi:type="dcterms:W3CDTF">2021-02-23T11:56:43Z</dcterms:created>
  <dcterms:modified xsi:type="dcterms:W3CDTF">2021-02-23T12:00:43Z</dcterms:modified>
</cp:coreProperties>
</file>