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610" r:id="rId2"/>
    <p:sldId id="290" r:id="rId3"/>
    <p:sldId id="491" r:id="rId4"/>
    <p:sldId id="492" r:id="rId5"/>
    <p:sldId id="291" r:id="rId6"/>
    <p:sldId id="608" r:id="rId7"/>
  </p:sldIdLst>
  <p:sldSz cx="12192000" cy="6858000"/>
  <p:notesSz cx="6889750" cy="10021888"/>
  <p:embeddedFontLst>
    <p:embeddedFont>
      <p:font typeface="Muli" panose="020B0604020202020204" charset="0"/>
      <p:regular r:id="rId10"/>
      <p:bold r:id="rId11"/>
    </p:embeddedFont>
    <p:embeddedFont>
      <p:font typeface="OpenDyslexicAlta" panose="020B060402020202020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F2CC"/>
    <a:srgbClr val="8FAADC"/>
    <a:srgbClr val="68C7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12" autoAdjust="0"/>
    <p:restoredTop sz="82514" autoAdjust="0"/>
  </p:normalViewPr>
  <p:slideViewPr>
    <p:cSldViewPr snapToGrid="0" snapToObjects="1">
      <p:cViewPr varScale="1">
        <p:scale>
          <a:sx n="73" d="100"/>
          <a:sy n="73" d="100"/>
        </p:scale>
        <p:origin x="4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C3670555-72D4-BF40-B685-8412B7FA50E9}" type="datetimeFigureOut">
              <a:rPr lang="en-GB" smtClean="0">
                <a:latin typeface="Muli" pitchFamily="2" charset="77"/>
              </a:rPr>
              <a:t>21/02/2021</a:t>
            </a:fld>
            <a:endParaRPr lang="en-GB" dirty="0">
              <a:latin typeface="Muli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8BC7A863-B317-0C4D-8D45-833380E63946}" type="slidenum">
              <a:rPr lang="en-GB" smtClean="0">
                <a:latin typeface="Muli" pitchFamily="2" charset="77"/>
              </a:rPr>
              <a:t>‹#›</a:t>
            </a:fld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 b="0" i="0">
                <a:latin typeface="Muli" pitchFamily="2" charset="77"/>
              </a:defRPr>
            </a:lvl1pPr>
          </a:lstStyle>
          <a:p>
            <a:fld id="{9C363ADC-09E6-FD4B-932E-4485A3F0108B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 b="0" i="0">
                <a:latin typeface="Muli" pitchFamily="2" charset="77"/>
              </a:defRPr>
            </a:lvl1pPr>
          </a:lstStyle>
          <a:p>
            <a:fld id="{5C7C66A0-413B-D942-BD25-0759297794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345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0024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736134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4132394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Edit Master text styles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Second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Third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Fourth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3596015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95043656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4514" y="1381538"/>
            <a:ext cx="8747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latin typeface="Muli" pitchFamily="2" charset="77"/>
              </a:rPr>
              <a:t>When adding ‘</a:t>
            </a:r>
            <a:r>
              <a:rPr lang="en-GB" sz="3600" dirty="0" err="1">
                <a:latin typeface="Muli" pitchFamily="2" charset="77"/>
              </a:rPr>
              <a:t>ing</a:t>
            </a:r>
            <a:r>
              <a:rPr lang="en-GB" sz="3600" dirty="0">
                <a:latin typeface="Muli" pitchFamily="2" charset="77"/>
              </a:rPr>
              <a:t>’ to words that end in ‘e’, the ‘e’ must be removed.</a:t>
            </a:r>
            <a:endParaRPr lang="en-GB" sz="3600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20747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984990"/>
              </p:ext>
            </p:extLst>
          </p:nvPr>
        </p:nvGraphicFramePr>
        <p:xfrm>
          <a:off x="508000" y="1600196"/>
          <a:ext cx="11150598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885684232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1097278314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4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5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667379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2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>
                          <a:latin typeface="Muli" pitchFamily="2" charset="77"/>
                        </a:rPr>
                        <a:t> Adding ‘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ing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’ to words ending in ‘e’ with a consonant before it.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468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 rot="381027">
            <a:off x="6494931" y="2199422"/>
            <a:ext cx="286521" cy="1455539"/>
          </a:xfrm>
          <a:prstGeom prst="rect">
            <a:avLst/>
          </a:prstGeom>
          <a:solidFill>
            <a:srgbClr val="FFF2CC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824321"/>
              </p:ext>
            </p:extLst>
          </p:nvPr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689908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2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 Adding ‘</a:t>
                      </a:r>
                      <a:r>
                        <a:rPr lang="en-GB" sz="1400" dirty="0" err="1">
                          <a:latin typeface="Muli" pitchFamily="2" charset="77"/>
                        </a:rPr>
                        <a:t>ing</a:t>
                      </a:r>
                      <a:r>
                        <a:rPr lang="en-GB" sz="1400" dirty="0">
                          <a:latin typeface="Muli" pitchFamily="2" charset="77"/>
                        </a:rPr>
                        <a:t>’ to words ending in ‘e’ with a consonant before it.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ight Arrow 13"/>
          <p:cNvSpPr/>
          <p:nvPr/>
        </p:nvSpPr>
        <p:spPr>
          <a:xfrm>
            <a:off x="2993572" y="2057401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2993571" y="2522763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971801" y="3016709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971801" y="3453496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971801" y="3907977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971801" y="4359721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2993571" y="4814202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2993571" y="5268683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2993571" y="5776990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2971801" y="6237511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883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194" y="1946924"/>
            <a:ext cx="4033997" cy="317047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9437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458" y="5118983"/>
            <a:ext cx="1492371" cy="137577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9437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322" y="5105582"/>
            <a:ext cx="1382136" cy="13821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9437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64828" y="5115804"/>
            <a:ext cx="1382136" cy="1382136"/>
          </a:xfrm>
          <a:prstGeom prst="rect">
            <a:avLst/>
          </a:prstGeom>
        </p:spPr>
      </p:pic>
      <p:sp>
        <p:nvSpPr>
          <p:cNvPr id="30" name="Right Arrow 29"/>
          <p:cNvSpPr/>
          <p:nvPr/>
        </p:nvSpPr>
        <p:spPr>
          <a:xfrm>
            <a:off x="8672678" y="1964885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8672677" y="2430247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8650907" y="2924193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8650907" y="3360980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8650907" y="3815461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8650907" y="4267205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8672677" y="4721686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7" name="Right Arrow 36"/>
          <p:cNvSpPr/>
          <p:nvPr/>
        </p:nvSpPr>
        <p:spPr>
          <a:xfrm>
            <a:off x="8672677" y="5176167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8672677" y="5660581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8650907" y="6144995"/>
            <a:ext cx="936171" cy="359228"/>
          </a:xfrm>
          <a:prstGeom prst="rightArrow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Muli" pitchFamily="2" charset="77"/>
            </a:endParaRP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861750"/>
              </p:ext>
            </p:extLst>
          </p:nvPr>
        </p:nvGraphicFramePr>
        <p:xfrm>
          <a:off x="9716690" y="1714482"/>
          <a:ext cx="2283650" cy="48822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3842"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+ 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3842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 rot="424549">
            <a:off x="5382021" y="1489637"/>
            <a:ext cx="3103390" cy="738664"/>
          </a:xfrm>
          <a:prstGeom prst="rect">
            <a:avLst/>
          </a:prstGeom>
          <a:solidFill>
            <a:srgbClr val="FFF2CC"/>
          </a:solidFill>
          <a:ln>
            <a:solidFill>
              <a:srgbClr val="D883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OpenDyslexicAlta" pitchFamily="2" charset="77"/>
                <a:ea typeface="OpenDyslexic" charset="0"/>
                <a:cs typeface="OpenDyslexic" charset="0"/>
              </a:rPr>
              <a:t>What happens to the words when they go through the machine in order to add ‘</a:t>
            </a:r>
            <a:r>
              <a:rPr lang="en-GB" sz="1400" dirty="0" err="1">
                <a:latin typeface="OpenDyslexicAlta" pitchFamily="2" charset="77"/>
                <a:ea typeface="OpenDyslexic" charset="0"/>
                <a:cs typeface="OpenDyslexic" charset="0"/>
              </a:rPr>
              <a:t>ing</a:t>
            </a:r>
            <a:r>
              <a:rPr lang="en-GB" sz="1400" dirty="0">
                <a:latin typeface="OpenDyslexicAlta" pitchFamily="2" charset="77"/>
                <a:ea typeface="OpenDyslexic" charset="0"/>
                <a:cs typeface="OpenDyslexic" charset="0"/>
              </a:rPr>
              <a:t>’?</a:t>
            </a:r>
          </a:p>
        </p:txBody>
      </p:sp>
    </p:spTree>
    <p:extLst>
      <p:ext uri="{BB962C8B-B14F-4D97-AF65-F5344CB8AC3E}">
        <p14:creationId xmlns:p14="http://schemas.microsoft.com/office/powerpoint/2010/main" val="1248781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A06B16-137F-48BF-8281-F3434B4CFCC9}"/>
              </a:ext>
            </a:extLst>
          </p:cNvPr>
          <p:cNvSpPr txBox="1"/>
          <p:nvPr/>
        </p:nvSpPr>
        <p:spPr>
          <a:xfrm>
            <a:off x="428102" y="802672"/>
            <a:ext cx="8581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Print the cards and draw them out of a hat for children to spell.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FAC6E7F-720F-4390-ABC9-C2CA66AED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803815"/>
              </p:ext>
            </p:extLst>
          </p:nvPr>
        </p:nvGraphicFramePr>
        <p:xfrm>
          <a:off x="428102" y="1811665"/>
          <a:ext cx="11335797" cy="4390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8241">
                  <a:extLst>
                    <a:ext uri="{9D8B030D-6E8A-4147-A177-3AD203B41FA5}">
                      <a16:colId xmlns:a16="http://schemas.microsoft.com/office/drawing/2014/main" val="3529516601"/>
                    </a:ext>
                  </a:extLst>
                </a:gridCol>
                <a:gridCol w="2141552">
                  <a:extLst>
                    <a:ext uri="{9D8B030D-6E8A-4147-A177-3AD203B41FA5}">
                      <a16:colId xmlns:a16="http://schemas.microsoft.com/office/drawing/2014/main" val="345942729"/>
                    </a:ext>
                  </a:extLst>
                </a:gridCol>
                <a:gridCol w="2229897">
                  <a:extLst>
                    <a:ext uri="{9D8B030D-6E8A-4147-A177-3AD203B41FA5}">
                      <a16:colId xmlns:a16="http://schemas.microsoft.com/office/drawing/2014/main" val="185187011"/>
                    </a:ext>
                  </a:extLst>
                </a:gridCol>
                <a:gridCol w="2229897">
                  <a:extLst>
                    <a:ext uri="{9D8B030D-6E8A-4147-A177-3AD203B41FA5}">
                      <a16:colId xmlns:a16="http://schemas.microsoft.com/office/drawing/2014/main" val="3871539845"/>
                    </a:ext>
                  </a:extLst>
                </a:gridCol>
                <a:gridCol w="2416210">
                  <a:extLst>
                    <a:ext uri="{9D8B030D-6E8A-4147-A177-3AD203B41FA5}">
                      <a16:colId xmlns:a16="http://schemas.microsoft.com/office/drawing/2014/main" val="4212918643"/>
                    </a:ext>
                  </a:extLst>
                </a:gridCol>
              </a:tblGrid>
              <a:tr h="1463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2400" b="0" i="0" dirty="0">
                          <a:latin typeface="OpenDyslexicAlta" pitchFamily="2" charset="77"/>
                        </a:rPr>
                        <a:t>hiking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shine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latin typeface="OpenDyslexicAlta" pitchFamily="2" charset="77"/>
                        </a:rPr>
                        <a:t>surprising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i="0" dirty="0">
                        <a:latin typeface="OpenDyslexicAlta" pitchFamily="2" charset="7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latin typeface="OpenDyslexicAlta" pitchFamily="2" charset="77"/>
                        </a:rPr>
                        <a:t>joking</a:t>
                      </a:r>
                    </a:p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hoping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6955956"/>
                  </a:ext>
                </a:extLst>
              </a:tr>
              <a:tr h="1463451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smile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loving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latin typeface="OpenDyslexicAlta" pitchFamily="2" charset="77"/>
                        </a:rPr>
                        <a:t>write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i="0" dirty="0">
                        <a:latin typeface="OpenDyslexicAlta" pitchFamily="2" charset="7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latin typeface="OpenDyslexicAlta" pitchFamily="2" charset="77"/>
                        </a:rPr>
                        <a:t>coming</a:t>
                      </a:r>
                    </a:p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caring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4611663"/>
                  </a:ext>
                </a:extLst>
              </a:tr>
              <a:tr h="1463451"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pile</a:t>
                      </a:r>
                    </a:p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staring</a:t>
                      </a:r>
                    </a:p>
                    <a:p>
                      <a:pPr algn="ctr"/>
                      <a:endParaRPr lang="en-GB" sz="2400" b="0" i="0" dirty="0">
                        <a:latin typeface="OpenDyslexicAlta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dirty="0">
                          <a:latin typeface="OpenDyslexicAlta" pitchFamily="2" charset="77"/>
                        </a:rPr>
                        <a:t>accusing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decide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</a:rPr>
                        <a:t>excite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9959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800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582288"/>
              </p:ext>
            </p:extLst>
          </p:nvPr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328810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2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>
                          <a:latin typeface="Muli" pitchFamily="2" charset="77"/>
                        </a:rPr>
                        <a:t>Adding ‘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ing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’ to words ending in ‘e’ with a consonant before it.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72181"/>
              </p:ext>
            </p:extLst>
          </p:nvPr>
        </p:nvGraphicFramePr>
        <p:xfrm>
          <a:off x="3672339" y="1630193"/>
          <a:ext cx="5571674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7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021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Root Word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New Word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415463" y="1600196"/>
            <a:ext cx="25316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DyslexicAlta" pitchFamily="2" charset="77"/>
                <a:ea typeface="OpenDyslexic" charset="0"/>
                <a:cs typeface="OpenDyslexic" charset="0"/>
              </a:rPr>
              <a:t>Cover your spellings. Use the root word to create the new word using ing. Don’t forget to be careful with the letter ‘e’.</a:t>
            </a:r>
          </a:p>
        </p:txBody>
      </p:sp>
    </p:spTree>
    <p:extLst>
      <p:ext uri="{BB962C8B-B14F-4D97-AF65-F5344CB8AC3E}">
        <p14:creationId xmlns:p14="http://schemas.microsoft.com/office/powerpoint/2010/main" val="638411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926410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2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>
                          <a:latin typeface="Muli" pitchFamily="2" charset="77"/>
                        </a:rPr>
                        <a:t>Adding ‘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ing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’ to words ending in ‘e’ with a consonant before it.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solidFill>
                            <a:srgbClr val="FF3860"/>
                          </a:solidFill>
                          <a:latin typeface="Muli" pitchFamily="2" charset="77"/>
                        </a:rPr>
                        <a:t>Answers: </a:t>
                      </a:r>
                      <a:endParaRPr lang="en-GB" sz="1400" dirty="0">
                        <a:solidFill>
                          <a:srgbClr val="FF3860"/>
                        </a:solidFill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347033"/>
              </p:ext>
            </p:extLst>
          </p:nvPr>
        </p:nvGraphicFramePr>
        <p:xfrm>
          <a:off x="3672339" y="1641623"/>
          <a:ext cx="5571674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7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021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Root Word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New Word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hiking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shining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surprising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smiling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loving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writing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0" i="0" dirty="0">
                          <a:solidFill>
                            <a:srgbClr val="FF386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415463" y="1600196"/>
            <a:ext cx="25316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DyslexicAlta" pitchFamily="2" charset="77"/>
                <a:ea typeface="OpenDyslexic" charset="0"/>
                <a:cs typeface="OpenDyslexic" charset="0"/>
              </a:rPr>
              <a:t>Cover your spellings. Use the root word to create the new word using ing. Don’t forget to be careful with the letter ‘e’.</a:t>
            </a:r>
          </a:p>
        </p:txBody>
      </p:sp>
    </p:spTree>
    <p:extLst>
      <p:ext uri="{BB962C8B-B14F-4D97-AF65-F5344CB8AC3E}">
        <p14:creationId xmlns:p14="http://schemas.microsoft.com/office/powerpoint/2010/main" val="409222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lling Shed" id="{C4F81C86-5779-0E48-81E5-305447788964}" vid="{2F96E78E-4C51-8449-B2C6-B9B70AAE1C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16746</TotalTime>
  <Words>325</Words>
  <Application>Microsoft Office PowerPoint</Application>
  <PresentationFormat>Widescreen</PresentationFormat>
  <Paragraphs>134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Muli</vt:lpstr>
      <vt:lpstr>OpenDyslexicAlta</vt:lpstr>
      <vt:lpstr>OpenDyslexic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Laura Chesterfield</cp:lastModifiedBy>
  <cp:revision>361</cp:revision>
  <cp:lastPrinted>2019-04-15T12:15:01Z</cp:lastPrinted>
  <dcterms:created xsi:type="dcterms:W3CDTF">2018-08-06T08:16:18Z</dcterms:created>
  <dcterms:modified xsi:type="dcterms:W3CDTF">2021-02-21T19:58:05Z</dcterms:modified>
</cp:coreProperties>
</file>