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38" r:id="rId2"/>
    <p:sldId id="497" r:id="rId3"/>
    <p:sldId id="339" r:id="rId4"/>
  </p:sldIdLst>
  <p:sldSz cx="12192000" cy="6858000"/>
  <p:notesSz cx="6858000" cy="9144000"/>
  <p:embeddedFontLst>
    <p:embeddedFont>
      <p:font typeface="Muli" panose="020B0604020202020204" charset="0"/>
      <p:regular r:id="rId7"/>
      <p:bold r:id="rId8"/>
    </p:embeddedFont>
    <p:embeddedFont>
      <p:font typeface="OpenDyslexicAlta" panose="020B060402020202020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gela Corrigan" initials="AC" lastIdx="2" clrIdx="0">
    <p:extLst>
      <p:ext uri="{19B8F6BF-5375-455C-9EA6-DF929625EA0E}">
        <p15:presenceInfo xmlns:p15="http://schemas.microsoft.com/office/powerpoint/2012/main" userId="605f0122161ea95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CCCC"/>
    <a:srgbClr val="FFF2CC"/>
    <a:srgbClr val="C5E0B4"/>
    <a:srgbClr val="8FAADC"/>
    <a:srgbClr val="68C7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39" autoAdjust="0"/>
    <p:restoredTop sz="90884" autoAdjust="0"/>
  </p:normalViewPr>
  <p:slideViewPr>
    <p:cSldViewPr snapToGrid="0" snapToObjects="1">
      <p:cViewPr varScale="1">
        <p:scale>
          <a:sx n="67" d="100"/>
          <a:sy n="67" d="100"/>
        </p:scale>
        <p:origin x="2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70555-72D4-BF40-B685-8412B7FA50E9}" type="datetimeFigureOut">
              <a:rPr lang="en-GB" smtClean="0">
                <a:latin typeface="Muli" pitchFamily="2" charset="77"/>
              </a:rPr>
              <a:t>21/02/2021</a:t>
            </a:fld>
            <a:endParaRPr lang="en-GB" dirty="0">
              <a:latin typeface="Muli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>
                <a:latin typeface="Muli" pitchFamily="2" charset="77"/>
              </a:rPr>
              <a:t>‹#›</a:t>
            </a:fld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9C363ADC-09E6-FD4B-932E-4485A3F0108B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5C7C66A0-413B-D942-BD25-0759297794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49B26B-16D5-6F4D-96FE-A3FD21D929F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93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736134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4132394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Edit Master text styles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Second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Third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Fourth level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3596015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95043656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endParaRPr lang="en-GB" dirty="0"/>
          </a:p>
          <a:p>
            <a:pPr lvl="0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21/02/2021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113269"/>
              </p:ext>
            </p:extLst>
          </p:nvPr>
        </p:nvGraphicFramePr>
        <p:xfrm>
          <a:off x="508000" y="1600196"/>
          <a:ext cx="11150598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8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3006657802"/>
                    </a:ext>
                  </a:extLst>
                </a:gridCol>
                <a:gridCol w="1858433">
                  <a:extLst>
                    <a:ext uri="{9D8B030D-6E8A-4147-A177-3AD203B41FA5}">
                      <a16:colId xmlns:a16="http://schemas.microsoft.com/office/drawing/2014/main" val="402664659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4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5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th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green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meet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sheet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571368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1400" baseline="0" dirty="0">
                          <a:latin typeface="Muli" pitchFamily="2" charset="77"/>
                        </a:rPr>
                        <a:t>Long vowel sound /e/ spelt 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. The letters ‘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’ make a long vowel sound like in the word see. </a:t>
                      </a:r>
                    </a:p>
                    <a:p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842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99404"/>
              </p:ext>
            </p:extLst>
          </p:nvPr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green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week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777029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Muli" pitchFamily="2" charset="77"/>
                        </a:rPr>
                        <a:t>Long vowel sound /e/ spelt </a:t>
                      </a:r>
                      <a:r>
                        <a:rPr lang="en-GB" sz="140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dirty="0">
                          <a:latin typeface="Muli" pitchFamily="2" charset="77"/>
                        </a:rPr>
                        <a:t>.  The letters ‘</a:t>
                      </a:r>
                      <a:r>
                        <a:rPr lang="en-GB" sz="140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dirty="0">
                          <a:latin typeface="Muli" pitchFamily="2" charset="77"/>
                        </a:rPr>
                        <a:t>’ make a long vowel sound like in the word see.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63753"/>
              </p:ext>
            </p:extLst>
          </p:nvPr>
        </p:nvGraphicFramePr>
        <p:xfrm>
          <a:off x="3635829" y="1875572"/>
          <a:ext cx="8127999" cy="447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19612"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dirty="0">
                          <a:latin typeface="OpenDyslexicAlta" pitchFamily="2" charset="77"/>
                        </a:rPr>
                        <a:t/>
                      </a:r>
                      <a:br>
                        <a:rPr lang="en-US" sz="2800" b="0" i="0" dirty="0">
                          <a:latin typeface="OpenDyslexicAlta" pitchFamily="2" charset="77"/>
                        </a:rPr>
                      </a:br>
                      <a:r>
                        <a:rPr lang="en-US" sz="2800" dirty="0" err="1">
                          <a:latin typeface="OpenDyslexicAlta" pitchFamily="2" charset="77"/>
                        </a:rPr>
                        <a:t>f</a:t>
                      </a:r>
                      <a:r>
                        <a:rPr lang="en-US" sz="2800" baseline="0" dirty="0" err="1">
                          <a:latin typeface="OpenDyslexicAlta" pitchFamily="2" charset="77"/>
                        </a:rPr>
                        <a:t>l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 err="1">
                          <a:latin typeface="OpenDyslexicAlta" pitchFamily="2" charset="77"/>
                        </a:rPr>
                        <a:t>tr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 err="1">
                          <a:latin typeface="OpenDyslexicAlta" pitchFamily="2" charset="77"/>
                        </a:rPr>
                        <a:t>grn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9612"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 err="1">
                          <a:latin typeface="OpenDyslexicAlta" pitchFamily="2" charset="77"/>
                        </a:rPr>
                        <a:t>mt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GB" sz="1800" b="0" i="0" dirty="0">
                        <a:latin typeface="OpenDyslexicAlta" pitchFamily="2" charset="77"/>
                      </a:endParaRPr>
                    </a:p>
                    <a:p>
                      <a:pPr algn="ctr"/>
                      <a:endParaRPr lang="en-GB" sz="1200" dirty="0">
                        <a:latin typeface="OpenDyslexicAlta" pitchFamily="2" charset="77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chemeClr val="bg1"/>
                          </a:solidFill>
                          <a:latin typeface="OpenDyslexicAlta" pitchFamily="2" charset="77"/>
                          <a:ea typeface="Times New Roman" charset="0"/>
                          <a:cs typeface="Times New Roman" charset="0"/>
                        </a:rPr>
                        <a:t>Add the missing ‘</a:t>
                      </a:r>
                      <a:r>
                        <a:rPr lang="en-GB" sz="1600" b="0" i="0" dirty="0" err="1">
                          <a:solidFill>
                            <a:schemeClr val="bg1"/>
                          </a:solidFill>
                          <a:latin typeface="OpenDyslexicAlta" pitchFamily="2" charset="77"/>
                          <a:ea typeface="Times New Roman" charset="0"/>
                          <a:cs typeface="Times New Roman" charset="0"/>
                        </a:rPr>
                        <a:t>ee</a:t>
                      </a:r>
                      <a:r>
                        <a:rPr lang="en-GB" sz="1600" b="0" i="0" dirty="0">
                          <a:solidFill>
                            <a:schemeClr val="bg1"/>
                          </a:solidFill>
                          <a:latin typeface="OpenDyslexicAlta" pitchFamily="2" charset="77"/>
                          <a:ea typeface="Times New Roman" charset="0"/>
                          <a:cs typeface="Times New Roman" charset="0"/>
                        </a:rPr>
                        <a:t>’ sound to these letters to create words. Some might go in the middle and some at the end</a:t>
                      </a:r>
                      <a:endParaRPr lang="en-GB" sz="1200" dirty="0">
                        <a:solidFill>
                          <a:schemeClr val="bg1"/>
                        </a:solidFill>
                        <a:latin typeface="OpenDyslexicAlta" pitchFamily="2" charset="77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dirty="0">
                          <a:latin typeface="OpenDyslexicAlta" pitchFamily="2" charset="77"/>
                        </a:rPr>
                        <a:t/>
                      </a:r>
                      <a:br>
                        <a:rPr lang="en-US" sz="2800" b="0" i="0" dirty="0">
                          <a:latin typeface="OpenDyslexicAlta" pitchFamily="2" charset="77"/>
                        </a:rPr>
                      </a:br>
                      <a:r>
                        <a:rPr lang="en-US" sz="2800" dirty="0" err="1">
                          <a:latin typeface="OpenDyslexicAlta" pitchFamily="2" charset="77"/>
                        </a:rPr>
                        <a:t>wk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9612"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>
                          <a:latin typeface="OpenDyslexicAlta" pitchFamily="2" charset="77"/>
                        </a:rPr>
                        <a:t>s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dirty="0">
                          <a:latin typeface="OpenDyslexicAlta" pitchFamily="2" charset="77"/>
                        </a:rPr>
                        <a:t/>
                      </a:r>
                      <a:br>
                        <a:rPr lang="en-US" sz="2800" b="0" i="0" dirty="0">
                          <a:latin typeface="OpenDyslexicAlta" pitchFamily="2" charset="77"/>
                        </a:rPr>
                      </a:br>
                      <a:r>
                        <a:rPr lang="en-US" sz="2800" dirty="0" err="1">
                          <a:latin typeface="OpenDyslexicAlta" pitchFamily="2" charset="77"/>
                        </a:rPr>
                        <a:t>fr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9612">
                <a:tc>
                  <a:txBody>
                    <a:bodyPr/>
                    <a:lstStyle/>
                    <a:p>
                      <a:pPr algn="ctr"/>
                      <a:endParaRPr lang="en-US" sz="2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 err="1">
                          <a:latin typeface="OpenDyslexicAlta" pitchFamily="2" charset="77"/>
                        </a:rPr>
                        <a:t>sht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800" b="0" i="0" dirty="0">
                        <a:latin typeface="OpenDyslexicAlta" pitchFamily="2" charset="77"/>
                      </a:endParaRPr>
                    </a:p>
                    <a:p>
                      <a:pPr algn="ctr"/>
                      <a:r>
                        <a:rPr lang="en-US" sz="2800" dirty="0" err="1">
                          <a:latin typeface="OpenDyslexicAlta" pitchFamily="2" charset="77"/>
                        </a:rPr>
                        <a:t>ft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i="0" dirty="0">
                          <a:latin typeface="OpenDyslexicAlta" pitchFamily="2" charset="77"/>
                        </a:rPr>
                        <a:t/>
                      </a:r>
                      <a:br>
                        <a:rPr lang="en-US" sz="2800" b="0" i="0" dirty="0">
                          <a:latin typeface="OpenDyslexicAlta" pitchFamily="2" charset="77"/>
                        </a:rPr>
                      </a:br>
                      <a:r>
                        <a:rPr lang="en-US" sz="2800" dirty="0" err="1">
                          <a:latin typeface="OpenDyslexicAlta" pitchFamily="2" charset="77"/>
                        </a:rPr>
                        <a:t>sk</a:t>
                      </a:r>
                      <a:endParaRPr lang="en-GB" sz="2800" dirty="0">
                        <a:latin typeface="OpenDyslexicAlta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630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8000" y="1600196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tree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green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meet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week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free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sheet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feet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seek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683535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1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aseline="0" dirty="0">
                          <a:latin typeface="Muli" pitchFamily="2" charset="77"/>
                        </a:rPr>
                        <a:t>Long vowel sound /e/ spelt 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. The letters ‘</a:t>
                      </a:r>
                      <a:r>
                        <a:rPr lang="en-GB" sz="1400" baseline="0" dirty="0" err="1">
                          <a:latin typeface="Muli" pitchFamily="2" charset="77"/>
                        </a:rPr>
                        <a:t>ee</a:t>
                      </a:r>
                      <a:r>
                        <a:rPr lang="en-GB" sz="1400" baseline="0" dirty="0">
                          <a:latin typeface="Muli" pitchFamily="2" charset="77"/>
                        </a:rPr>
                        <a:t>’ make a long vowel sound like in the word see. </a:t>
                      </a:r>
                    </a:p>
                    <a:p>
                      <a:endParaRPr lang="en-GB" sz="1400" baseline="0" dirty="0">
                        <a:latin typeface="Muli" pitchFamily="2" charset="77"/>
                      </a:endParaRPr>
                    </a:p>
                    <a:p>
                      <a:r>
                        <a:rPr lang="en-GB" sz="1400" baseline="0" dirty="0">
                          <a:latin typeface="Muli" pitchFamily="2" charset="77"/>
                        </a:rPr>
                        <a:t>Name:</a:t>
                      </a:r>
                      <a:endParaRPr lang="en-GB" sz="140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44940" y="1614188"/>
            <a:ext cx="88963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OpenDyslexicAlta" pitchFamily="2" charset="77"/>
                <a:ea typeface="OpenDyslexic" charset="0"/>
                <a:cs typeface="OpenDyslexic" charset="0"/>
              </a:rPr>
              <a:t>Write the correct spelling into each sentence. </a:t>
            </a: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 </a:t>
            </a: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I wear shoes on my __________.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A ________ has seven days. 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The branches on the _________ are covered with __________leaves. 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The grass is _________.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My teacher needs glasses to ________.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I ________ proud when I get the answers right. 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It is polite to shake hands when you ________ someone new.</a:t>
            </a:r>
          </a:p>
          <a:p>
            <a:endParaRPr lang="en-GB" dirty="0">
              <a:latin typeface="OpenDyslexicAlta" pitchFamily="2" charset="77"/>
              <a:ea typeface="OpenDyslexic" charset="0"/>
              <a:cs typeface="OpenDyslexic" charset="0"/>
            </a:endParaRPr>
          </a:p>
          <a:p>
            <a:r>
              <a:rPr lang="en-GB" dirty="0">
                <a:latin typeface="OpenDyslexicAlta" pitchFamily="2" charset="77"/>
                <a:ea typeface="OpenDyslexic" charset="0"/>
                <a:cs typeface="OpenDyslexic" charset="0"/>
              </a:rPr>
              <a:t>Sometimes we play hide and ________ at playtimes. </a:t>
            </a:r>
            <a:endParaRPr lang="en-GB" dirty="0">
              <a:latin typeface="Muli" pitchFamily="2" charset="77"/>
            </a:endParaRPr>
          </a:p>
          <a:p>
            <a:endParaRPr lang="en-GB" dirty="0">
              <a:latin typeface="Muli" pitchFamily="2" charset="77"/>
            </a:endParaRPr>
          </a:p>
          <a:p>
            <a:endParaRPr lang="en-GB" dirty="0">
              <a:latin typeface="Muli" pitchFamily="2" charset="77"/>
            </a:endParaRPr>
          </a:p>
          <a:p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19768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elling Shed" id="{C4F81C86-5779-0E48-81E5-305447788964}" vid="{2F96E78E-4C51-8449-B2C6-B9B70AAE1C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32516</TotalTime>
  <Words>182</Words>
  <Application>Microsoft Office PowerPoint</Application>
  <PresentationFormat>Widescreen</PresentationFormat>
  <Paragraphs>91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Muli</vt:lpstr>
      <vt:lpstr>OpenDyslexicAlta</vt:lpstr>
      <vt:lpstr>OpenDyslexic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Laura Chesterfield</cp:lastModifiedBy>
  <cp:revision>582</cp:revision>
  <cp:lastPrinted>2018-08-07T22:46:56Z</cp:lastPrinted>
  <dcterms:created xsi:type="dcterms:W3CDTF">2018-08-06T08:16:18Z</dcterms:created>
  <dcterms:modified xsi:type="dcterms:W3CDTF">2021-02-21T19:54:43Z</dcterms:modified>
</cp:coreProperties>
</file>