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492" r:id="rId2"/>
    <p:sldId id="493" r:id="rId3"/>
    <p:sldId id="333" r:id="rId4"/>
  </p:sldIdLst>
  <p:sldSz cx="12192000" cy="6858000"/>
  <p:notesSz cx="6858000" cy="9144000"/>
  <p:embeddedFontLst>
    <p:embeddedFont>
      <p:font typeface="OpenDyslexicAlta" panose="020B0604020202020204" charset="0"/>
      <p:regular r:id="rId7"/>
      <p:bold r:id="rId8"/>
      <p:italic r:id="rId9"/>
      <p:boldItalic r:id="rId10"/>
    </p:embeddedFont>
    <p:embeddedFont>
      <p:font typeface="Muli" panose="020B0604020202020204" charset="0"/>
      <p:regular r:id="rId11"/>
      <p:bold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gela Corrigan" initials="AC" lastIdx="2" clrIdx="0">
    <p:extLst>
      <p:ext uri="{19B8F6BF-5375-455C-9EA6-DF929625EA0E}">
        <p15:presenceInfo xmlns:p15="http://schemas.microsoft.com/office/powerpoint/2012/main" userId="605f0122161ea95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860"/>
    <a:srgbClr val="FFCCCC"/>
    <a:srgbClr val="FFF2CC"/>
    <a:srgbClr val="C5E0B4"/>
    <a:srgbClr val="8FAADC"/>
    <a:srgbClr val="68C7D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439" autoAdjust="0"/>
    <p:restoredTop sz="90884" autoAdjust="0"/>
  </p:normalViewPr>
  <p:slideViewPr>
    <p:cSldViewPr snapToGrid="0" snapToObjects="1">
      <p:cViewPr varScale="1">
        <p:scale>
          <a:sx n="67" d="100"/>
          <a:sy n="67" d="100"/>
        </p:scale>
        <p:origin x="22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font" Target="fonts/font5.fntdata"/><Relationship Id="rId5" Type="http://schemas.openxmlformats.org/officeDocument/2006/relationships/notesMaster" Target="notesMasters/notesMaster1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Muli" pitchFamily="2" charset="77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670555-72D4-BF40-B685-8412B7FA50E9}" type="datetimeFigureOut">
              <a:rPr lang="en-GB" smtClean="0">
                <a:latin typeface="Muli" pitchFamily="2" charset="77"/>
              </a:rPr>
              <a:t>24/01/2021</a:t>
            </a:fld>
            <a:endParaRPr lang="en-GB" dirty="0">
              <a:latin typeface="Muli" pitchFamily="2" charset="77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Muli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>
                <a:latin typeface="Muli" pitchFamily="2" charset="77"/>
              </a:rPr>
              <a:t>‹#›</a:t>
            </a:fld>
            <a:endParaRPr lang="en-GB" dirty="0">
              <a:latin typeface="Muli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Muli" pitchFamily="2" charset="77"/>
              </a:defRPr>
            </a:lvl1pPr>
          </a:lstStyle>
          <a:p>
            <a:fld id="{9C363ADC-09E6-FD4B-932E-4485A3F0108B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Muli" pitchFamily="2" charset="77"/>
              </a:defRPr>
            </a:lvl1pPr>
          </a:lstStyle>
          <a:p>
            <a:fld id="{5C7C66A0-413B-D942-BD25-07592977943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F5FFFCE-C207-2846-8718-D75C344C8C89}"/>
              </a:ext>
            </a:extLst>
          </p:cNvPr>
          <p:cNvSpPr/>
          <p:nvPr userDrawn="1"/>
        </p:nvSpPr>
        <p:spPr>
          <a:xfrm>
            <a:off x="1523999" y="4809505"/>
            <a:ext cx="9144000" cy="1428689"/>
          </a:xfrm>
          <a:prstGeom prst="rect">
            <a:avLst/>
          </a:prstGeom>
          <a:solidFill>
            <a:srgbClr val="FFFFFF">
              <a:alpha val="9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C481A8-D80A-304F-BD4D-4ACD9B3D8E7E}"/>
              </a:ext>
            </a:extLst>
          </p:cNvPr>
          <p:cNvSpPr/>
          <p:nvPr userDrawn="1"/>
        </p:nvSpPr>
        <p:spPr>
          <a:xfrm>
            <a:off x="3465322" y="2902739"/>
            <a:ext cx="5261355" cy="795646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4809506"/>
            <a:ext cx="9144000" cy="1428689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8310848-5352-7949-AABA-914363C424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90849" y="1261687"/>
            <a:ext cx="6210300" cy="10795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2F3C88D-BF6E-6D4C-9A25-CACB03AA20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71061" y="3115896"/>
            <a:ext cx="641969" cy="369332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Muli" pitchFamily="2" charset="77"/>
              </a:defRPr>
            </a:lvl1pPr>
          </a:lstStyle>
          <a:p>
            <a:pPr lvl="0"/>
            <a:r>
              <a:rPr lang="en-US" dirty="0"/>
              <a:t>#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1D45BA0-7B16-364F-96FA-7CCD74809633}"/>
              </a:ext>
            </a:extLst>
          </p:cNvPr>
          <p:cNvSpPr txBox="1"/>
          <p:nvPr userDrawn="1"/>
        </p:nvSpPr>
        <p:spPr>
          <a:xfrm>
            <a:off x="4038600" y="3115896"/>
            <a:ext cx="932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0" i="0" dirty="0">
                <a:latin typeface="Muli" pitchFamily="2" charset="77"/>
              </a:rPr>
              <a:t>Stage: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04E8ED3-ED92-2F44-AA0C-C350097398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47550" y="3115896"/>
            <a:ext cx="641969" cy="369332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Muli" pitchFamily="2" charset="77"/>
              </a:defRPr>
            </a:lvl1pPr>
          </a:lstStyle>
          <a:p>
            <a:pPr lvl="0"/>
            <a:r>
              <a:rPr lang="en-US" dirty="0"/>
              <a:t>#</a:t>
            </a:r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3EE4B3-C0E4-AE42-921D-72A75F2D0332}"/>
              </a:ext>
            </a:extLst>
          </p:cNvPr>
          <p:cNvSpPr txBox="1"/>
          <p:nvPr userDrawn="1"/>
        </p:nvSpPr>
        <p:spPr>
          <a:xfrm>
            <a:off x="6285633" y="3115896"/>
            <a:ext cx="761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0" i="0" dirty="0">
                <a:latin typeface="Muli" pitchFamily="2" charset="77"/>
              </a:rPr>
              <a:t>List:</a:t>
            </a:r>
          </a:p>
        </p:txBody>
      </p:sp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68736134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16013" y="349716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6012" y="788047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62545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C5803DD-6F71-4F43-8676-686F6A0B910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534132394"/>
              </p:ext>
            </p:extLst>
          </p:nvPr>
        </p:nvGraphicFramePr>
        <p:xfrm>
          <a:off x="508000" y="1550668"/>
          <a:ext cx="278765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7650">
                  <a:extLst>
                    <a:ext uri="{9D8B030D-6E8A-4147-A177-3AD203B41FA5}">
                      <a16:colId xmlns:a16="http://schemas.microsoft.com/office/drawing/2014/main" val="4129481148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34636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884419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10354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8218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6386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215169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80867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18164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796945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37848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9827967"/>
                  </a:ext>
                </a:extLst>
              </a:tr>
            </a:tbl>
          </a:graphicData>
        </a:graphic>
      </p:graphicFrame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A42A733-05A7-7244-8430-E2765D4C50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8000" y="1995168"/>
            <a:ext cx="2787650" cy="45847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endParaRPr lang="en-GB" dirty="0"/>
          </a:p>
          <a:p>
            <a:pPr lvl="0"/>
            <a:endParaRPr lang="en-GB" dirty="0"/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DDF07794-DDE5-1748-AA98-177CF77DDF8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425190" y="1354611"/>
            <a:ext cx="8382000" cy="5268914"/>
          </a:xfrm>
        </p:spPr>
        <p:txBody>
          <a:bodyPr>
            <a:normAutofit/>
          </a:bodyPr>
          <a:lstStyle>
            <a:lvl1pPr>
              <a:defRPr lang="en-GB" sz="1800" b="0" i="0" kern="1200" dirty="0">
                <a:solidFill>
                  <a:prstClr val="black"/>
                </a:solidFill>
                <a:latin typeface="OpenDyslexicAlta" pitchFamily="2" charset="77"/>
                <a:ea typeface="OpenDyslexicAlta" pitchFamily="2" charset="77"/>
                <a:cs typeface="OpenDyslexicAlta" pitchFamily="2" charset="77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dirty="0"/>
              <a:t>Edit Master text styles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dirty="0"/>
              <a:t>Second level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dirty="0"/>
              <a:t>Third level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dirty="0"/>
              <a:t>Fourth level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DD0F53D-1FF4-844C-9CFA-9D8546D499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ok cover writ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633CE64-A964-3E46-A3DD-F645847941CD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DA57134-93E0-C141-B390-3DFCA82BCCD7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613596015"/>
              </p:ext>
            </p:extLst>
          </p:nvPr>
        </p:nvGraphicFramePr>
        <p:xfrm>
          <a:off x="508000" y="1600196"/>
          <a:ext cx="1115060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7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7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7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7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1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st</a:t>
                      </a:r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2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nd</a:t>
                      </a:r>
                      <a:r>
                        <a:rPr lang="en-GB" b="0" i="0" baseline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>
                    <a:solidFill>
                      <a:srgbClr val="FF7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3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rd</a:t>
                      </a:r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95043656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16013" y="349716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6012" y="788047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62545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A42A733-05A7-7244-8430-E2765D4C50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8000" y="1995168"/>
            <a:ext cx="2787650" cy="45847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endParaRPr lang="en-GB" dirty="0"/>
          </a:p>
          <a:p>
            <a:pPr lvl="0"/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60B6E23-2996-D04A-9DCA-7750F487B5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39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9137CCF-D866-694A-979D-58389EC37E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0FF983-7FE9-084E-894E-ADB137A670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24/01/2021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62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Muli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729424"/>
              </p:ext>
            </p:extLst>
          </p:nvPr>
        </p:nvGraphicFramePr>
        <p:xfrm>
          <a:off x="508000" y="1600196"/>
          <a:ext cx="278765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7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rgbClr val="C5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home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woke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hole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spoke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bone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those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hope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mole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joke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phone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026823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1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The long vowel sound /o/ spelled with the split digraph </a:t>
                      </a:r>
                      <a:r>
                        <a:rPr lang="en-GB" sz="1400" dirty="0">
                          <a:latin typeface="Muli" pitchFamily="2" charset="77"/>
                        </a:rPr>
                        <a:t>o-e.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aseline="0" dirty="0">
                        <a:latin typeface="Muli" pitchFamily="2" charset="77"/>
                      </a:endParaRPr>
                    </a:p>
                    <a:p>
                      <a:r>
                        <a:rPr lang="en-GB" sz="1400" baseline="0" dirty="0">
                          <a:latin typeface="Muli" pitchFamily="2" charset="77"/>
                        </a:rPr>
                        <a:t>Name:</a:t>
                      </a:r>
                      <a:endParaRPr lang="en-GB" sz="140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14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61663"/>
              </p:ext>
            </p:extLst>
          </p:nvPr>
        </p:nvGraphicFramePr>
        <p:xfrm>
          <a:off x="6416105" y="4422570"/>
          <a:ext cx="2571545" cy="106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4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1180"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t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180"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331711"/>
              </p:ext>
            </p:extLst>
          </p:nvPr>
        </p:nvGraphicFramePr>
        <p:xfrm>
          <a:off x="3610832" y="1946432"/>
          <a:ext cx="2057236" cy="106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4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1180"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m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180"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795371"/>
              </p:ext>
            </p:extLst>
          </p:nvPr>
        </p:nvGraphicFramePr>
        <p:xfrm>
          <a:off x="6460747" y="1946432"/>
          <a:ext cx="2057236" cy="106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4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1180"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l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180"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23829"/>
              </p:ext>
            </p:extLst>
          </p:nvPr>
        </p:nvGraphicFramePr>
        <p:xfrm>
          <a:off x="9144222" y="2264138"/>
          <a:ext cx="2057236" cy="106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4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1180"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l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m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180"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524904"/>
              </p:ext>
            </p:extLst>
          </p:nvPr>
        </p:nvGraphicFramePr>
        <p:xfrm>
          <a:off x="6930414" y="3211990"/>
          <a:ext cx="2057236" cy="106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4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1180"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n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b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180"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839511"/>
              </p:ext>
            </p:extLst>
          </p:nvPr>
        </p:nvGraphicFramePr>
        <p:xfrm>
          <a:off x="3639630" y="4422570"/>
          <a:ext cx="2057236" cy="106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4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1180"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p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180"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504880"/>
              </p:ext>
            </p:extLst>
          </p:nvPr>
        </p:nvGraphicFramePr>
        <p:xfrm>
          <a:off x="9546601" y="4414509"/>
          <a:ext cx="2057236" cy="106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4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1180"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j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k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180"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9573020"/>
              </p:ext>
            </p:extLst>
          </p:nvPr>
        </p:nvGraphicFramePr>
        <p:xfrm>
          <a:off x="7489365" y="5617028"/>
          <a:ext cx="2057236" cy="1053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4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2757">
                <a:tc>
                  <a:txBody>
                    <a:bodyPr/>
                    <a:lstStyle/>
                    <a:p>
                      <a:r>
                        <a:rPr lang="en-US" sz="2400" b="0" i="0" dirty="0">
                          <a:latin typeface="Muli" pitchFamily="2" charset="77"/>
                        </a:rPr>
                        <a:t>k</a:t>
                      </a:r>
                      <a:endParaRPr lang="en-GB" sz="2400" b="0" i="0" dirty="0">
                        <a:latin typeface="Muli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i="0" dirty="0">
                          <a:latin typeface="Muli" pitchFamily="2" charset="77"/>
                        </a:rPr>
                        <a:t>w</a:t>
                      </a:r>
                      <a:endParaRPr lang="en-GB" sz="2400" b="0" i="0" dirty="0">
                        <a:latin typeface="Muli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i="0" dirty="0">
                          <a:latin typeface="Muli" pitchFamily="2" charset="77"/>
                        </a:rPr>
                        <a:t>o</a:t>
                      </a:r>
                      <a:endParaRPr lang="en-GB" sz="2400" b="0" i="0" dirty="0">
                        <a:latin typeface="Muli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i="0" dirty="0">
                          <a:latin typeface="Muli" pitchFamily="2" charset="77"/>
                        </a:rPr>
                        <a:t>e</a:t>
                      </a:r>
                      <a:endParaRPr lang="en-GB" sz="2400" b="0" i="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180">
                <a:tc>
                  <a:txBody>
                    <a:bodyPr/>
                    <a:lstStyle/>
                    <a:p>
                      <a:endParaRPr lang="en-GB" b="0" i="0" dirty="0">
                        <a:latin typeface="Muli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Muli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Muli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386804"/>
              </p:ext>
            </p:extLst>
          </p:nvPr>
        </p:nvGraphicFramePr>
        <p:xfrm>
          <a:off x="4045749" y="5598557"/>
          <a:ext cx="2571545" cy="106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4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1180"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p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n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180"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562905"/>
              </p:ext>
            </p:extLst>
          </p:nvPr>
        </p:nvGraphicFramePr>
        <p:xfrm>
          <a:off x="4045749" y="3233060"/>
          <a:ext cx="2571545" cy="106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4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43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1180"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p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k</a:t>
                      </a:r>
                      <a:endParaRPr lang="en-GB" sz="24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180"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" name="Rectangle 24"/>
          <p:cNvSpPr/>
          <p:nvPr/>
        </p:nvSpPr>
        <p:spPr>
          <a:xfrm>
            <a:off x="3651480" y="1388695"/>
            <a:ext cx="75499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>
                <a:latin typeface="OpenDyslexicAlta" pitchFamily="2" charset="77"/>
                <a:ea typeface="OpenDyslexic" charset="0"/>
                <a:cs typeface="OpenDyslexic" charset="0"/>
              </a:rPr>
              <a:t>Find and unscramble your spellings in the grids.</a:t>
            </a:r>
          </a:p>
        </p:txBody>
      </p:sp>
    </p:spTree>
    <p:extLst>
      <p:ext uri="{BB962C8B-B14F-4D97-AF65-F5344CB8AC3E}">
        <p14:creationId xmlns:p14="http://schemas.microsoft.com/office/powerpoint/2010/main" val="3985919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314129"/>
              </p:ext>
            </p:extLst>
          </p:nvPr>
        </p:nvGraphicFramePr>
        <p:xfrm>
          <a:off x="508000" y="1600196"/>
          <a:ext cx="278765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7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home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woke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hole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spoke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bone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those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hope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mole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joke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phone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220980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1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The long vowel sound /o/ spelled with the split digraph </a:t>
                      </a:r>
                      <a:r>
                        <a:rPr lang="en-GB" sz="1400" dirty="0">
                          <a:latin typeface="Muli" pitchFamily="2" charset="77"/>
                        </a:rPr>
                        <a:t>o-e.</a:t>
                      </a:r>
                      <a:endParaRPr lang="en-GB" sz="1400" baseline="0" dirty="0">
                        <a:latin typeface="Muli" pitchFamily="2" charset="77"/>
                      </a:endParaRPr>
                    </a:p>
                    <a:p>
                      <a:endParaRPr lang="en-GB" sz="1400" baseline="0" dirty="0">
                        <a:latin typeface="Muli" pitchFamily="2" charset="77"/>
                      </a:endParaRPr>
                    </a:p>
                    <a:p>
                      <a:r>
                        <a:rPr lang="en-GB" sz="1400" baseline="0" dirty="0">
                          <a:latin typeface="Muli" pitchFamily="2" charset="77"/>
                        </a:rPr>
                        <a:t>Name:</a:t>
                      </a:r>
                      <a:endParaRPr lang="en-GB" sz="140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14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182676"/>
              </p:ext>
            </p:extLst>
          </p:nvPr>
        </p:nvGraphicFramePr>
        <p:xfrm>
          <a:off x="5035550" y="1623140"/>
          <a:ext cx="5428524" cy="419869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7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8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8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97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27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079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8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5029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583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3877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3877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46652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m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b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w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k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p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52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 err="1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i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j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f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j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t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652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x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w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v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 err="1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i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m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652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k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b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j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k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k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q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652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p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b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a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652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t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j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m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x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652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b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f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 err="1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i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b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n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652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b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z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n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l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w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652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p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o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k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z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i="0" dirty="0">
                          <a:effectLst/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b</a:t>
                      </a:r>
                      <a:endParaRPr lang="en-GB" sz="2000" b="0" i="0" dirty="0">
                        <a:effectLst/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605235" y="5921829"/>
            <a:ext cx="4540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OpenDyslexicAlta" pitchFamily="2" charset="77"/>
                <a:ea typeface="OpenDyslexic" charset="0"/>
                <a:cs typeface="OpenDyslexic" charset="0"/>
              </a:rPr>
              <a:t>Find and colour your spellings that are hidden in this grid. </a:t>
            </a:r>
          </a:p>
        </p:txBody>
      </p:sp>
    </p:spTree>
    <p:extLst>
      <p:ext uri="{BB962C8B-B14F-4D97-AF65-F5344CB8AC3E}">
        <p14:creationId xmlns:p14="http://schemas.microsoft.com/office/powerpoint/2010/main" val="3019469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08000" y="1600196"/>
          <a:ext cx="278765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7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home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woke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hole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spoke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bone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those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hope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mole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joke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phone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0747738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1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dirty="0">
                          <a:latin typeface="Muli" pitchFamily="2" charset="77"/>
                        </a:rPr>
                        <a:t>Spelling</a:t>
                      </a:r>
                      <a:r>
                        <a:rPr lang="en-GB" sz="1400" baseline="0" dirty="0">
                          <a:latin typeface="Muli" pitchFamily="2" charset="77"/>
                        </a:rPr>
                        <a:t> Rule: The long vowel sound /o/ spelled with the split digraph o-e.</a:t>
                      </a:r>
                    </a:p>
                    <a:p>
                      <a:endParaRPr lang="en-GB" sz="1400" baseline="0" dirty="0">
                        <a:latin typeface="Muli" pitchFamily="2" charset="77"/>
                      </a:endParaRPr>
                    </a:p>
                    <a:p>
                      <a:r>
                        <a:rPr lang="en-GB" sz="1400" baseline="0" dirty="0">
                          <a:latin typeface="Muli" pitchFamily="2" charset="77"/>
                        </a:rPr>
                        <a:t>Name:</a:t>
                      </a:r>
                      <a:endParaRPr lang="en-GB" sz="140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14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475097" y="1293816"/>
            <a:ext cx="844067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OpenDyslexicAlta" pitchFamily="2" charset="77"/>
                <a:ea typeface="OpenDyslexic" charset="0"/>
                <a:cs typeface="OpenDyslexic" charset="0"/>
              </a:rPr>
              <a:t>Add one of your spellings to each sentence so that it makes sense. </a:t>
            </a:r>
          </a:p>
          <a:p>
            <a:endParaRPr lang="en-GB" dirty="0">
              <a:latin typeface="OpenDyslexicAlta" pitchFamily="2" charset="77"/>
              <a:ea typeface="OpenDyslexic" charset="0"/>
              <a:cs typeface="OpenDyslexic" charset="0"/>
            </a:endParaRPr>
          </a:p>
          <a:p>
            <a:r>
              <a:rPr lang="en-GB" sz="2000" dirty="0">
                <a:latin typeface="OpenDyslexicAlta" pitchFamily="2" charset="77"/>
                <a:ea typeface="OpenDyslexic" charset="0"/>
                <a:cs typeface="OpenDyslexic" charset="0"/>
              </a:rPr>
              <a:t>We walk__________ from school. </a:t>
            </a:r>
          </a:p>
          <a:p>
            <a:endParaRPr lang="en-GB" sz="2000" dirty="0">
              <a:latin typeface="OpenDyslexicAlta" pitchFamily="2" charset="77"/>
              <a:ea typeface="OpenDyslexic" charset="0"/>
              <a:cs typeface="OpenDyslexic" charset="0"/>
            </a:endParaRPr>
          </a:p>
          <a:p>
            <a:r>
              <a:rPr lang="en-GB" sz="2000" dirty="0">
                <a:latin typeface="OpenDyslexicAlta" pitchFamily="2" charset="77"/>
                <a:ea typeface="OpenDyslexic" charset="0"/>
                <a:cs typeface="OpenDyslexic" charset="0"/>
              </a:rPr>
              <a:t>The dog likes to chew his __________.</a:t>
            </a:r>
          </a:p>
          <a:p>
            <a:endParaRPr lang="en-GB" sz="2000" dirty="0">
              <a:latin typeface="OpenDyslexicAlta" pitchFamily="2" charset="77"/>
              <a:ea typeface="OpenDyslexic" charset="0"/>
              <a:cs typeface="OpenDyslexic" charset="0"/>
            </a:endParaRPr>
          </a:p>
          <a:p>
            <a:r>
              <a:rPr lang="en-GB" sz="2000" dirty="0">
                <a:latin typeface="OpenDyslexicAlta" pitchFamily="2" charset="77"/>
                <a:ea typeface="OpenDyslexic" charset="0"/>
                <a:cs typeface="OpenDyslexic" charset="0"/>
              </a:rPr>
              <a:t>The clown told a funny __________.</a:t>
            </a:r>
          </a:p>
          <a:p>
            <a:endParaRPr lang="en-GB" sz="2000" dirty="0">
              <a:latin typeface="OpenDyslexicAlta" pitchFamily="2" charset="77"/>
              <a:ea typeface="OpenDyslexic" charset="0"/>
              <a:cs typeface="OpenDyslexic" charset="0"/>
            </a:endParaRPr>
          </a:p>
          <a:p>
            <a:r>
              <a:rPr lang="en-GB" sz="2000" dirty="0">
                <a:latin typeface="OpenDyslexicAlta" pitchFamily="2" charset="77"/>
                <a:ea typeface="OpenDyslexic" charset="0"/>
                <a:cs typeface="OpenDyslexic" charset="0"/>
              </a:rPr>
              <a:t>The __________ made a little mound on the grass. </a:t>
            </a:r>
          </a:p>
          <a:p>
            <a:endParaRPr lang="en-GB" sz="2000" dirty="0">
              <a:latin typeface="OpenDyslexicAlta" pitchFamily="2" charset="77"/>
              <a:ea typeface="OpenDyslexic" charset="0"/>
              <a:cs typeface="OpenDyslexic" charset="0"/>
            </a:endParaRPr>
          </a:p>
          <a:p>
            <a:r>
              <a:rPr lang="en-GB" sz="2000" dirty="0">
                <a:latin typeface="OpenDyslexicAlta" pitchFamily="2" charset="77"/>
                <a:ea typeface="OpenDyslexic" charset="0"/>
                <a:cs typeface="OpenDyslexic" charset="0"/>
              </a:rPr>
              <a:t>I __________ up early this morning. </a:t>
            </a:r>
          </a:p>
          <a:p>
            <a:endParaRPr lang="en-GB" sz="2000" dirty="0">
              <a:latin typeface="OpenDyslexicAlta" pitchFamily="2" charset="77"/>
              <a:ea typeface="OpenDyslexic" charset="0"/>
              <a:cs typeface="OpenDyslexic" charset="0"/>
            </a:endParaRPr>
          </a:p>
          <a:p>
            <a:r>
              <a:rPr lang="en-GB" sz="2000" dirty="0">
                <a:latin typeface="OpenDyslexicAlta" pitchFamily="2" charset="77"/>
                <a:ea typeface="OpenDyslexic" charset="0"/>
                <a:cs typeface="OpenDyslexic" charset="0"/>
              </a:rPr>
              <a:t>I __________ to my friend on the __________.</a:t>
            </a:r>
          </a:p>
          <a:p>
            <a:endParaRPr lang="en-GB" sz="2000" dirty="0">
              <a:latin typeface="OpenDyslexicAlta" pitchFamily="2" charset="77"/>
              <a:ea typeface="OpenDyslexic" charset="0"/>
              <a:cs typeface="OpenDyslexic" charset="0"/>
            </a:endParaRPr>
          </a:p>
          <a:p>
            <a:r>
              <a:rPr lang="en-GB" sz="2000" dirty="0">
                <a:latin typeface="OpenDyslexicAlta" pitchFamily="2" charset="77"/>
                <a:ea typeface="OpenDyslexic" charset="0"/>
                <a:cs typeface="OpenDyslexic" charset="0"/>
              </a:rPr>
              <a:t>I looked through the __________ in the wall. </a:t>
            </a:r>
          </a:p>
          <a:p>
            <a:endParaRPr lang="en-GB" sz="2000" dirty="0">
              <a:latin typeface="OpenDyslexicAlta" pitchFamily="2" charset="77"/>
              <a:ea typeface="OpenDyslexic" charset="0"/>
              <a:cs typeface="OpenDyslexic" charset="0"/>
            </a:endParaRPr>
          </a:p>
          <a:p>
            <a:r>
              <a:rPr lang="en-GB" sz="2000" dirty="0">
                <a:latin typeface="OpenDyslexicAlta" pitchFamily="2" charset="77"/>
                <a:ea typeface="OpenDyslexic" charset="0"/>
                <a:cs typeface="OpenDyslexic" charset="0"/>
              </a:rPr>
              <a:t>_________ children over there are my friends.   </a:t>
            </a:r>
          </a:p>
        </p:txBody>
      </p:sp>
    </p:spTree>
    <p:extLst>
      <p:ext uri="{BB962C8B-B14F-4D97-AF65-F5344CB8AC3E}">
        <p14:creationId xmlns:p14="http://schemas.microsoft.com/office/powerpoint/2010/main" val="31680523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pelling Shed" id="{C4F81C86-5779-0E48-81E5-305447788964}" vid="{2F96E78E-4C51-8449-B2C6-B9B70AAE1C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32517</TotalTime>
  <Words>349</Words>
  <Application>Microsoft Office PowerPoint</Application>
  <PresentationFormat>Widescreen</PresentationFormat>
  <Paragraphs>218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OpenDyslexic</vt:lpstr>
      <vt:lpstr>Arial</vt:lpstr>
      <vt:lpstr>OpenDyslexicAlta</vt:lpstr>
      <vt:lpstr>Muli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Laura Chesterfield</cp:lastModifiedBy>
  <cp:revision>582</cp:revision>
  <cp:lastPrinted>2018-08-07T22:46:56Z</cp:lastPrinted>
  <dcterms:created xsi:type="dcterms:W3CDTF">2018-08-06T08:16:18Z</dcterms:created>
  <dcterms:modified xsi:type="dcterms:W3CDTF">2021-01-24T16:41:02Z</dcterms:modified>
</cp:coreProperties>
</file>