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440" r:id="rId2"/>
    <p:sldId id="345" r:id="rId3"/>
    <p:sldId id="586" r:id="rId4"/>
    <p:sldId id="370" r:id="rId5"/>
    <p:sldId id="369" r:id="rId6"/>
    <p:sldId id="504" r:id="rId7"/>
    <p:sldId id="368" r:id="rId8"/>
    <p:sldId id="329" r:id="rId9"/>
    <p:sldId id="330" r:id="rId10"/>
    <p:sldId id="585" r:id="rId11"/>
    <p:sldId id="497" r:id="rId12"/>
    <p:sldId id="583" r:id="rId13"/>
    <p:sldId id="291" r:id="rId14"/>
    <p:sldId id="584" r:id="rId15"/>
    <p:sldId id="2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/>
    <p:restoredTop sz="94177"/>
  </p:normalViewPr>
  <p:slideViewPr>
    <p:cSldViewPr snapToGrid="0" snapToObjects="1">
      <p:cViewPr varScale="1">
        <p:scale>
          <a:sx n="79" d="100"/>
          <a:sy n="79" d="100"/>
        </p:scale>
        <p:origin x="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A58DE-4A6B-274E-94C4-162679633DA6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51A41-C316-3847-A503-8A66B24E6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11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659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6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15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1325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017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61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388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C66A0-413B-D942-BD25-07592977943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18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C63AB-63FC-2744-BF8C-F6E0BB9C6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BCF64-D281-8141-998E-5CBD48692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12BA7-6260-4945-8AB9-227FC1DF8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FC82F-3FAB-E243-AA48-53CBBC29E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FE420-8804-114D-B27B-8F7387683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344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DE0B-7851-0547-8A7C-EA31BC80B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5FD6D2-DA7D-B246-A7D3-0CD53FE36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DD285-EC4F-E24F-B8AD-1D96EFCE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0DAD6-F62B-5542-92AE-F4F718EC0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114DF-B020-7E4A-836A-38E91C0EB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15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D2170-FA9D-BA45-842B-011DE1080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76FD8-923B-5540-84E5-4D1754F44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C4783-3DCC-C143-9F35-8A96BB9F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E0362-11AD-E941-A752-430F3A01D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93C30-B021-0541-AE11-D15C2570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64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09/02/2021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9432D1-7A4B-1C44-88E8-AA29550922F7}"/>
              </a:ext>
            </a:extLst>
          </p:cNvPr>
          <p:cNvSpPr txBox="1"/>
          <p:nvPr userDrawn="1"/>
        </p:nvSpPr>
        <p:spPr>
          <a:xfrm>
            <a:off x="231648" y="6581001"/>
            <a:ext cx="11765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Muli" pitchFamily="2" charset="77"/>
              </a:rPr>
              <a:t>All elements of this scheme are copyright © The Spelling Shed Ltd and may not be redistributed without permission. </a:t>
            </a:r>
          </a:p>
        </p:txBody>
      </p:sp>
    </p:spTree>
    <p:extLst>
      <p:ext uri="{BB962C8B-B14F-4D97-AF65-F5344CB8AC3E}">
        <p14:creationId xmlns:p14="http://schemas.microsoft.com/office/powerpoint/2010/main" val="3524606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/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/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86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49B5C-45BE-3D42-B7D6-7BEFA3E52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B8790-3571-4C4D-8F8B-E8E2E0383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8D04A-4543-6549-B222-37FB5600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85D6B-F09A-F342-B21D-B69AF3895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F2FF4-5B35-B641-9FFA-1E0B142DD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39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72FFF-ABB4-EF4D-B930-4922E8051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CAD8-47DC-EB46-8D3A-687B7FD29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86D55-65A4-DB4D-B9FC-C9432145F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7BC96-C01D-1F41-AD36-E645E84E9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73AD6-8CA9-7940-9F03-12F75D688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5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5B7CA-382F-C346-855F-26552E633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14818-806B-2C46-9506-0CB56D732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BA69F-099B-1D40-B77C-48D89FBBD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C0D49-C1F4-2247-B27A-FA83B4F2B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2A8D4-C41A-EE44-8559-ED599EAD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D0594-2923-9B48-9E86-9A7B612ED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56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95855-084C-654A-B8A6-3DD21BF47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19C93-FAB7-0E47-953D-8DE7DABC2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0F38FD-5EF2-1640-BA1A-7BE33634A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5DCE23-7F45-5444-AFCF-CC79A50A1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088F10-5B88-F84B-9751-2EBA6189E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D620E3-2DC2-E048-9AB1-CC0E2815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604021-F962-8244-B116-40D21EBA3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C193E5-D795-B040-BB3B-5BE93A7E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20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DA73A-7560-AB43-B2E7-99E94068A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AFD298-3C29-9540-979D-45E91C2B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A103BE-63B7-0449-B363-4C3DACD0A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6F0B7-1C1F-1142-88BC-A79862428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75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B2E811-5B24-7A45-8C99-E0A9F2A0F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8EB489-94C2-7543-B89E-A821CCF3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661DA-CE09-BA47-89FC-B688CF2A1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6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4167-5B67-E443-A664-78FB2C6C3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E028A-ADEF-164A-9668-A277CF558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ABBA1-D3AD-2149-974D-86F4728440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37F42A-FC88-DE43-B6B7-3D12F60D5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E7533-17D8-474D-8D36-0D38563A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1724F-6998-B04D-942E-514769A0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8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DFFBD-6D7A-9C41-B857-BEFF3B347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CDFB33-DB85-EC4C-B19C-32351ADF1B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99ECE3-FCD9-0E42-A0BA-0D5B6A83D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4C9FB-DA12-E145-83C4-FA89B3D4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3D114-3051-7E47-9265-59CE8D346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9389A-7873-C34C-82D6-BD095068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8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59289A-8BED-FD49-8580-9BFEBDED5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744E2-8AE6-154A-8D6D-F6CBBFE08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2A597-AAD0-7C4E-B412-DACA342C5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1919-03D4-D245-A108-E03E44206D7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73145-E1DB-2F4D-83AD-A06D628B1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45119-564A-004C-BE62-7392DB470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ABB21-339E-4A46-AB01-11EA8E84FB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42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/>
              <a:t>The suffix ‘-</a:t>
            </a:r>
            <a:r>
              <a:rPr lang="en-GB" dirty="0" err="1"/>
              <a:t>ous</a:t>
            </a:r>
            <a:r>
              <a:rPr lang="en-GB" dirty="0"/>
              <a:t>’.  If there is an ‘</a:t>
            </a:r>
            <a:r>
              <a:rPr lang="en-GB" dirty="0" err="1"/>
              <a:t>ee</a:t>
            </a:r>
            <a:r>
              <a:rPr lang="en-GB" dirty="0"/>
              <a:t>’ sound before the ’-</a:t>
            </a:r>
            <a:r>
              <a:rPr lang="en-GB" dirty="0" err="1"/>
              <a:t>ous’</a:t>
            </a:r>
            <a:r>
              <a:rPr lang="en-GB" dirty="0"/>
              <a:t> ending, it is usually spelled as </a:t>
            </a:r>
            <a:r>
              <a:rPr lang="en-GB" dirty="0" err="1"/>
              <a:t>i</a:t>
            </a:r>
            <a:r>
              <a:rPr lang="en-GB" dirty="0"/>
              <a:t>, but a few words have 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02446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BBE435-F0E7-2742-BB4C-DE9A88D10FD7}"/>
              </a:ext>
            </a:extLst>
          </p:cNvPr>
          <p:cNvSpPr/>
          <p:nvPr/>
        </p:nvSpPr>
        <p:spPr>
          <a:xfrm>
            <a:off x="1714501" y="918393"/>
            <a:ext cx="878477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3200" dirty="0">
                <a:latin typeface="Muli" pitchFamily="2" charset="77"/>
              </a:rPr>
              <a:t>There are lots of words in the English language that have silent letters. These can occur throughout a word and cannot be predicted from the pronunciation of the word.</a:t>
            </a:r>
          </a:p>
        </p:txBody>
      </p:sp>
    </p:spTree>
    <p:extLst>
      <p:ext uri="{BB962C8B-B14F-4D97-AF65-F5344CB8AC3E}">
        <p14:creationId xmlns:p14="http://schemas.microsoft.com/office/powerpoint/2010/main" val="1891762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5941-C080-484A-B569-278A695F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67" y="241079"/>
            <a:ext cx="9216978" cy="1325563"/>
          </a:xfrm>
        </p:spPr>
        <p:txBody>
          <a:bodyPr>
            <a:noAutofit/>
          </a:bodyPr>
          <a:lstStyle/>
          <a:p>
            <a:pPr algn="l"/>
            <a:r>
              <a:rPr lang="en-GB" sz="2800" dirty="0"/>
              <a:t>Which sounds are silent in the words below? </a:t>
            </a:r>
            <a:br>
              <a:rPr lang="en-GB" sz="2800" dirty="0"/>
            </a:br>
            <a:r>
              <a:rPr lang="en-GB" sz="2800" dirty="0"/>
              <a:t>Write the words down and circle the letter.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01360AE-52BA-4524-AA70-28549BB9B03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97442" y="1935126"/>
          <a:ext cx="10866475" cy="399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3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4178769405"/>
                    </a:ext>
                  </a:extLst>
                </a:gridCol>
              </a:tblGrid>
              <a:tr h="1998920"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doubt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island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lamb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solemn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ascend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8920"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thistle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autumn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build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receipt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disciple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653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65941-C080-484A-B569-278A695F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67" y="241079"/>
            <a:ext cx="9216978" cy="1325563"/>
          </a:xfrm>
        </p:spPr>
        <p:txBody>
          <a:bodyPr>
            <a:noAutofit/>
          </a:bodyPr>
          <a:lstStyle/>
          <a:p>
            <a:pPr algn="l"/>
            <a:r>
              <a:rPr lang="en-GB" sz="2800" dirty="0"/>
              <a:t>Which sounds are silent in the words below? Circle them.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01360AE-52BA-4524-AA70-28549BB9B03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97442" y="1935126"/>
          <a:ext cx="10866475" cy="399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3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295">
                  <a:extLst>
                    <a:ext uri="{9D8B030D-6E8A-4147-A177-3AD203B41FA5}">
                      <a16:colId xmlns:a16="http://schemas.microsoft.com/office/drawing/2014/main" val="4178769405"/>
                    </a:ext>
                  </a:extLst>
                </a:gridCol>
              </a:tblGrid>
              <a:tr h="1998920"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doubt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island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lamb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solemn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ascend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8920"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thistle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autumn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build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receipt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disciple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45F13F76-F214-FD4D-BC15-CDC8B26090DC}"/>
              </a:ext>
            </a:extLst>
          </p:cNvPr>
          <p:cNvSpPr/>
          <p:nvPr/>
        </p:nvSpPr>
        <p:spPr>
          <a:xfrm>
            <a:off x="1945912" y="2735858"/>
            <a:ext cx="431800" cy="4699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5A373D9-120E-0943-9676-075AB0AE4D6B}"/>
              </a:ext>
            </a:extLst>
          </p:cNvPr>
          <p:cNvSpPr/>
          <p:nvPr/>
        </p:nvSpPr>
        <p:spPr>
          <a:xfrm>
            <a:off x="3526182" y="2796259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B3268BB-30B9-AF47-BCA3-9C0E140C10C5}"/>
              </a:ext>
            </a:extLst>
          </p:cNvPr>
          <p:cNvSpPr/>
          <p:nvPr/>
        </p:nvSpPr>
        <p:spPr>
          <a:xfrm>
            <a:off x="6441352" y="2786658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3BDE7B4-1509-2044-AD19-FAA2D2E6FBDC}"/>
              </a:ext>
            </a:extLst>
          </p:cNvPr>
          <p:cNvSpPr/>
          <p:nvPr/>
        </p:nvSpPr>
        <p:spPr>
          <a:xfrm>
            <a:off x="8714341" y="2786658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8BBAE1-25B8-0342-ACAC-62EAAC67A623}"/>
              </a:ext>
            </a:extLst>
          </p:cNvPr>
          <p:cNvSpPr/>
          <p:nvPr/>
        </p:nvSpPr>
        <p:spPr>
          <a:xfrm>
            <a:off x="10223500" y="2786658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A54D44F-A75F-D942-8A2C-7824A8993286}"/>
              </a:ext>
            </a:extLst>
          </p:cNvPr>
          <p:cNvSpPr/>
          <p:nvPr/>
        </p:nvSpPr>
        <p:spPr>
          <a:xfrm>
            <a:off x="1847494" y="4791489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F0140F-CBE1-BA43-93FA-18CE51F8A5D6}"/>
              </a:ext>
            </a:extLst>
          </p:cNvPr>
          <p:cNvSpPr/>
          <p:nvPr/>
        </p:nvSpPr>
        <p:spPr>
          <a:xfrm>
            <a:off x="4547056" y="4776028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5ABBC9E-FD2D-A149-9AF7-F276736259DC}"/>
              </a:ext>
            </a:extLst>
          </p:cNvPr>
          <p:cNvSpPr/>
          <p:nvPr/>
        </p:nvSpPr>
        <p:spPr>
          <a:xfrm>
            <a:off x="5813008" y="4760567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BB54492-28E2-6647-9925-4BD6C2D02149}"/>
              </a:ext>
            </a:extLst>
          </p:cNvPr>
          <p:cNvSpPr/>
          <p:nvPr/>
        </p:nvSpPr>
        <p:spPr>
          <a:xfrm>
            <a:off x="8590432" y="4798470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396EDC1-6544-8942-B65D-FA4353442B35}"/>
              </a:ext>
            </a:extLst>
          </p:cNvPr>
          <p:cNvSpPr/>
          <p:nvPr/>
        </p:nvSpPr>
        <p:spPr>
          <a:xfrm>
            <a:off x="10288184" y="4776028"/>
            <a:ext cx="431800" cy="368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34F76C-1257-9F40-9F45-90D932D99EBA}"/>
              </a:ext>
            </a:extLst>
          </p:cNvPr>
          <p:cNvSpPr txBox="1"/>
          <p:nvPr/>
        </p:nvSpPr>
        <p:spPr>
          <a:xfrm>
            <a:off x="648264" y="1344392"/>
            <a:ext cx="1345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3860"/>
                </a:solidFill>
              </a:rPr>
              <a:t>Answers: </a:t>
            </a:r>
          </a:p>
        </p:txBody>
      </p:sp>
    </p:spTree>
    <p:extLst>
      <p:ext uri="{BB962C8B-B14F-4D97-AF65-F5344CB8AC3E}">
        <p14:creationId xmlns:p14="http://schemas.microsoft.com/office/powerpoint/2010/main" val="1708534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doubt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island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lamb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solemn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thistle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autumn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receipt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ascend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disciple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latin typeface="Muli" pitchFamily="2" charset="77"/>
                        </a:rPr>
                        <a:t> </a:t>
                      </a:r>
                      <a:r>
                        <a:rPr lang="en-GB" sz="1400" dirty="0">
                          <a:latin typeface="Muli" pitchFamily="2" charset="77"/>
                        </a:rPr>
                        <a:t>Words with ‘silent’ letters (i.e. letters whose presence cannot be predicted from the pronunciation of the word)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23658" y="1432845"/>
          <a:ext cx="7032173" cy="51317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2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8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Muli" pitchFamily="2" charset="77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747125" y="1698171"/>
            <a:ext cx="2345418" cy="923330"/>
          </a:xfrm>
          <a:prstGeom prst="rect">
            <a:avLst/>
          </a:prstGeom>
          <a:ln>
            <a:solidFill>
              <a:srgbClr val="D88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Fill in the blanks to complete the grid. </a:t>
            </a:r>
          </a:p>
        </p:txBody>
      </p:sp>
    </p:spTree>
    <p:extLst>
      <p:ext uri="{BB962C8B-B14F-4D97-AF65-F5344CB8AC3E}">
        <p14:creationId xmlns:p14="http://schemas.microsoft.com/office/powerpoint/2010/main" val="3618761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doubt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island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lamb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solemn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thistle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autumn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receipt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ascend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disciple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latin typeface="Muli" pitchFamily="2" charset="77"/>
                        </a:rPr>
                        <a:t> </a:t>
                      </a:r>
                      <a:r>
                        <a:rPr lang="en-GB" sz="1400" dirty="0">
                          <a:latin typeface="Muli" pitchFamily="2" charset="77"/>
                        </a:rPr>
                        <a:t>Words with ‘silent’ letters (i.e. letters whose presence cannot be predicted from the pronunciation of the word)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223658" y="1432845"/>
          <a:ext cx="7032173" cy="51317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2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76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03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8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2904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solidFill>
                          <a:srgbClr val="FF3860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 err="1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solidFill>
                          <a:srgbClr val="FF3860"/>
                        </a:solidFill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endParaRPr lang="en-GB" sz="2400" b="0" i="0" dirty="0">
                        <a:solidFill>
                          <a:srgbClr val="FF3860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6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400" b="0" i="0" dirty="0">
                          <a:solidFill>
                            <a:srgbClr val="FF3860"/>
                          </a:solidFill>
                          <a:effectLst/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GB" sz="2400" b="0" i="0" dirty="0">
                        <a:effectLst/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Muli" pitchFamily="2" charset="77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747125" y="1698171"/>
            <a:ext cx="2345418" cy="923330"/>
          </a:xfrm>
          <a:prstGeom prst="rect">
            <a:avLst/>
          </a:prstGeom>
          <a:ln>
            <a:solidFill>
              <a:srgbClr val="D88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OpenDyslexicAlta" pitchFamily="2" charset="77"/>
                <a:ea typeface="OpenDyslexic" charset="0"/>
                <a:cs typeface="OpenDyslexic" charset="0"/>
              </a:rPr>
              <a:t>Fill in the blanks to complete the grid. </a:t>
            </a:r>
          </a:p>
        </p:txBody>
      </p:sp>
    </p:spTree>
    <p:extLst>
      <p:ext uri="{BB962C8B-B14F-4D97-AF65-F5344CB8AC3E}">
        <p14:creationId xmlns:p14="http://schemas.microsoft.com/office/powerpoint/2010/main" val="1153947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495162297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3577912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doubt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island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lamb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solemn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thistle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receipt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ascend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disciple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latin typeface="Muli" pitchFamily="2" charset="77"/>
                        </a:rPr>
                        <a:t> </a:t>
                      </a:r>
                      <a:r>
                        <a:rPr lang="en-GB" sz="1400" dirty="0">
                          <a:latin typeface="Muli" pitchFamily="2" charset="77"/>
                        </a:rPr>
                        <a:t>Words with ‘silent’ letters (i.e. letters whose presence cannot be predicted from the pronunciation of the word)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131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16013" y="788047"/>
            <a:ext cx="427037" cy="362803"/>
          </a:xfrm>
        </p:spPr>
        <p:txBody>
          <a:bodyPr>
            <a:normAutofit/>
          </a:bodyPr>
          <a:lstStyle/>
          <a:p>
            <a:r>
              <a:rPr lang="en-GB" dirty="0"/>
              <a:t> 17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/>
              <a:t>The suffix ‘-</a:t>
            </a:r>
            <a:r>
              <a:rPr lang="en-GB" dirty="0" err="1"/>
              <a:t>ous</a:t>
            </a:r>
            <a:r>
              <a:rPr lang="en-GB" dirty="0"/>
              <a:t>.’  If there is an ‘</a:t>
            </a:r>
            <a:r>
              <a:rPr lang="en-GB" dirty="0" err="1"/>
              <a:t>ee</a:t>
            </a:r>
            <a:r>
              <a:rPr lang="en-GB" dirty="0"/>
              <a:t>’ sound before the ’-</a:t>
            </a:r>
            <a:r>
              <a:rPr lang="en-GB" dirty="0" err="1"/>
              <a:t>ous’</a:t>
            </a:r>
            <a:r>
              <a:rPr lang="en-GB" dirty="0"/>
              <a:t> ending, it is usually spelled as </a:t>
            </a:r>
            <a:r>
              <a:rPr lang="en-GB" dirty="0" err="1"/>
              <a:t>i</a:t>
            </a:r>
            <a:r>
              <a:rPr lang="en-GB" dirty="0"/>
              <a:t>, but a few words have e.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36E15-7309-2E4B-8E87-7493AD89C13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serious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obvious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curious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hideous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spontaneous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courteous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furious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various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victorious</a:t>
            </a:r>
          </a:p>
          <a:p>
            <a:pPr fontAlgn="t">
              <a:lnSpc>
                <a:spcPct val="100000"/>
              </a:lnSpc>
              <a:spcAft>
                <a:spcPts val="200"/>
              </a:spcAft>
            </a:pPr>
            <a:r>
              <a:rPr lang="en-GB" sz="2000" dirty="0"/>
              <a:t>gaseous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2618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A1C332-AF48-9040-B0B0-25524E070986}"/>
              </a:ext>
            </a:extLst>
          </p:cNvPr>
          <p:cNvSpPr/>
          <p:nvPr/>
        </p:nvSpPr>
        <p:spPr>
          <a:xfrm>
            <a:off x="1943099" y="1612063"/>
            <a:ext cx="850718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latin typeface="Muli" pitchFamily="2" charset="77"/>
              </a:rPr>
              <a:t>If there is an /</a:t>
            </a:r>
            <a:r>
              <a:rPr lang="en-GB" sz="3200" dirty="0" err="1">
                <a:latin typeface="Muli" pitchFamily="2" charset="77"/>
              </a:rPr>
              <a:t>ee</a:t>
            </a:r>
            <a:r>
              <a:rPr lang="en-GB" sz="3200" dirty="0">
                <a:latin typeface="Muli" pitchFamily="2" charset="77"/>
              </a:rPr>
              <a:t>/ sound before the ‘</a:t>
            </a:r>
            <a:r>
              <a:rPr lang="en-GB" sz="3200" dirty="0" err="1">
                <a:latin typeface="Muli" pitchFamily="2" charset="77"/>
              </a:rPr>
              <a:t>ous</a:t>
            </a:r>
            <a:r>
              <a:rPr lang="en-GB" sz="3200" dirty="0">
                <a:latin typeface="Muli" pitchFamily="2" charset="77"/>
              </a:rPr>
              <a:t>’ then the sound is usually spelled with an ‘</a:t>
            </a:r>
            <a:r>
              <a:rPr lang="en-GB" sz="3200" dirty="0" err="1">
                <a:latin typeface="Muli" pitchFamily="2" charset="77"/>
              </a:rPr>
              <a:t>i</a:t>
            </a:r>
            <a:r>
              <a:rPr lang="en-GB" sz="3200" dirty="0">
                <a:latin typeface="Muli" pitchFamily="2" charset="77"/>
              </a:rPr>
              <a:t>’ but sometimes it is spelled with an ‘e’.</a:t>
            </a:r>
          </a:p>
          <a:p>
            <a:pPr algn="ctr"/>
            <a:r>
              <a:rPr lang="en-GB" sz="3200" dirty="0">
                <a:latin typeface="Muli" pitchFamily="2" charset="77"/>
              </a:rPr>
              <a:t>We just need to learn these tricky words. </a:t>
            </a:r>
          </a:p>
        </p:txBody>
      </p:sp>
    </p:spTree>
    <p:extLst>
      <p:ext uri="{BB962C8B-B14F-4D97-AF65-F5344CB8AC3E}">
        <p14:creationId xmlns:p14="http://schemas.microsoft.com/office/powerpoint/2010/main" val="11918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CDED8B-338F-4F40-885F-5C73B97BE09D}"/>
              </a:ext>
            </a:extLst>
          </p:cNvPr>
          <p:cNvSpPr/>
          <p:nvPr/>
        </p:nvSpPr>
        <p:spPr>
          <a:xfrm>
            <a:off x="8964271" y="288740"/>
            <a:ext cx="363750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GB" sz="4000" dirty="0">
                <a:latin typeface="OpenDyslexicAlta" pitchFamily="2" charset="77"/>
              </a:rPr>
              <a:t>serious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obvious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curious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hideous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spontaneous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courteous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furious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various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victorious</a:t>
            </a:r>
          </a:p>
          <a:p>
            <a:pPr fontAlgn="t"/>
            <a:r>
              <a:rPr lang="en-GB" sz="4000" dirty="0">
                <a:latin typeface="OpenDyslexicAlta" pitchFamily="2" charset="77"/>
              </a:rPr>
              <a:t>gaseous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CC887B-1E0D-AC47-99D1-534344D6FAB6}"/>
              </a:ext>
            </a:extLst>
          </p:cNvPr>
          <p:cNvSpPr/>
          <p:nvPr/>
        </p:nvSpPr>
        <p:spPr>
          <a:xfrm>
            <a:off x="435429" y="461194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>
                <a:latin typeface="Muli" pitchFamily="2" charset="77"/>
              </a:rPr>
              <a:t>Draw a line down the middle of your paper and write ‘</a:t>
            </a:r>
            <a:r>
              <a:rPr lang="en-GB" sz="2400" dirty="0" err="1">
                <a:latin typeface="Muli" pitchFamily="2" charset="77"/>
              </a:rPr>
              <a:t>i</a:t>
            </a:r>
            <a:r>
              <a:rPr lang="en-GB" sz="2400" dirty="0">
                <a:latin typeface="Muli" pitchFamily="2" charset="77"/>
              </a:rPr>
              <a:t>’ on one side and ‘e’ on the other. </a:t>
            </a:r>
          </a:p>
          <a:p>
            <a:endParaRPr lang="en-GB" sz="2400" dirty="0">
              <a:latin typeface="Muli" pitchFamily="2" charset="77"/>
            </a:endParaRPr>
          </a:p>
          <a:p>
            <a:r>
              <a:rPr lang="en-GB" sz="2400" dirty="0">
                <a:latin typeface="Muli" pitchFamily="2" charset="77"/>
              </a:rPr>
              <a:t>You have 3 minutes to correctly add as many of the words to the ‘e’ or ‘</a:t>
            </a:r>
            <a:r>
              <a:rPr lang="en-GB" sz="2400" dirty="0" err="1">
                <a:latin typeface="Muli" pitchFamily="2" charset="77"/>
              </a:rPr>
              <a:t>i</a:t>
            </a:r>
            <a:r>
              <a:rPr lang="en-GB" sz="2400" dirty="0">
                <a:latin typeface="Muli" pitchFamily="2" charset="77"/>
              </a:rPr>
              <a:t>’ side of your paper.</a:t>
            </a:r>
          </a:p>
          <a:p>
            <a:endParaRPr lang="en-GB" sz="2400" dirty="0">
              <a:latin typeface="Muli" pitchFamily="2" charset="77"/>
            </a:endParaRPr>
          </a:p>
          <a:p>
            <a:endParaRPr lang="en-GB" sz="2400" dirty="0">
              <a:latin typeface="Muli" pitchFamily="2" charset="77"/>
            </a:endParaRPr>
          </a:p>
          <a:p>
            <a:endParaRPr lang="en-GB" sz="2400" dirty="0">
              <a:latin typeface="Muli" pitchFamily="2" charset="77"/>
            </a:endParaRPr>
          </a:p>
          <a:p>
            <a:r>
              <a:rPr lang="en-GB" sz="2400" dirty="0">
                <a:latin typeface="Muli" pitchFamily="2" charset="77"/>
              </a:rPr>
              <a:t>What did you notice?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9E5F22-76F9-9742-8FC1-AD0805B562DB}"/>
              </a:ext>
            </a:extLst>
          </p:cNvPr>
          <p:cNvSpPr/>
          <p:nvPr/>
        </p:nvSpPr>
        <p:spPr>
          <a:xfrm>
            <a:off x="424543" y="288740"/>
            <a:ext cx="6057900" cy="3907703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462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obvious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curious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hideous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spontaneous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courteous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furious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victorious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gaseous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suffix ‘-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ous’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 If there is an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sound before the ’-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ous’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ending, it is usually spelled as 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i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, but a few words have 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3208564" y="2209800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7" name="Oval 6"/>
          <p:cNvSpPr/>
          <p:nvPr/>
        </p:nvSpPr>
        <p:spPr>
          <a:xfrm>
            <a:off x="3208564" y="2637122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08564" y="3145971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9" name="Oval 8"/>
          <p:cNvSpPr/>
          <p:nvPr/>
        </p:nvSpPr>
        <p:spPr>
          <a:xfrm>
            <a:off x="3208564" y="3573293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208564" y="4998042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08564" y="5407533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208564" y="5916382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05841" y="6343588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208564" y="4061871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205842" y="4509684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588468" y="2397636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Made up of gas.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014575" y="4225157"/>
            <a:ext cx="2001292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The winner’s feeling.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901465" y="2109970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Not joking or funny.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784943" y="3145971"/>
            <a:ext cx="2108436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Eager to learn something.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76816" y="4439338"/>
            <a:ext cx="2001292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Done without planning.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972252" y="5758539"/>
            <a:ext cx="2144333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Very polite and respectful.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670093" y="3474910"/>
            <a:ext cx="1978600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Very ugly or disgusting.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83525" y="5821179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Very angry.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670093" y="5081595"/>
            <a:ext cx="2025700" cy="913763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How to refer to a range of  things.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01886" y="2112756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Easy to see or notice.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083485" y="1463122"/>
            <a:ext cx="6876789" cy="327241"/>
          </a:xfrm>
          <a:prstGeom prst="rect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Draw a line to match each spelling to its definition. </a:t>
            </a:r>
          </a:p>
        </p:txBody>
      </p:sp>
    </p:spTree>
    <p:extLst>
      <p:ext uri="{BB962C8B-B14F-4D97-AF65-F5344CB8AC3E}">
        <p14:creationId xmlns:p14="http://schemas.microsoft.com/office/powerpoint/2010/main" val="1405099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obvious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curious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hideous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spontaneous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courteous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furious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victorious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20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gaseous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suffix ‘-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ous’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 If there is an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sound before the ’-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ous’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ending, it is usually spelled as 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i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, but a few words have 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3208564" y="2209800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7" name="Oval 6"/>
          <p:cNvSpPr/>
          <p:nvPr/>
        </p:nvSpPr>
        <p:spPr>
          <a:xfrm>
            <a:off x="3208564" y="2637122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08564" y="3145971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9" name="Oval 8"/>
          <p:cNvSpPr/>
          <p:nvPr/>
        </p:nvSpPr>
        <p:spPr>
          <a:xfrm>
            <a:off x="3208564" y="3573293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208564" y="4998042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08564" y="5407533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208564" y="5916382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05841" y="6343588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208564" y="4061871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205842" y="4509684"/>
            <a:ext cx="174171" cy="163286"/>
          </a:xfrm>
          <a:prstGeom prst="ellipse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li" pitchFamily="2" charset="77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600856" y="6079668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Made up of gas.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890434" y="5635825"/>
            <a:ext cx="2001292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The winner’s feeling.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99163" y="1944096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Not joking or funny.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974863" y="2886136"/>
            <a:ext cx="2108436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Eager to learn something.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884270" y="3835357"/>
            <a:ext cx="2001292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Done without planning.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72269" y="4248853"/>
            <a:ext cx="2144333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Very polite and respectful.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16584" y="3401850"/>
            <a:ext cx="1978600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Very ugly or disgusting.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138386" y="4750447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Very angry.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509029" y="5002619"/>
            <a:ext cx="2025700" cy="913763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How to refer to a range of  things.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09248" y="2416118"/>
            <a:ext cx="1794328" cy="642257"/>
          </a:xfrm>
          <a:prstGeom prst="roundRect">
            <a:avLst/>
          </a:prstGeom>
          <a:solidFill>
            <a:srgbClr val="FF7E7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Easy to see or notice.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083485" y="1463122"/>
            <a:ext cx="6876789" cy="327241"/>
          </a:xfrm>
          <a:prstGeom prst="rect">
            <a:avLst/>
          </a:prstGeom>
          <a:solidFill>
            <a:srgbClr val="FF7E7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OpenDyslexicAlta" pitchFamily="2" charset="77"/>
              </a:rPr>
              <a:t>Draw a line to match each spelling to its definition. 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033ED89-8195-49B3-9DB9-FA13557F6365}"/>
              </a:ext>
            </a:extLst>
          </p:cNvPr>
          <p:cNvCxnSpPr>
            <a:cxnSpLocks/>
            <a:stCxn id="3" idx="6"/>
            <a:endCxn id="18" idx="1"/>
          </p:cNvCxnSpPr>
          <p:nvPr/>
        </p:nvCxnSpPr>
        <p:spPr>
          <a:xfrm flipV="1">
            <a:off x="3382735" y="2265225"/>
            <a:ext cx="816428" cy="26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67CDF1A-567E-416E-9060-BC9336F31622}"/>
              </a:ext>
            </a:extLst>
          </p:cNvPr>
          <p:cNvCxnSpPr>
            <a:cxnSpLocks/>
            <a:stCxn id="7" idx="6"/>
            <a:endCxn id="25" idx="1"/>
          </p:cNvCxnSpPr>
          <p:nvPr/>
        </p:nvCxnSpPr>
        <p:spPr>
          <a:xfrm>
            <a:off x="3382735" y="2718765"/>
            <a:ext cx="3426513" cy="184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7E1887A-ED5F-47E2-BC85-204723618F79}"/>
              </a:ext>
            </a:extLst>
          </p:cNvPr>
          <p:cNvCxnSpPr>
            <a:stCxn id="8" idx="6"/>
            <a:endCxn id="19" idx="1"/>
          </p:cNvCxnSpPr>
          <p:nvPr/>
        </p:nvCxnSpPr>
        <p:spPr>
          <a:xfrm flipV="1">
            <a:off x="3382735" y="3207265"/>
            <a:ext cx="592128" cy="20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1C7B3AB-F51E-4C74-88B9-3CA31102A3A9}"/>
              </a:ext>
            </a:extLst>
          </p:cNvPr>
          <p:cNvCxnSpPr>
            <a:stCxn id="9" idx="6"/>
            <a:endCxn id="22" idx="1"/>
          </p:cNvCxnSpPr>
          <p:nvPr/>
        </p:nvCxnSpPr>
        <p:spPr>
          <a:xfrm>
            <a:off x="3382735" y="3654936"/>
            <a:ext cx="3033849" cy="68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CD1279E-25ED-4B01-AA18-4B52216A19C9}"/>
              </a:ext>
            </a:extLst>
          </p:cNvPr>
          <p:cNvCxnSpPr>
            <a:cxnSpLocks/>
            <a:stCxn id="14" idx="6"/>
            <a:endCxn id="20" idx="1"/>
          </p:cNvCxnSpPr>
          <p:nvPr/>
        </p:nvCxnSpPr>
        <p:spPr>
          <a:xfrm>
            <a:off x="3382735" y="4143514"/>
            <a:ext cx="501535" cy="12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3543FC75-E313-404D-9E75-68A5E0D021C3}"/>
              </a:ext>
            </a:extLst>
          </p:cNvPr>
          <p:cNvCxnSpPr>
            <a:cxnSpLocks/>
            <a:stCxn id="15" idx="6"/>
            <a:endCxn id="21" idx="1"/>
          </p:cNvCxnSpPr>
          <p:nvPr/>
        </p:nvCxnSpPr>
        <p:spPr>
          <a:xfrm flipV="1">
            <a:off x="3380013" y="4569982"/>
            <a:ext cx="2892256" cy="21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FC11807-FF36-4B34-A28A-6A947FFDBE2A}"/>
              </a:ext>
            </a:extLst>
          </p:cNvPr>
          <p:cNvCxnSpPr>
            <a:cxnSpLocks/>
            <a:stCxn id="10" idx="6"/>
            <a:endCxn id="23" idx="1"/>
          </p:cNvCxnSpPr>
          <p:nvPr/>
        </p:nvCxnSpPr>
        <p:spPr>
          <a:xfrm flipV="1">
            <a:off x="3382735" y="5071576"/>
            <a:ext cx="755651" cy="8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C9F8214-4D31-4B82-A288-C961EC64A6F3}"/>
              </a:ext>
            </a:extLst>
          </p:cNvPr>
          <p:cNvCxnSpPr>
            <a:cxnSpLocks/>
            <a:stCxn id="11" idx="6"/>
            <a:endCxn id="24" idx="1"/>
          </p:cNvCxnSpPr>
          <p:nvPr/>
        </p:nvCxnSpPr>
        <p:spPr>
          <a:xfrm flipV="1">
            <a:off x="3382735" y="5459501"/>
            <a:ext cx="3126294" cy="29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78BFE779-C31B-4C56-A6A7-D10874A86530}"/>
              </a:ext>
            </a:extLst>
          </p:cNvPr>
          <p:cNvCxnSpPr>
            <a:cxnSpLocks/>
            <a:stCxn id="12" idx="6"/>
            <a:endCxn id="17" idx="1"/>
          </p:cNvCxnSpPr>
          <p:nvPr/>
        </p:nvCxnSpPr>
        <p:spPr>
          <a:xfrm flipV="1">
            <a:off x="3382735" y="5956954"/>
            <a:ext cx="507699" cy="41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1AA97A46-550B-49F8-912D-91F2998EAF71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 flipV="1">
            <a:off x="3380012" y="6400797"/>
            <a:ext cx="3220844" cy="24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25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08000" y="1600196"/>
          <a:ext cx="11150598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968157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17521837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4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serious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obvious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curious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hideous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spontaneous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courteous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furious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various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victorious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1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gaseous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08000" y="325966"/>
          <a:ext cx="9055100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>
                          <a:latin typeface="Muli" pitchFamily="2" charset="77"/>
                        </a:rPr>
                        <a:t>The suffix ‘-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ous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.’  If there is an ‘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ee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’ sound before the ’-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ous’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 ending, it is usually spelled as </a:t>
                      </a:r>
                      <a:r>
                        <a:rPr lang="en-GB" sz="1400" baseline="0" dirty="0" err="1">
                          <a:latin typeface="Muli" pitchFamily="2" charset="77"/>
                        </a:rPr>
                        <a:t>i</a:t>
                      </a:r>
                      <a:r>
                        <a:rPr lang="en-GB" sz="1400" baseline="0" dirty="0">
                          <a:latin typeface="Muli" pitchFamily="2" charset="77"/>
                        </a:rPr>
                        <a:t>, but a few words have 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aseline="0" dirty="0"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17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918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Words with ‘silent’ letters (i.e. letters whose presence cannot be predicted from the pronunciation of the word).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991225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Words with ‘silent’ letters (i.e. letters whose presence cannot be predicted from the pronunciation of the word).</a:t>
            </a:r>
          </a:p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doubt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island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lamb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solemn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thistle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autumn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build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receipt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ascend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disciple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28DBE3-3A93-4352-9550-AC85A11781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961777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874</Words>
  <Application>Microsoft Macintosh PowerPoint</Application>
  <PresentationFormat>Widescreen</PresentationFormat>
  <Paragraphs>288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Muli</vt:lpstr>
      <vt:lpstr>OpenDyslexic</vt:lpstr>
      <vt:lpstr>OpenDyslexicAlta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sounds are silent in the words below?  Write the words down and circle the letter. </vt:lpstr>
      <vt:lpstr>Which sounds are silent in the words below? Circle them.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Deryn George - Hambridge</dc:creator>
  <cp:lastModifiedBy>Deryn George - Hambridge</cp:lastModifiedBy>
  <cp:revision>3</cp:revision>
  <dcterms:created xsi:type="dcterms:W3CDTF">2021-02-09T09:35:57Z</dcterms:created>
  <dcterms:modified xsi:type="dcterms:W3CDTF">2021-02-09T09:51:21Z</dcterms:modified>
</cp:coreProperties>
</file>