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443" r:id="rId2"/>
    <p:sldId id="386" r:id="rId3"/>
    <p:sldId id="507" r:id="rId4"/>
    <p:sldId id="384" r:id="rId5"/>
    <p:sldId id="385" r:id="rId6"/>
    <p:sldId id="508" r:id="rId7"/>
  </p:sldIdLst>
  <p:sldSz cx="12192000" cy="6858000"/>
  <p:notesSz cx="6858000" cy="9144000"/>
  <p:embeddedFontLst>
    <p:embeddedFont>
      <p:font typeface="Muli" panose="020B0604020202020204" charset="0"/>
      <p:regular r:id="rId10"/>
      <p:bold r:id="rId11"/>
    </p:embeddedFont>
    <p:embeddedFont>
      <p:font typeface="OpenDyslexicAlta" panose="020B060402020202020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86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545" autoAdjust="0"/>
    <p:restoredTop sz="87211" autoAdjust="0"/>
  </p:normalViewPr>
  <p:slideViewPr>
    <p:cSldViewPr snapToGrid="0" snapToObjects="1">
      <p:cViewPr varScale="1">
        <p:scale>
          <a:sx n="63" d="100"/>
          <a:sy n="63" d="100"/>
        </p:scale>
        <p:origin x="63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0" d="100"/>
          <a:sy n="90" d="100"/>
        </p:scale>
        <p:origin x="384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font" Target="fonts/font5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C86F298-EB3E-D446-A729-C248AB8A5D7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Muli" pitchFamily="2" charset="77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7BEABC-4AC1-4C4F-BDDB-0B8FF7D20C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70555-72D4-BF40-B685-8412B7FA50E9}" type="datetimeFigureOut">
              <a:rPr lang="en-GB" smtClean="0">
                <a:latin typeface="Muli" pitchFamily="2" charset="77"/>
              </a:rPr>
              <a:t>14/02/2021</a:t>
            </a:fld>
            <a:endParaRPr lang="en-GB" dirty="0">
              <a:latin typeface="Muli" pitchFamily="2" charset="77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DF2A76-21C6-4F49-AC41-288B2976B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Muli" pitchFamily="2" charset="77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984667-866C-EF45-A262-122686295C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C7A863-B317-0C4D-8D45-833380E63946}" type="slidenum">
              <a:rPr lang="en-GB" smtClean="0">
                <a:latin typeface="Muli" pitchFamily="2" charset="77"/>
              </a:rPr>
              <a:t>‹#›</a:t>
            </a:fld>
            <a:endParaRPr lang="en-GB" dirty="0">
              <a:latin typeface="Muli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203359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Muli" pitchFamily="2" charset="77"/>
              </a:defRPr>
            </a:lvl1pPr>
          </a:lstStyle>
          <a:p>
            <a:fld id="{9C363ADC-09E6-FD4B-932E-4485A3F0108B}" type="datetimeFigureOut">
              <a:rPr lang="en-GB" smtClean="0"/>
              <a:pPr/>
              <a:t>14/02/2021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Muli" pitchFamily="2" charset="77"/>
              </a:defRPr>
            </a:lvl1pPr>
          </a:lstStyle>
          <a:p>
            <a:fld id="{5C7C66A0-413B-D942-BD25-07592977943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5309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C66A0-413B-D942-BD25-07592977943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972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C66A0-413B-D942-BD25-07592977943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6835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C66A0-413B-D942-BD25-07592977943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9533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3F5FFFCE-C207-2846-8718-D75C344C8C89}"/>
              </a:ext>
            </a:extLst>
          </p:cNvPr>
          <p:cNvSpPr/>
          <p:nvPr userDrawn="1"/>
        </p:nvSpPr>
        <p:spPr>
          <a:xfrm>
            <a:off x="1523999" y="4809505"/>
            <a:ext cx="9144000" cy="1428689"/>
          </a:xfrm>
          <a:prstGeom prst="rect">
            <a:avLst/>
          </a:prstGeom>
          <a:solidFill>
            <a:srgbClr val="FFFFFF">
              <a:alpha val="90196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2C481A8-D80A-304F-BD4D-4ACD9B3D8E7E}"/>
              </a:ext>
            </a:extLst>
          </p:cNvPr>
          <p:cNvSpPr/>
          <p:nvPr userDrawn="1"/>
        </p:nvSpPr>
        <p:spPr>
          <a:xfrm>
            <a:off x="3465322" y="2902739"/>
            <a:ext cx="5261355" cy="795646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4809506"/>
            <a:ext cx="9144000" cy="1428689"/>
          </a:xfrm>
        </p:spPr>
        <p:txBody>
          <a:bodyPr anchor="ctr"/>
          <a:lstStyle>
            <a:lvl1pPr marL="0" indent="0" algn="ctr">
              <a:lnSpc>
                <a:spcPct val="15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14/02/2021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8310848-5352-7949-AABA-914363C424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90849" y="1261687"/>
            <a:ext cx="6210300" cy="1079500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2F3C88D-BF6E-6D4C-9A25-CACB03AA20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71061" y="3115896"/>
            <a:ext cx="641969" cy="36933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Muli" pitchFamily="2" charset="77"/>
              </a:defRPr>
            </a:lvl1pPr>
          </a:lstStyle>
          <a:p>
            <a:pPr lvl="0"/>
            <a:r>
              <a:rPr lang="en-US" dirty="0"/>
              <a:t>#</a:t>
            </a:r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D45BA0-7B16-364F-96FA-7CCD74809633}"/>
              </a:ext>
            </a:extLst>
          </p:cNvPr>
          <p:cNvSpPr txBox="1"/>
          <p:nvPr userDrawn="1"/>
        </p:nvSpPr>
        <p:spPr>
          <a:xfrm>
            <a:off x="4038600" y="3115896"/>
            <a:ext cx="932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 dirty="0">
                <a:latin typeface="Muli" pitchFamily="2" charset="77"/>
              </a:rPr>
              <a:t>Stage: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204E8ED3-ED92-2F44-AA0C-C350097398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47550" y="3115896"/>
            <a:ext cx="641969" cy="36933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Muli" pitchFamily="2" charset="77"/>
              </a:defRPr>
            </a:lvl1pPr>
          </a:lstStyle>
          <a:p>
            <a:pPr lvl="0"/>
            <a:r>
              <a:rPr lang="en-US" dirty="0"/>
              <a:t>#</a:t>
            </a:r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43EE4B3-C0E4-AE42-921D-72A75F2D0332}"/>
              </a:ext>
            </a:extLst>
          </p:cNvPr>
          <p:cNvSpPr txBox="1"/>
          <p:nvPr userDrawn="1"/>
        </p:nvSpPr>
        <p:spPr>
          <a:xfrm>
            <a:off x="6285633" y="3115896"/>
            <a:ext cx="76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 dirty="0">
                <a:latin typeface="Muli" pitchFamily="2" charset="77"/>
              </a:rPr>
              <a:t>List:</a:t>
            </a:r>
          </a:p>
        </p:txBody>
      </p:sp>
    </p:spTree>
    <p:extLst>
      <p:ext uri="{BB962C8B-B14F-4D97-AF65-F5344CB8AC3E}">
        <p14:creationId xmlns:p14="http://schemas.microsoft.com/office/powerpoint/2010/main" val="1961826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14/02/2021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9809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14/02/2021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4044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14/02/2021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7757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14/02/2021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442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14/02/2021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7926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D22C0101-D23A-5C4E-A28F-EEE925C2BAFE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0AB86-75A7-554E-9835-D9E30F3233C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68736134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CCCC1F5-259E-4B4B-BD71-985F500660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16013" y="349716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D89521DD-EB1B-DB4F-AF92-E0AA49E4BF8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6012" y="788047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B829687-5986-4D4A-9EAC-01CD129F7C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62545" y="325967"/>
            <a:ext cx="7900555" cy="867834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endParaRPr lang="en-GB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C5803DD-6F71-4F43-8676-686F6A0B910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534132394"/>
              </p:ext>
            </p:extLst>
          </p:nvPr>
        </p:nvGraphicFramePr>
        <p:xfrm>
          <a:off x="508000" y="1550668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412948114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34636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884419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0354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8218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6386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1516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0867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618164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96945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37848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827967"/>
                  </a:ext>
                </a:extLst>
              </a:tr>
            </a:tbl>
          </a:graphicData>
        </a:graphic>
      </p:graphicFrame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A42A733-05A7-7244-8430-E2765D4C50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8000" y="1995168"/>
            <a:ext cx="2787650" cy="45847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endParaRPr lang="en-GB" dirty="0"/>
          </a:p>
          <a:p>
            <a:pPr lvl="0"/>
            <a:endParaRPr lang="en-GB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DF07794-DDE5-1748-AA98-177CF77DDF8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425190" y="1354611"/>
            <a:ext cx="8382000" cy="5268914"/>
          </a:xfrm>
        </p:spPr>
        <p:txBody>
          <a:bodyPr>
            <a:normAutofit/>
          </a:bodyPr>
          <a:lstStyle>
            <a:lvl1pPr>
              <a:defRPr lang="en-GB" sz="1800" b="0" i="0" kern="1200" dirty="0">
                <a:solidFill>
                  <a:prstClr val="black"/>
                </a:solidFill>
                <a:latin typeface="OpenDyslexicAlta" pitchFamily="2" charset="77"/>
                <a:ea typeface="OpenDyslexicAlta" pitchFamily="2" charset="77"/>
                <a:cs typeface="OpenDyslexicAlta" pitchFamily="2" charset="77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Edit Master text styles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Second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Third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Fourth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1DD0F53D-1FF4-844C-9CFA-9D8546D499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970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ok cover write ch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633CE64-A964-3E46-A3DD-F645847941CD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DA57134-93E0-C141-B390-3DFCA82BCCD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13596015"/>
              </p:ext>
            </p:extLst>
          </p:nvPr>
        </p:nvGraphicFramePr>
        <p:xfrm>
          <a:off x="508000" y="1600196"/>
          <a:ext cx="1115060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0AB86-75A7-554E-9835-D9E30F3233C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95043656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CCCC1F5-259E-4B4B-BD71-985F500660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16013" y="349716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D89521DD-EB1B-DB4F-AF92-E0AA49E4BF8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6012" y="788047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B829687-5986-4D4A-9EAC-01CD129F7C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62545" y="325967"/>
            <a:ext cx="7900555" cy="867834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endParaRPr lang="en-GB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A42A733-05A7-7244-8430-E2765D4C50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8000" y="1995168"/>
            <a:ext cx="2787650" cy="45847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endParaRPr lang="en-GB" dirty="0"/>
          </a:p>
          <a:p>
            <a:pPr lvl="0"/>
            <a:endParaRPr lang="en-GB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60B6E23-2996-D04A-9DCA-7750F487B5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39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CA7A3E8-3E3C-9545-B15C-D2AF00F7E362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78081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14/02/2021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9137CCF-D866-694A-979D-58389EC37E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141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es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403F0EC-BACB-B74E-A7F5-23CAB3DFDA3B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31925"/>
            <a:ext cx="10515600" cy="1325563"/>
          </a:xfrm>
        </p:spPr>
        <p:txBody>
          <a:bodyPr/>
          <a:lstStyle>
            <a:lvl1pPr algn="ctr">
              <a:defRPr>
                <a:latin typeface="OpenDyslexicAlta" pitchFamily="2" charset="77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3520441"/>
            <a:ext cx="10515600" cy="2656522"/>
          </a:xfrm>
        </p:spPr>
        <p:txBody>
          <a:bodyPr>
            <a:normAutofit/>
          </a:bodyPr>
          <a:lstStyle>
            <a:lvl1pPr marL="0" indent="0">
              <a:buNone/>
              <a:defRPr sz="4200"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0FF983-7FE9-084E-894E-ADB137A670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744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14/02/2021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6327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14/02/2021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537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14/02/2021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2335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14/02/2021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276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597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0" r:id="rId4"/>
    <p:sldLayoutId id="2147483662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Muli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EC3230C-370C-4B41-B9ED-BCB463F0F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/>
              <a:t>The suffix ‘-ion’ when the root word ends in ‘t’ or ‘</a:t>
            </a:r>
            <a:r>
              <a:rPr lang="en-GB" dirty="0" err="1"/>
              <a:t>te</a:t>
            </a:r>
            <a:r>
              <a:rPr lang="en-GB" dirty="0"/>
              <a:t>’ 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/>
              <a:t>then the suffix becomes ’-</a:t>
            </a:r>
            <a:r>
              <a:rPr lang="en-GB" dirty="0" err="1"/>
              <a:t>tion</a:t>
            </a:r>
            <a:r>
              <a:rPr lang="en-GB" dirty="0"/>
              <a:t>’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DAE2D-5C07-104D-8EF6-27195B5740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95D58-D54B-3346-AC15-07D342AE762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987227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A859D-17CA-AE45-8AD8-D6721354A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077237"/>
            <a:ext cx="9436240" cy="1177447"/>
          </a:xfrm>
        </p:spPr>
        <p:txBody>
          <a:bodyPr>
            <a:noAutofit/>
          </a:bodyPr>
          <a:lstStyle/>
          <a:p>
            <a:pPr algn="l"/>
            <a:r>
              <a:rPr lang="en-GB" sz="2000" dirty="0"/>
              <a:t>Add the ‘ion’ sound to each of these words. Remember the rules:</a:t>
            </a:r>
            <a:br>
              <a:rPr lang="en-GB" sz="2000" dirty="0"/>
            </a:br>
            <a:r>
              <a:rPr lang="en-GB" sz="2000" dirty="0"/>
              <a:t>   * If the word ends in ‘t’ then add ‘ion’ on the end</a:t>
            </a:r>
            <a:br>
              <a:rPr lang="en-GB" sz="2000" dirty="0"/>
            </a:br>
            <a:r>
              <a:rPr lang="en-GB" sz="2000" dirty="0"/>
              <a:t>   * If the word ends in ‘</a:t>
            </a:r>
            <a:r>
              <a:rPr lang="en-GB" sz="2000" dirty="0" err="1"/>
              <a:t>te</a:t>
            </a:r>
            <a:r>
              <a:rPr lang="en-GB" sz="2000" dirty="0"/>
              <a:t>’ then remove the ‘e’ then add ‘ion’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5E2C8-5727-7443-8012-4FE5FC4A71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GB" dirty="0"/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06A7672-06BF-441A-85EC-39185E632E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021687"/>
              </p:ext>
            </p:extLst>
          </p:nvPr>
        </p:nvGraphicFramePr>
        <p:xfrm>
          <a:off x="521258" y="2738646"/>
          <a:ext cx="11149484" cy="20048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8241">
                  <a:extLst>
                    <a:ext uri="{9D8B030D-6E8A-4147-A177-3AD203B41FA5}">
                      <a16:colId xmlns:a16="http://schemas.microsoft.com/office/drawing/2014/main" val="3529516601"/>
                    </a:ext>
                  </a:extLst>
                </a:gridCol>
                <a:gridCol w="2141552">
                  <a:extLst>
                    <a:ext uri="{9D8B030D-6E8A-4147-A177-3AD203B41FA5}">
                      <a16:colId xmlns:a16="http://schemas.microsoft.com/office/drawing/2014/main" val="345942729"/>
                    </a:ext>
                  </a:extLst>
                </a:gridCol>
                <a:gridCol w="2229897">
                  <a:extLst>
                    <a:ext uri="{9D8B030D-6E8A-4147-A177-3AD203B41FA5}">
                      <a16:colId xmlns:a16="http://schemas.microsoft.com/office/drawing/2014/main" val="185187011"/>
                    </a:ext>
                  </a:extLst>
                </a:gridCol>
                <a:gridCol w="2229897">
                  <a:extLst>
                    <a:ext uri="{9D8B030D-6E8A-4147-A177-3AD203B41FA5}">
                      <a16:colId xmlns:a16="http://schemas.microsoft.com/office/drawing/2014/main" val="3871539845"/>
                    </a:ext>
                  </a:extLst>
                </a:gridCol>
                <a:gridCol w="2229897">
                  <a:extLst>
                    <a:ext uri="{9D8B030D-6E8A-4147-A177-3AD203B41FA5}">
                      <a16:colId xmlns:a16="http://schemas.microsoft.com/office/drawing/2014/main" val="4212918643"/>
                    </a:ext>
                  </a:extLst>
                </a:gridCol>
              </a:tblGrid>
              <a:tr h="967821">
                <a:tc>
                  <a:txBody>
                    <a:bodyPr/>
                    <a:lstStyle/>
                    <a:p>
                      <a:pPr algn="ctr" fontAlgn="t"/>
                      <a:r>
                        <a:rPr lang="en-GB" sz="2400" b="0" i="0" dirty="0">
                          <a:latin typeface="OpenDyslexicAlta" pitchFamily="2" charset="77"/>
                        </a:rPr>
                        <a:t>invent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</a:rPr>
                        <a:t>inject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dirty="0">
                          <a:latin typeface="OpenDyslexicAlta" pitchFamily="2" charset="77"/>
                        </a:rPr>
                        <a:t>act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dirty="0">
                          <a:latin typeface="OpenDyslexicAlta" pitchFamily="2" charset="77"/>
                        </a:rPr>
                        <a:t>hesitate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</a:rPr>
                        <a:t>complete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56955956"/>
                  </a:ext>
                </a:extLst>
              </a:tr>
              <a:tr h="1037038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</a:rPr>
                        <a:t>stagnate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dirty="0">
                          <a:latin typeface="OpenDyslexicAlta" pitchFamily="2" charset="77"/>
                        </a:rPr>
                        <a:t>nominate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dirty="0">
                          <a:latin typeface="OpenDyslexicAlta" pitchFamily="2" charset="77"/>
                        </a:rPr>
                        <a:t>migrate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dirty="0">
                          <a:latin typeface="OpenDyslexicAlta" pitchFamily="2" charset="77"/>
                        </a:rPr>
                        <a:t>conserve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</a:rPr>
                        <a:t>select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461166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0F15B00-935B-423F-8188-0DAE76CF8E6E}"/>
              </a:ext>
            </a:extLst>
          </p:cNvPr>
          <p:cNvSpPr txBox="1"/>
          <p:nvPr/>
        </p:nvSpPr>
        <p:spPr>
          <a:xfrm>
            <a:off x="521258" y="5525300"/>
            <a:ext cx="7375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OpenDyslexicAlta" pitchFamily="2" charset="77"/>
              </a:rPr>
              <a:t>With a partner, check your answers and then practise pronouncing the ‘shun’ sound at the end of each word.</a:t>
            </a:r>
          </a:p>
        </p:txBody>
      </p:sp>
    </p:spTree>
    <p:extLst>
      <p:ext uri="{BB962C8B-B14F-4D97-AF65-F5344CB8AC3E}">
        <p14:creationId xmlns:p14="http://schemas.microsoft.com/office/powerpoint/2010/main" val="3155207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A859D-17CA-AE45-8AD8-D6721354A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077237"/>
            <a:ext cx="9436240" cy="1177447"/>
          </a:xfrm>
        </p:spPr>
        <p:txBody>
          <a:bodyPr>
            <a:noAutofit/>
          </a:bodyPr>
          <a:lstStyle/>
          <a:p>
            <a:pPr algn="l"/>
            <a:r>
              <a:rPr lang="en-GB" sz="2000" dirty="0"/>
              <a:t>Add the ‘ion’ sound to each of these words. Remember the rules:</a:t>
            </a:r>
            <a:br>
              <a:rPr lang="en-GB" sz="2000" dirty="0"/>
            </a:br>
            <a:r>
              <a:rPr lang="en-GB" sz="2000" dirty="0"/>
              <a:t>   * If the word ends in ‘t’ then add ‘ion’ on the end</a:t>
            </a:r>
            <a:br>
              <a:rPr lang="en-GB" sz="2000" dirty="0"/>
            </a:br>
            <a:r>
              <a:rPr lang="en-GB" sz="2000" dirty="0"/>
              <a:t>   * If the word ends in ‘</a:t>
            </a:r>
            <a:r>
              <a:rPr lang="en-GB" sz="2000" dirty="0" err="1"/>
              <a:t>te</a:t>
            </a:r>
            <a:r>
              <a:rPr lang="en-GB" sz="2000" dirty="0"/>
              <a:t>’ then remove the ‘e’ then add ‘ion’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5E2C8-5727-7443-8012-4FE5FC4A71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GB" dirty="0"/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06A7672-06BF-441A-85EC-39185E632E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8942263"/>
              </p:ext>
            </p:extLst>
          </p:nvPr>
        </p:nvGraphicFramePr>
        <p:xfrm>
          <a:off x="521258" y="2738646"/>
          <a:ext cx="11149484" cy="20048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8241">
                  <a:extLst>
                    <a:ext uri="{9D8B030D-6E8A-4147-A177-3AD203B41FA5}">
                      <a16:colId xmlns:a16="http://schemas.microsoft.com/office/drawing/2014/main" val="3529516601"/>
                    </a:ext>
                  </a:extLst>
                </a:gridCol>
                <a:gridCol w="2141552">
                  <a:extLst>
                    <a:ext uri="{9D8B030D-6E8A-4147-A177-3AD203B41FA5}">
                      <a16:colId xmlns:a16="http://schemas.microsoft.com/office/drawing/2014/main" val="345942729"/>
                    </a:ext>
                  </a:extLst>
                </a:gridCol>
                <a:gridCol w="2229897">
                  <a:extLst>
                    <a:ext uri="{9D8B030D-6E8A-4147-A177-3AD203B41FA5}">
                      <a16:colId xmlns:a16="http://schemas.microsoft.com/office/drawing/2014/main" val="185187011"/>
                    </a:ext>
                  </a:extLst>
                </a:gridCol>
                <a:gridCol w="2329292">
                  <a:extLst>
                    <a:ext uri="{9D8B030D-6E8A-4147-A177-3AD203B41FA5}">
                      <a16:colId xmlns:a16="http://schemas.microsoft.com/office/drawing/2014/main" val="3871539845"/>
                    </a:ext>
                  </a:extLst>
                </a:gridCol>
                <a:gridCol w="2130502">
                  <a:extLst>
                    <a:ext uri="{9D8B030D-6E8A-4147-A177-3AD203B41FA5}">
                      <a16:colId xmlns:a16="http://schemas.microsoft.com/office/drawing/2014/main" val="4212918643"/>
                    </a:ext>
                  </a:extLst>
                </a:gridCol>
              </a:tblGrid>
              <a:tr h="967821">
                <a:tc>
                  <a:txBody>
                    <a:bodyPr/>
                    <a:lstStyle/>
                    <a:p>
                      <a:pPr algn="ctr" fontAlgn="t"/>
                      <a:r>
                        <a:rPr lang="en-GB" sz="2400" b="0" i="0" dirty="0">
                          <a:latin typeface="OpenDyslexicAlta" pitchFamily="2" charset="77"/>
                        </a:rPr>
                        <a:t>invent</a:t>
                      </a:r>
                    </a:p>
                    <a:p>
                      <a:pPr algn="ctr" fontAlgn="t"/>
                      <a:r>
                        <a:rPr lang="en-GB" sz="24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</a:rPr>
                        <a:t>invention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</a:rPr>
                        <a:t>inject</a:t>
                      </a:r>
                    </a:p>
                    <a:p>
                      <a:pPr algn="ctr"/>
                      <a:r>
                        <a:rPr lang="en-GB" sz="24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</a:rPr>
                        <a:t>injection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dirty="0">
                          <a:latin typeface="OpenDyslexicAlta" pitchFamily="2" charset="77"/>
                        </a:rPr>
                        <a:t>act</a:t>
                      </a:r>
                    </a:p>
                    <a:p>
                      <a:pPr algn="ctr"/>
                      <a:r>
                        <a:rPr lang="en-GB" sz="24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</a:rPr>
                        <a:t>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dirty="0">
                          <a:latin typeface="OpenDyslexicAlta" pitchFamily="2" charset="77"/>
                        </a:rPr>
                        <a:t>hesitate</a:t>
                      </a:r>
                    </a:p>
                    <a:p>
                      <a:pPr algn="ctr"/>
                      <a:r>
                        <a:rPr lang="en-GB" sz="2400" b="0" i="0" dirty="0" err="1">
                          <a:solidFill>
                            <a:srgbClr val="FF3860"/>
                          </a:solidFill>
                          <a:latin typeface="OpenDyslexicAlta" pitchFamily="2" charset="77"/>
                        </a:rPr>
                        <a:t>hestitation</a:t>
                      </a:r>
                      <a:endParaRPr lang="en-GB" sz="2400" b="0" i="0" dirty="0">
                        <a:solidFill>
                          <a:srgbClr val="FF3860"/>
                        </a:solidFill>
                        <a:latin typeface="OpenDyslexicAlta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</a:rPr>
                        <a:t>complete</a:t>
                      </a:r>
                    </a:p>
                    <a:p>
                      <a:pPr algn="ctr"/>
                      <a:r>
                        <a:rPr lang="en-GB" sz="24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</a:rPr>
                        <a:t>completion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56955956"/>
                  </a:ext>
                </a:extLst>
              </a:tr>
              <a:tr h="1037038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</a:rPr>
                        <a:t>stagnate</a:t>
                      </a:r>
                    </a:p>
                    <a:p>
                      <a:pPr algn="ctr"/>
                      <a:r>
                        <a:rPr lang="en-GB" sz="24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</a:rPr>
                        <a:t>stagnation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dirty="0">
                          <a:latin typeface="OpenDyslexicAlta" pitchFamily="2" charset="77"/>
                        </a:rPr>
                        <a:t>nominate</a:t>
                      </a:r>
                    </a:p>
                    <a:p>
                      <a:pPr algn="ctr"/>
                      <a:r>
                        <a:rPr lang="en-GB" sz="24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</a:rPr>
                        <a:t>nomination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dirty="0">
                          <a:latin typeface="OpenDyslexicAlta" pitchFamily="2" charset="77"/>
                        </a:rPr>
                        <a:t>migrate </a:t>
                      </a:r>
                      <a:r>
                        <a:rPr lang="en-GB" sz="24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</a:rPr>
                        <a:t>migration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dirty="0">
                          <a:latin typeface="OpenDyslexicAlta" pitchFamily="2" charset="77"/>
                        </a:rPr>
                        <a:t>conserve</a:t>
                      </a:r>
                    </a:p>
                    <a:p>
                      <a:pPr algn="ctr"/>
                      <a:r>
                        <a:rPr lang="en-GB" sz="24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</a:rPr>
                        <a:t>conservation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</a:rPr>
                        <a:t>select</a:t>
                      </a:r>
                    </a:p>
                    <a:p>
                      <a:pPr algn="ctr"/>
                      <a:r>
                        <a:rPr lang="en-GB" sz="24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</a:rPr>
                        <a:t>selection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461166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0F15B00-935B-423F-8188-0DAE76CF8E6E}"/>
              </a:ext>
            </a:extLst>
          </p:cNvPr>
          <p:cNvSpPr txBox="1"/>
          <p:nvPr/>
        </p:nvSpPr>
        <p:spPr>
          <a:xfrm>
            <a:off x="521258" y="5525300"/>
            <a:ext cx="7375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OpenDyslexicAlta" pitchFamily="2" charset="77"/>
              </a:rPr>
              <a:t>With a partner, check your answers and then practise pronouncing the ‘shun’ sound at the end of each word.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047200-49F8-41BD-9E9A-F9D6AF477A9A}"/>
              </a:ext>
            </a:extLst>
          </p:cNvPr>
          <p:cNvSpPr txBox="1"/>
          <p:nvPr/>
        </p:nvSpPr>
        <p:spPr>
          <a:xfrm>
            <a:off x="521258" y="304800"/>
            <a:ext cx="15666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FF3860"/>
                </a:solidFill>
                <a:latin typeface="Muli" panose="020B0604020202020204" charset="0"/>
              </a:rPr>
              <a:t>Answers: </a:t>
            </a:r>
          </a:p>
        </p:txBody>
      </p:sp>
    </p:spTree>
    <p:extLst>
      <p:ext uri="{BB962C8B-B14F-4D97-AF65-F5344CB8AC3E}">
        <p14:creationId xmlns:p14="http://schemas.microsoft.com/office/powerpoint/2010/main" val="1665634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918980"/>
              </p:ext>
            </p:extLst>
          </p:nvPr>
        </p:nvGraphicFramePr>
        <p:xfrm>
          <a:off x="508000" y="1600196"/>
          <a:ext cx="11150598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8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3949058591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366891610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4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5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invention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injection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hesitation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completion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stagnation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nomination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migration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conservation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selection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924886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4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aseline="0" dirty="0">
                          <a:latin typeface="Muli" pitchFamily="2" charset="77"/>
                        </a:rPr>
                        <a:t>The suffix ‘-ion’ when the root word ends in ‘t’ or ‘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te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’ then the suffix becomes ’-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tion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’</a:t>
                      </a:r>
                    </a:p>
                    <a:p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latin typeface="Muli" pitchFamily="2" charset="77"/>
                        </a:rPr>
                        <a:t>Name:</a:t>
                      </a:r>
                      <a:endParaRPr lang="en-GB" sz="140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20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7235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311053"/>
              </p:ext>
            </p:extLst>
          </p:nvPr>
        </p:nvGraphicFramePr>
        <p:xfrm>
          <a:off x="508000" y="160019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invention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injection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hesitation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completion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stagnation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nomination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migration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conservation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selection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7063887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4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aseline="0" dirty="0">
                          <a:latin typeface="Muli" pitchFamily="2" charset="77"/>
                        </a:rPr>
                        <a:t>The suffix ‘-ion’ when the root word ends in ‘t’ or ‘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te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’ then the suffix becomes ’-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tion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’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latin typeface="Muli" pitchFamily="2" charset="77"/>
                        </a:rPr>
                        <a:t>Name:</a:t>
                      </a:r>
                      <a:endParaRPr lang="en-GB" sz="140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20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374571" y="1396998"/>
            <a:ext cx="881742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latin typeface="OpenDyslexicAlta" pitchFamily="2" charset="77"/>
                <a:ea typeface="OpenDyslexic" charset="0"/>
                <a:cs typeface="OpenDyslexic" charset="0"/>
              </a:rPr>
              <a:t>Write the correct spelling into each sentence. </a:t>
            </a: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 </a:t>
            </a: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The scientist was ready to reveal his new _________ to the world. 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The birds are currently starting their _________ to the South. 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I was worried about having an __________ from the doctor. 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There was a large _________ of sweets for sale. 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The new school building was nearing __________.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After months of _________, the two armies marched into ________.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Three children each received a __________ for the school council. 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Due to the ___________ project there are now more Pandas in the wild. 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294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08000" y="160019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invention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injection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hesitation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completion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stagnation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nomination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migration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conservation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selection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99810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4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aseline="0" dirty="0">
                          <a:latin typeface="Muli" pitchFamily="2" charset="77"/>
                        </a:rPr>
                        <a:t>The suffix ‘-ion’ when the root word ends in ‘t’ or ‘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te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’ then the suffix becomes ’-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tion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’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Answers: </a:t>
                      </a:r>
                      <a:endParaRPr lang="en-GB" sz="1400" dirty="0">
                        <a:solidFill>
                          <a:srgbClr val="FF3860"/>
                        </a:solidFill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20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374571" y="1396998"/>
            <a:ext cx="881742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latin typeface="OpenDyslexicAlta" pitchFamily="2" charset="77"/>
                <a:ea typeface="OpenDyslexic" charset="0"/>
                <a:cs typeface="OpenDyslexic" charset="0"/>
              </a:rPr>
              <a:t>Write the correct spelling into each sentence. </a:t>
            </a: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 </a:t>
            </a: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The scientist was ready to reveal his new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invention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to the world. 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The birds are currently starting their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migration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to the South. 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I was worried about having an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injection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from the doctor. 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There was a large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selection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of sweets for sale. 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The new school building was nearing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completion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_.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After months of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hesitation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_, the two armies marched into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action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_.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Three children each received a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nomination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for the school council. 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Due to the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conservation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project there are now more Pandas in the wild. 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57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elling Shed" id="{C4F81C86-5779-0E48-81E5-305447788964}" vid="{2F96E78E-4C51-8449-B2C6-B9B70AAE1C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10394</TotalTime>
  <Words>574</Words>
  <Application>Microsoft Office PowerPoint</Application>
  <PresentationFormat>Widescreen</PresentationFormat>
  <Paragraphs>128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OpenDyslexicAlta</vt:lpstr>
      <vt:lpstr>Arial</vt:lpstr>
      <vt:lpstr>Muli</vt:lpstr>
      <vt:lpstr>Office Theme</vt:lpstr>
      <vt:lpstr>PowerPoint Presentation</vt:lpstr>
      <vt:lpstr>Add the ‘ion’ sound to each of these words. Remember the rules:    * If the word ends in ‘t’ then add ‘ion’ on the end    * If the word ends in ‘te’ then remove the ‘e’ then add ‘ion’</vt:lpstr>
      <vt:lpstr>Add the ‘ion’ sound to each of these words. Remember the rules:    * If the word ends in ‘t’ then add ‘ion’ on the end    * If the word ends in ‘te’ then remove the ‘e’ then add ‘ion’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Spelling Shed 🐝</dc:title>
  <dc:creator>Rob Smith</dc:creator>
  <cp:lastModifiedBy>Jack Hoare</cp:lastModifiedBy>
  <cp:revision>268</cp:revision>
  <cp:lastPrinted>2018-09-23T09:21:34Z</cp:lastPrinted>
  <dcterms:created xsi:type="dcterms:W3CDTF">2018-08-06T08:16:18Z</dcterms:created>
  <dcterms:modified xsi:type="dcterms:W3CDTF">2021-02-14T20:15:17Z</dcterms:modified>
</cp:coreProperties>
</file>