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</p:sldIdLst>
  <p:sldSz cx="9144000" cy="6858000" type="screen4x3"/>
  <p:notesSz cx="6858000" cy="9144000"/>
  <p:embeddedFontLst>
    <p:embeddedFont>
      <p:font typeface="Sassoon Infant Rg" panose="02000503030000020003" charset="0"/>
      <p:regular r:id="rId16"/>
      <p:bold r:id="rId17"/>
    </p:embeddedFont>
    <p:embeddedFont>
      <p:font typeface="Twinkl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 SemiBold" charset="0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18A0DB"/>
    <a:srgbClr val="BC0105"/>
    <a:srgbClr val="4DB1E3"/>
    <a:srgbClr val="DE1E5A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344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 Answer"/>
          <p:cNvSpPr/>
          <p:nvPr/>
        </p:nvSpPr>
        <p:spPr>
          <a:xfrm>
            <a:off x="2629877" y="3611543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0.3</a:t>
            </a:r>
          </a:p>
        </p:txBody>
      </p:sp>
      <p:sp>
        <p:nvSpPr>
          <p:cNvPr id="12" name="C Answer"/>
          <p:cNvSpPr/>
          <p:nvPr/>
        </p:nvSpPr>
        <p:spPr>
          <a:xfrm>
            <a:off x="2629877" y="4963605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0.2</a:t>
            </a:r>
          </a:p>
        </p:txBody>
      </p:sp>
      <p:sp>
        <p:nvSpPr>
          <p:cNvPr id="7" name="A Answer"/>
          <p:cNvSpPr/>
          <p:nvPr/>
        </p:nvSpPr>
        <p:spPr>
          <a:xfrm>
            <a:off x="2629877" y="2259482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0.4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7546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     as a decimal?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2388" y="827926"/>
            <a:ext cx="369765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b="1" dirty="0"/>
              <a:t>2</a:t>
            </a:r>
          </a:p>
          <a:p>
            <a:pPr algn="ctr"/>
            <a:r>
              <a:rPr lang="en-GB" sz="2400" b="1" dirty="0"/>
              <a:t>5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72388" y="1239069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"/>
          <p:cNvSpPr/>
          <p:nvPr/>
        </p:nvSpPr>
        <p:spPr>
          <a:xfrm>
            <a:off x="2071077" y="2074006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/>
          <p:cNvSpPr/>
          <p:nvPr/>
        </p:nvSpPr>
        <p:spPr>
          <a:xfrm>
            <a:off x="2071076" y="3439607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/>
          <p:cNvSpPr/>
          <p:nvPr/>
        </p:nvSpPr>
        <p:spPr>
          <a:xfrm>
            <a:off x="2071076" y="4791668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32" name="Correct"/>
          <p:cNvGrpSpPr/>
          <p:nvPr/>
        </p:nvGrpSpPr>
        <p:grpSpPr>
          <a:xfrm>
            <a:off x="2046800" y="2051274"/>
            <a:ext cx="4799904" cy="1039713"/>
            <a:chOff x="2046800" y="4774301"/>
            <a:chExt cx="4799904" cy="1039713"/>
          </a:xfrm>
        </p:grpSpPr>
        <p:sp>
          <p:nvSpPr>
            <p:cNvPr id="14" name="Rounded Rectangle 13"/>
            <p:cNvSpPr/>
            <p:nvPr/>
          </p:nvSpPr>
          <p:spPr>
            <a:xfrm>
              <a:off x="2430345" y="4968753"/>
              <a:ext cx="4416359" cy="680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Yay, that’s correct!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046800" y="4774301"/>
              <a:ext cx="1039713" cy="10397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20730365">
              <a:off x="2208257" y="5116133"/>
              <a:ext cx="751345" cy="498708"/>
            </a:xfrm>
            <a:custGeom>
              <a:avLst/>
              <a:gdLst>
                <a:gd name="connsiteX0" fmla="*/ 1009804 w 1009804"/>
                <a:gd name="connsiteY0" fmla="*/ 0 h 670261"/>
                <a:gd name="connsiteX1" fmla="*/ 273397 w 1009804"/>
                <a:gd name="connsiteY1" fmla="*/ 662722 h 670261"/>
                <a:gd name="connsiteX2" fmla="*/ 273397 w 1009804"/>
                <a:gd name="connsiteY2" fmla="*/ 669467 h 670261"/>
                <a:gd name="connsiteX3" fmla="*/ 270631 w 1009804"/>
                <a:gd name="connsiteY3" fmla="*/ 665212 h 670261"/>
                <a:gd name="connsiteX4" fmla="*/ 265020 w 1009804"/>
                <a:gd name="connsiteY4" fmla="*/ 670261 h 670261"/>
                <a:gd name="connsiteX5" fmla="*/ 265020 w 1009804"/>
                <a:gd name="connsiteY5" fmla="*/ 656578 h 670261"/>
                <a:gd name="connsiteX6" fmla="*/ 0 w 1009804"/>
                <a:gd name="connsiteY6" fmla="*/ 248802 h 670261"/>
                <a:gd name="connsiteX7" fmla="*/ 166570 w 1009804"/>
                <a:gd name="connsiteY7" fmla="*/ 248802 h 670261"/>
                <a:gd name="connsiteX8" fmla="*/ 273143 w 1009804"/>
                <a:gd name="connsiteY8" fmla="*/ 412783 h 670261"/>
                <a:gd name="connsiteX9" fmla="*/ 731821 w 1009804"/>
                <a:gd name="connsiteY9" fmla="*/ 0 h 67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804" h="670261">
                  <a:moveTo>
                    <a:pt x="1009804" y="0"/>
                  </a:moveTo>
                  <a:lnTo>
                    <a:pt x="273397" y="662722"/>
                  </a:lnTo>
                  <a:lnTo>
                    <a:pt x="273397" y="669467"/>
                  </a:lnTo>
                  <a:lnTo>
                    <a:pt x="270631" y="665212"/>
                  </a:lnTo>
                  <a:lnTo>
                    <a:pt x="265020" y="670261"/>
                  </a:lnTo>
                  <a:lnTo>
                    <a:pt x="265020" y="656578"/>
                  </a:lnTo>
                  <a:lnTo>
                    <a:pt x="0" y="248802"/>
                  </a:lnTo>
                  <a:lnTo>
                    <a:pt x="166570" y="248802"/>
                  </a:lnTo>
                  <a:lnTo>
                    <a:pt x="273143" y="412783"/>
                  </a:lnTo>
                  <a:lnTo>
                    <a:pt x="7318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Incorrect 2"/>
          <p:cNvGrpSpPr/>
          <p:nvPr/>
        </p:nvGrpSpPr>
        <p:grpSpPr>
          <a:xfrm>
            <a:off x="2046800" y="4763337"/>
            <a:ext cx="4795569" cy="1039713"/>
            <a:chOff x="2046800" y="3422417"/>
            <a:chExt cx="4795569" cy="1039713"/>
          </a:xfrm>
        </p:grpSpPr>
        <p:sp>
          <p:nvSpPr>
            <p:cNvPr id="15" name="Rounded Rectangle 14"/>
            <p:cNvSpPr/>
            <p:nvPr/>
          </p:nvSpPr>
          <p:spPr>
            <a:xfrm>
              <a:off x="2426010" y="3586715"/>
              <a:ext cx="4416359" cy="68007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Never mind. Keep trying!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046800" y="3422417"/>
              <a:ext cx="1039713" cy="1039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Multiply 19"/>
            <p:cNvSpPr/>
            <p:nvPr/>
          </p:nvSpPr>
          <p:spPr>
            <a:xfrm>
              <a:off x="2127966" y="3503583"/>
              <a:ext cx="877383" cy="877383"/>
            </a:xfrm>
            <a:prstGeom prst="mathMultiply">
              <a:avLst>
                <a:gd name="adj1" fmla="val 17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Incorrect 1"/>
          <p:cNvGrpSpPr/>
          <p:nvPr/>
        </p:nvGrpSpPr>
        <p:grpSpPr>
          <a:xfrm>
            <a:off x="2046800" y="3413433"/>
            <a:ext cx="4795569" cy="1039713"/>
            <a:chOff x="2046800" y="2052849"/>
            <a:chExt cx="4795569" cy="1039713"/>
          </a:xfrm>
        </p:grpSpPr>
        <p:sp>
          <p:nvSpPr>
            <p:cNvPr id="24" name="Rounded Rectangle 23"/>
            <p:cNvSpPr/>
            <p:nvPr/>
          </p:nvSpPr>
          <p:spPr>
            <a:xfrm>
              <a:off x="2426010" y="2248071"/>
              <a:ext cx="4416359" cy="68007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Never mind. Keep trying!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046800" y="2052849"/>
              <a:ext cx="1039713" cy="1039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Multiply 25"/>
            <p:cNvSpPr/>
            <p:nvPr/>
          </p:nvSpPr>
          <p:spPr>
            <a:xfrm>
              <a:off x="2127966" y="2134015"/>
              <a:ext cx="877383" cy="877383"/>
            </a:xfrm>
            <a:prstGeom prst="mathMultiply">
              <a:avLst>
                <a:gd name="adj1" fmla="val 17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ight Arrow 30">
            <a:hlinkClick r:id="" action="ppaction://hlinkshowjump?jump=nextslide"/>
          </p:cNvPr>
          <p:cNvSpPr/>
          <p:nvPr/>
        </p:nvSpPr>
        <p:spPr>
          <a:xfrm>
            <a:off x="7788582" y="5773554"/>
            <a:ext cx="599768" cy="448699"/>
          </a:xfrm>
          <a:prstGeom prst="rightArrow">
            <a:avLst/>
          </a:prstGeom>
          <a:solidFill>
            <a:schemeClr val="accent4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5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4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 Answer"/>
          <p:cNvSpPr/>
          <p:nvPr/>
        </p:nvSpPr>
        <p:spPr>
          <a:xfrm>
            <a:off x="2629877" y="3611543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0.6</a:t>
            </a:r>
          </a:p>
        </p:txBody>
      </p:sp>
      <p:sp>
        <p:nvSpPr>
          <p:cNvPr id="12" name="C Answer"/>
          <p:cNvSpPr/>
          <p:nvPr/>
        </p:nvSpPr>
        <p:spPr>
          <a:xfrm>
            <a:off x="2629877" y="4963605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0.7</a:t>
            </a:r>
          </a:p>
        </p:txBody>
      </p:sp>
      <p:sp>
        <p:nvSpPr>
          <p:cNvPr id="7" name="A Answer"/>
          <p:cNvSpPr/>
          <p:nvPr/>
        </p:nvSpPr>
        <p:spPr>
          <a:xfrm>
            <a:off x="2629877" y="2259482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0.8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7546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     as a decimal?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2388" y="827926"/>
            <a:ext cx="369765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b="1" dirty="0"/>
              <a:t>30</a:t>
            </a:r>
          </a:p>
          <a:p>
            <a:pPr algn="ctr"/>
            <a:r>
              <a:rPr lang="en-GB" sz="2400" b="1" dirty="0"/>
              <a:t>50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72388" y="1239069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"/>
          <p:cNvSpPr/>
          <p:nvPr/>
        </p:nvSpPr>
        <p:spPr>
          <a:xfrm>
            <a:off x="2071077" y="2074006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/>
          <p:cNvSpPr/>
          <p:nvPr/>
        </p:nvSpPr>
        <p:spPr>
          <a:xfrm>
            <a:off x="2071076" y="3439607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/>
          <p:cNvSpPr/>
          <p:nvPr/>
        </p:nvSpPr>
        <p:spPr>
          <a:xfrm>
            <a:off x="2071076" y="4791668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32" name="Correct"/>
          <p:cNvGrpSpPr/>
          <p:nvPr/>
        </p:nvGrpSpPr>
        <p:grpSpPr>
          <a:xfrm>
            <a:off x="2046800" y="3417342"/>
            <a:ext cx="4799904" cy="1039713"/>
            <a:chOff x="2046800" y="4774301"/>
            <a:chExt cx="4799904" cy="1039713"/>
          </a:xfrm>
        </p:grpSpPr>
        <p:sp>
          <p:nvSpPr>
            <p:cNvPr id="14" name="Rounded Rectangle 13"/>
            <p:cNvSpPr/>
            <p:nvPr/>
          </p:nvSpPr>
          <p:spPr>
            <a:xfrm>
              <a:off x="2430345" y="4968753"/>
              <a:ext cx="4416359" cy="680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Yay, that’s correct!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046800" y="4774301"/>
              <a:ext cx="1039713" cy="10397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20730365">
              <a:off x="2208257" y="5116133"/>
              <a:ext cx="751345" cy="498708"/>
            </a:xfrm>
            <a:custGeom>
              <a:avLst/>
              <a:gdLst>
                <a:gd name="connsiteX0" fmla="*/ 1009804 w 1009804"/>
                <a:gd name="connsiteY0" fmla="*/ 0 h 670261"/>
                <a:gd name="connsiteX1" fmla="*/ 273397 w 1009804"/>
                <a:gd name="connsiteY1" fmla="*/ 662722 h 670261"/>
                <a:gd name="connsiteX2" fmla="*/ 273397 w 1009804"/>
                <a:gd name="connsiteY2" fmla="*/ 669467 h 670261"/>
                <a:gd name="connsiteX3" fmla="*/ 270631 w 1009804"/>
                <a:gd name="connsiteY3" fmla="*/ 665212 h 670261"/>
                <a:gd name="connsiteX4" fmla="*/ 265020 w 1009804"/>
                <a:gd name="connsiteY4" fmla="*/ 670261 h 670261"/>
                <a:gd name="connsiteX5" fmla="*/ 265020 w 1009804"/>
                <a:gd name="connsiteY5" fmla="*/ 656578 h 670261"/>
                <a:gd name="connsiteX6" fmla="*/ 0 w 1009804"/>
                <a:gd name="connsiteY6" fmla="*/ 248802 h 670261"/>
                <a:gd name="connsiteX7" fmla="*/ 166570 w 1009804"/>
                <a:gd name="connsiteY7" fmla="*/ 248802 h 670261"/>
                <a:gd name="connsiteX8" fmla="*/ 273143 w 1009804"/>
                <a:gd name="connsiteY8" fmla="*/ 412783 h 670261"/>
                <a:gd name="connsiteX9" fmla="*/ 731821 w 1009804"/>
                <a:gd name="connsiteY9" fmla="*/ 0 h 67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804" h="670261">
                  <a:moveTo>
                    <a:pt x="1009804" y="0"/>
                  </a:moveTo>
                  <a:lnTo>
                    <a:pt x="273397" y="662722"/>
                  </a:lnTo>
                  <a:lnTo>
                    <a:pt x="273397" y="669467"/>
                  </a:lnTo>
                  <a:lnTo>
                    <a:pt x="270631" y="665212"/>
                  </a:lnTo>
                  <a:lnTo>
                    <a:pt x="265020" y="670261"/>
                  </a:lnTo>
                  <a:lnTo>
                    <a:pt x="265020" y="656578"/>
                  </a:lnTo>
                  <a:lnTo>
                    <a:pt x="0" y="248802"/>
                  </a:lnTo>
                  <a:lnTo>
                    <a:pt x="166570" y="248802"/>
                  </a:lnTo>
                  <a:lnTo>
                    <a:pt x="273143" y="412783"/>
                  </a:lnTo>
                  <a:lnTo>
                    <a:pt x="7318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Incorrect 2"/>
          <p:cNvGrpSpPr/>
          <p:nvPr/>
        </p:nvGrpSpPr>
        <p:grpSpPr>
          <a:xfrm>
            <a:off x="2046800" y="4763337"/>
            <a:ext cx="4795569" cy="1039713"/>
            <a:chOff x="2046800" y="3422417"/>
            <a:chExt cx="4795569" cy="1039713"/>
          </a:xfrm>
        </p:grpSpPr>
        <p:sp>
          <p:nvSpPr>
            <p:cNvPr id="15" name="Rounded Rectangle 14"/>
            <p:cNvSpPr/>
            <p:nvPr/>
          </p:nvSpPr>
          <p:spPr>
            <a:xfrm>
              <a:off x="2426010" y="3586715"/>
              <a:ext cx="4416359" cy="68007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Never mind. Keep trying!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046800" y="3422417"/>
              <a:ext cx="1039713" cy="1039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Multiply 19"/>
            <p:cNvSpPr/>
            <p:nvPr/>
          </p:nvSpPr>
          <p:spPr>
            <a:xfrm>
              <a:off x="2127966" y="3503583"/>
              <a:ext cx="877383" cy="877383"/>
            </a:xfrm>
            <a:prstGeom prst="mathMultiply">
              <a:avLst>
                <a:gd name="adj1" fmla="val 17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Incorrect 1"/>
          <p:cNvGrpSpPr/>
          <p:nvPr/>
        </p:nvGrpSpPr>
        <p:grpSpPr>
          <a:xfrm>
            <a:off x="2046800" y="2043017"/>
            <a:ext cx="4795569" cy="1039713"/>
            <a:chOff x="2046800" y="2052849"/>
            <a:chExt cx="4795569" cy="1039713"/>
          </a:xfrm>
        </p:grpSpPr>
        <p:sp>
          <p:nvSpPr>
            <p:cNvPr id="24" name="Rounded Rectangle 23"/>
            <p:cNvSpPr/>
            <p:nvPr/>
          </p:nvSpPr>
          <p:spPr>
            <a:xfrm>
              <a:off x="2426010" y="2248071"/>
              <a:ext cx="4416359" cy="68007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Never mind. Keep trying!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046800" y="2052849"/>
              <a:ext cx="1039713" cy="1039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Multiply 25"/>
            <p:cNvSpPr/>
            <p:nvPr/>
          </p:nvSpPr>
          <p:spPr>
            <a:xfrm>
              <a:off x="2127966" y="2134015"/>
              <a:ext cx="877383" cy="877383"/>
            </a:xfrm>
            <a:prstGeom prst="mathMultiply">
              <a:avLst>
                <a:gd name="adj1" fmla="val 17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ight Arrow 30">
            <a:hlinkClick r:id="" action="ppaction://hlinkshowjump?jump=nextslide"/>
          </p:cNvPr>
          <p:cNvSpPr/>
          <p:nvPr/>
        </p:nvSpPr>
        <p:spPr>
          <a:xfrm>
            <a:off x="7788582" y="5773554"/>
            <a:ext cx="599768" cy="448699"/>
          </a:xfrm>
          <a:prstGeom prst="rightArrow">
            <a:avLst/>
          </a:prstGeom>
          <a:solidFill>
            <a:schemeClr val="accent4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4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 Answer"/>
          <p:cNvSpPr/>
          <p:nvPr/>
        </p:nvSpPr>
        <p:spPr>
          <a:xfrm>
            <a:off x="2629877" y="3611543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0.25</a:t>
            </a:r>
          </a:p>
        </p:txBody>
      </p:sp>
      <p:sp>
        <p:nvSpPr>
          <p:cNvPr id="12" name="C Answer"/>
          <p:cNvSpPr/>
          <p:nvPr/>
        </p:nvSpPr>
        <p:spPr>
          <a:xfrm>
            <a:off x="2629877" y="4963605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0.5</a:t>
            </a:r>
          </a:p>
        </p:txBody>
      </p:sp>
      <p:sp>
        <p:nvSpPr>
          <p:cNvPr id="7" name="A Answer"/>
          <p:cNvSpPr/>
          <p:nvPr/>
        </p:nvSpPr>
        <p:spPr>
          <a:xfrm>
            <a:off x="2629877" y="2259482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0.75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7546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     as a decimal?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2388" y="827926"/>
            <a:ext cx="369765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b="1" dirty="0"/>
              <a:t>1</a:t>
            </a:r>
          </a:p>
          <a:p>
            <a:pPr algn="ctr"/>
            <a:r>
              <a:rPr lang="en-GB" sz="2400" b="1" dirty="0"/>
              <a:t>2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72388" y="1239069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"/>
          <p:cNvSpPr/>
          <p:nvPr/>
        </p:nvSpPr>
        <p:spPr>
          <a:xfrm>
            <a:off x="2071077" y="2074006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/>
          <p:cNvSpPr/>
          <p:nvPr/>
        </p:nvSpPr>
        <p:spPr>
          <a:xfrm>
            <a:off x="2071076" y="3439607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/>
          <p:cNvSpPr/>
          <p:nvPr/>
        </p:nvSpPr>
        <p:spPr>
          <a:xfrm>
            <a:off x="2071076" y="4791668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32" name="Correct"/>
          <p:cNvGrpSpPr/>
          <p:nvPr/>
        </p:nvGrpSpPr>
        <p:grpSpPr>
          <a:xfrm>
            <a:off x="2046800" y="4774301"/>
            <a:ext cx="4799904" cy="1039713"/>
            <a:chOff x="2046800" y="4774301"/>
            <a:chExt cx="4799904" cy="1039713"/>
          </a:xfrm>
        </p:grpSpPr>
        <p:sp>
          <p:nvSpPr>
            <p:cNvPr id="14" name="Rounded Rectangle 13"/>
            <p:cNvSpPr/>
            <p:nvPr/>
          </p:nvSpPr>
          <p:spPr>
            <a:xfrm>
              <a:off x="2430345" y="4968753"/>
              <a:ext cx="4416359" cy="680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Yay, that’s correct!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046800" y="4774301"/>
              <a:ext cx="1039713" cy="10397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20730365">
              <a:off x="2208257" y="5116133"/>
              <a:ext cx="751345" cy="498708"/>
            </a:xfrm>
            <a:custGeom>
              <a:avLst/>
              <a:gdLst>
                <a:gd name="connsiteX0" fmla="*/ 1009804 w 1009804"/>
                <a:gd name="connsiteY0" fmla="*/ 0 h 670261"/>
                <a:gd name="connsiteX1" fmla="*/ 273397 w 1009804"/>
                <a:gd name="connsiteY1" fmla="*/ 662722 h 670261"/>
                <a:gd name="connsiteX2" fmla="*/ 273397 w 1009804"/>
                <a:gd name="connsiteY2" fmla="*/ 669467 h 670261"/>
                <a:gd name="connsiteX3" fmla="*/ 270631 w 1009804"/>
                <a:gd name="connsiteY3" fmla="*/ 665212 h 670261"/>
                <a:gd name="connsiteX4" fmla="*/ 265020 w 1009804"/>
                <a:gd name="connsiteY4" fmla="*/ 670261 h 670261"/>
                <a:gd name="connsiteX5" fmla="*/ 265020 w 1009804"/>
                <a:gd name="connsiteY5" fmla="*/ 656578 h 670261"/>
                <a:gd name="connsiteX6" fmla="*/ 0 w 1009804"/>
                <a:gd name="connsiteY6" fmla="*/ 248802 h 670261"/>
                <a:gd name="connsiteX7" fmla="*/ 166570 w 1009804"/>
                <a:gd name="connsiteY7" fmla="*/ 248802 h 670261"/>
                <a:gd name="connsiteX8" fmla="*/ 273143 w 1009804"/>
                <a:gd name="connsiteY8" fmla="*/ 412783 h 670261"/>
                <a:gd name="connsiteX9" fmla="*/ 731821 w 1009804"/>
                <a:gd name="connsiteY9" fmla="*/ 0 h 67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804" h="670261">
                  <a:moveTo>
                    <a:pt x="1009804" y="0"/>
                  </a:moveTo>
                  <a:lnTo>
                    <a:pt x="273397" y="662722"/>
                  </a:lnTo>
                  <a:lnTo>
                    <a:pt x="273397" y="669467"/>
                  </a:lnTo>
                  <a:lnTo>
                    <a:pt x="270631" y="665212"/>
                  </a:lnTo>
                  <a:lnTo>
                    <a:pt x="265020" y="670261"/>
                  </a:lnTo>
                  <a:lnTo>
                    <a:pt x="265020" y="656578"/>
                  </a:lnTo>
                  <a:lnTo>
                    <a:pt x="0" y="248802"/>
                  </a:lnTo>
                  <a:lnTo>
                    <a:pt x="166570" y="248802"/>
                  </a:lnTo>
                  <a:lnTo>
                    <a:pt x="273143" y="412783"/>
                  </a:lnTo>
                  <a:lnTo>
                    <a:pt x="7318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Incorrect 2"/>
          <p:cNvGrpSpPr/>
          <p:nvPr/>
        </p:nvGrpSpPr>
        <p:grpSpPr>
          <a:xfrm>
            <a:off x="2046800" y="3422417"/>
            <a:ext cx="4795569" cy="1039713"/>
            <a:chOff x="2046800" y="3422417"/>
            <a:chExt cx="4795569" cy="1039713"/>
          </a:xfrm>
        </p:grpSpPr>
        <p:sp>
          <p:nvSpPr>
            <p:cNvPr id="15" name="Rounded Rectangle 14"/>
            <p:cNvSpPr/>
            <p:nvPr/>
          </p:nvSpPr>
          <p:spPr>
            <a:xfrm>
              <a:off x="2426010" y="3586715"/>
              <a:ext cx="4416359" cy="68007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Never mind. Keep trying!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046800" y="3422417"/>
              <a:ext cx="1039713" cy="1039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Multiply 19"/>
            <p:cNvSpPr/>
            <p:nvPr/>
          </p:nvSpPr>
          <p:spPr>
            <a:xfrm>
              <a:off x="2127966" y="3503583"/>
              <a:ext cx="877383" cy="877383"/>
            </a:xfrm>
            <a:prstGeom prst="mathMultiply">
              <a:avLst>
                <a:gd name="adj1" fmla="val 17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Incorrect 1"/>
          <p:cNvGrpSpPr/>
          <p:nvPr/>
        </p:nvGrpSpPr>
        <p:grpSpPr>
          <a:xfrm>
            <a:off x="2046800" y="2043017"/>
            <a:ext cx="4795569" cy="1039713"/>
            <a:chOff x="2046800" y="2052849"/>
            <a:chExt cx="4795569" cy="1039713"/>
          </a:xfrm>
        </p:grpSpPr>
        <p:sp>
          <p:nvSpPr>
            <p:cNvPr id="24" name="Rounded Rectangle 23"/>
            <p:cNvSpPr/>
            <p:nvPr/>
          </p:nvSpPr>
          <p:spPr>
            <a:xfrm>
              <a:off x="2426010" y="2248071"/>
              <a:ext cx="4416359" cy="68007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Never mind. Keep trying!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046800" y="2052849"/>
              <a:ext cx="1039713" cy="1039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Multiply 25"/>
            <p:cNvSpPr/>
            <p:nvPr/>
          </p:nvSpPr>
          <p:spPr>
            <a:xfrm>
              <a:off x="2127966" y="2134015"/>
              <a:ext cx="877383" cy="877383"/>
            </a:xfrm>
            <a:prstGeom prst="mathMultiply">
              <a:avLst>
                <a:gd name="adj1" fmla="val 17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ight Arrow 30">
            <a:hlinkClick r:id="" action="ppaction://hlinkshowjump?jump=nextslide"/>
          </p:cNvPr>
          <p:cNvSpPr/>
          <p:nvPr/>
        </p:nvSpPr>
        <p:spPr>
          <a:xfrm>
            <a:off x="7788582" y="5773554"/>
            <a:ext cx="599768" cy="448699"/>
          </a:xfrm>
          <a:prstGeom prst="rightArrow">
            <a:avLst/>
          </a:prstGeom>
          <a:solidFill>
            <a:schemeClr val="accent4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4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 Answer"/>
          <p:cNvSpPr/>
          <p:nvPr/>
        </p:nvSpPr>
        <p:spPr>
          <a:xfrm>
            <a:off x="2629877" y="3611543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0.5</a:t>
            </a:r>
          </a:p>
        </p:txBody>
      </p:sp>
      <p:sp>
        <p:nvSpPr>
          <p:cNvPr id="12" name="C Answer"/>
          <p:cNvSpPr/>
          <p:nvPr/>
        </p:nvSpPr>
        <p:spPr>
          <a:xfrm>
            <a:off x="2629877" y="4963605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0.75</a:t>
            </a:r>
          </a:p>
        </p:txBody>
      </p:sp>
      <p:sp>
        <p:nvSpPr>
          <p:cNvPr id="7" name="A Answer"/>
          <p:cNvSpPr/>
          <p:nvPr/>
        </p:nvSpPr>
        <p:spPr>
          <a:xfrm>
            <a:off x="2629877" y="2259482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0.25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7546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     as a decimal?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2388" y="827926"/>
            <a:ext cx="369765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b="1" dirty="0"/>
              <a:t>1</a:t>
            </a:r>
          </a:p>
          <a:p>
            <a:pPr algn="ctr"/>
            <a:r>
              <a:rPr lang="en-GB" sz="2400" b="1" dirty="0"/>
              <a:t>4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72388" y="1239069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"/>
          <p:cNvSpPr/>
          <p:nvPr/>
        </p:nvSpPr>
        <p:spPr>
          <a:xfrm>
            <a:off x="2071077" y="2074006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/>
          <p:cNvSpPr/>
          <p:nvPr/>
        </p:nvSpPr>
        <p:spPr>
          <a:xfrm>
            <a:off x="2071076" y="3439607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/>
          <p:cNvSpPr/>
          <p:nvPr/>
        </p:nvSpPr>
        <p:spPr>
          <a:xfrm>
            <a:off x="2071076" y="4791668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32" name="Correct"/>
          <p:cNvGrpSpPr/>
          <p:nvPr/>
        </p:nvGrpSpPr>
        <p:grpSpPr>
          <a:xfrm>
            <a:off x="2046800" y="2057392"/>
            <a:ext cx="4799904" cy="1039713"/>
            <a:chOff x="2046800" y="4774301"/>
            <a:chExt cx="4799904" cy="1039713"/>
          </a:xfrm>
        </p:grpSpPr>
        <p:sp>
          <p:nvSpPr>
            <p:cNvPr id="14" name="Rounded Rectangle 13"/>
            <p:cNvSpPr/>
            <p:nvPr/>
          </p:nvSpPr>
          <p:spPr>
            <a:xfrm>
              <a:off x="2430345" y="4968753"/>
              <a:ext cx="4416359" cy="680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Yay, that’s correct!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046800" y="4774301"/>
              <a:ext cx="1039713" cy="10397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20730365">
              <a:off x="2208257" y="5116133"/>
              <a:ext cx="751345" cy="498708"/>
            </a:xfrm>
            <a:custGeom>
              <a:avLst/>
              <a:gdLst>
                <a:gd name="connsiteX0" fmla="*/ 1009804 w 1009804"/>
                <a:gd name="connsiteY0" fmla="*/ 0 h 670261"/>
                <a:gd name="connsiteX1" fmla="*/ 273397 w 1009804"/>
                <a:gd name="connsiteY1" fmla="*/ 662722 h 670261"/>
                <a:gd name="connsiteX2" fmla="*/ 273397 w 1009804"/>
                <a:gd name="connsiteY2" fmla="*/ 669467 h 670261"/>
                <a:gd name="connsiteX3" fmla="*/ 270631 w 1009804"/>
                <a:gd name="connsiteY3" fmla="*/ 665212 h 670261"/>
                <a:gd name="connsiteX4" fmla="*/ 265020 w 1009804"/>
                <a:gd name="connsiteY4" fmla="*/ 670261 h 670261"/>
                <a:gd name="connsiteX5" fmla="*/ 265020 w 1009804"/>
                <a:gd name="connsiteY5" fmla="*/ 656578 h 670261"/>
                <a:gd name="connsiteX6" fmla="*/ 0 w 1009804"/>
                <a:gd name="connsiteY6" fmla="*/ 248802 h 670261"/>
                <a:gd name="connsiteX7" fmla="*/ 166570 w 1009804"/>
                <a:gd name="connsiteY7" fmla="*/ 248802 h 670261"/>
                <a:gd name="connsiteX8" fmla="*/ 273143 w 1009804"/>
                <a:gd name="connsiteY8" fmla="*/ 412783 h 670261"/>
                <a:gd name="connsiteX9" fmla="*/ 731821 w 1009804"/>
                <a:gd name="connsiteY9" fmla="*/ 0 h 67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804" h="670261">
                  <a:moveTo>
                    <a:pt x="1009804" y="0"/>
                  </a:moveTo>
                  <a:lnTo>
                    <a:pt x="273397" y="662722"/>
                  </a:lnTo>
                  <a:lnTo>
                    <a:pt x="273397" y="669467"/>
                  </a:lnTo>
                  <a:lnTo>
                    <a:pt x="270631" y="665212"/>
                  </a:lnTo>
                  <a:lnTo>
                    <a:pt x="265020" y="670261"/>
                  </a:lnTo>
                  <a:lnTo>
                    <a:pt x="265020" y="656578"/>
                  </a:lnTo>
                  <a:lnTo>
                    <a:pt x="0" y="248802"/>
                  </a:lnTo>
                  <a:lnTo>
                    <a:pt x="166570" y="248802"/>
                  </a:lnTo>
                  <a:lnTo>
                    <a:pt x="273143" y="412783"/>
                  </a:lnTo>
                  <a:lnTo>
                    <a:pt x="7318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Incorrect 2"/>
          <p:cNvGrpSpPr/>
          <p:nvPr/>
        </p:nvGrpSpPr>
        <p:grpSpPr>
          <a:xfrm>
            <a:off x="2046800" y="3422417"/>
            <a:ext cx="4795569" cy="1039713"/>
            <a:chOff x="2046800" y="3422417"/>
            <a:chExt cx="4795569" cy="1039713"/>
          </a:xfrm>
        </p:grpSpPr>
        <p:sp>
          <p:nvSpPr>
            <p:cNvPr id="15" name="Rounded Rectangle 14"/>
            <p:cNvSpPr/>
            <p:nvPr/>
          </p:nvSpPr>
          <p:spPr>
            <a:xfrm>
              <a:off x="2426010" y="3586715"/>
              <a:ext cx="4416359" cy="68007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Never mind. Keep trying!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046800" y="3422417"/>
              <a:ext cx="1039713" cy="1039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Multiply 19"/>
            <p:cNvSpPr/>
            <p:nvPr/>
          </p:nvSpPr>
          <p:spPr>
            <a:xfrm>
              <a:off x="2127966" y="3503583"/>
              <a:ext cx="877383" cy="877383"/>
            </a:xfrm>
            <a:prstGeom prst="mathMultiply">
              <a:avLst>
                <a:gd name="adj1" fmla="val 17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Incorrect 1"/>
          <p:cNvGrpSpPr/>
          <p:nvPr/>
        </p:nvGrpSpPr>
        <p:grpSpPr>
          <a:xfrm>
            <a:off x="2046800" y="4767670"/>
            <a:ext cx="4795569" cy="1039713"/>
            <a:chOff x="2046800" y="2052849"/>
            <a:chExt cx="4795569" cy="1039713"/>
          </a:xfrm>
        </p:grpSpPr>
        <p:sp>
          <p:nvSpPr>
            <p:cNvPr id="24" name="Rounded Rectangle 23"/>
            <p:cNvSpPr/>
            <p:nvPr/>
          </p:nvSpPr>
          <p:spPr>
            <a:xfrm>
              <a:off x="2426010" y="2248071"/>
              <a:ext cx="4416359" cy="68007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Never mind. Keep trying!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046800" y="2052849"/>
              <a:ext cx="1039713" cy="1039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Multiply 25"/>
            <p:cNvSpPr/>
            <p:nvPr/>
          </p:nvSpPr>
          <p:spPr>
            <a:xfrm>
              <a:off x="2127966" y="2134015"/>
              <a:ext cx="877383" cy="877383"/>
            </a:xfrm>
            <a:prstGeom prst="mathMultiply">
              <a:avLst>
                <a:gd name="adj1" fmla="val 17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ight Arrow 30">
            <a:hlinkClick r:id="" action="ppaction://hlinkshowjump?jump=nextslide"/>
          </p:cNvPr>
          <p:cNvSpPr/>
          <p:nvPr/>
        </p:nvSpPr>
        <p:spPr>
          <a:xfrm>
            <a:off x="7788582" y="5773554"/>
            <a:ext cx="599768" cy="448699"/>
          </a:xfrm>
          <a:prstGeom prst="rightArrow">
            <a:avLst/>
          </a:prstGeom>
          <a:solidFill>
            <a:schemeClr val="accent4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59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4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 Answer"/>
          <p:cNvSpPr/>
          <p:nvPr/>
        </p:nvSpPr>
        <p:spPr>
          <a:xfrm>
            <a:off x="2629877" y="3611543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0.1</a:t>
            </a:r>
          </a:p>
        </p:txBody>
      </p:sp>
      <p:sp>
        <p:nvSpPr>
          <p:cNvPr id="12" name="C Answer"/>
          <p:cNvSpPr/>
          <p:nvPr/>
        </p:nvSpPr>
        <p:spPr>
          <a:xfrm>
            <a:off x="2629877" y="4963605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0.2</a:t>
            </a:r>
          </a:p>
        </p:txBody>
      </p:sp>
      <p:sp>
        <p:nvSpPr>
          <p:cNvPr id="7" name="A Answer"/>
          <p:cNvSpPr/>
          <p:nvPr/>
        </p:nvSpPr>
        <p:spPr>
          <a:xfrm>
            <a:off x="2629877" y="2259482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0.3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7546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     as a decimal?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2388" y="827926"/>
            <a:ext cx="369765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b="1" dirty="0"/>
              <a:t>2</a:t>
            </a:r>
          </a:p>
          <a:p>
            <a:pPr algn="ctr"/>
            <a:r>
              <a:rPr lang="en-GB" sz="2400" b="1" dirty="0"/>
              <a:t>10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72388" y="1239069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"/>
          <p:cNvSpPr/>
          <p:nvPr/>
        </p:nvSpPr>
        <p:spPr>
          <a:xfrm>
            <a:off x="2071077" y="2074006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/>
          <p:cNvSpPr/>
          <p:nvPr/>
        </p:nvSpPr>
        <p:spPr>
          <a:xfrm>
            <a:off x="2071076" y="3439607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/>
          <p:cNvSpPr/>
          <p:nvPr/>
        </p:nvSpPr>
        <p:spPr>
          <a:xfrm>
            <a:off x="2071076" y="4791668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32" name="Correct"/>
          <p:cNvGrpSpPr/>
          <p:nvPr/>
        </p:nvGrpSpPr>
        <p:grpSpPr>
          <a:xfrm>
            <a:off x="2046800" y="4774301"/>
            <a:ext cx="4799904" cy="1039713"/>
            <a:chOff x="2046800" y="4774301"/>
            <a:chExt cx="4799904" cy="1039713"/>
          </a:xfrm>
        </p:grpSpPr>
        <p:sp>
          <p:nvSpPr>
            <p:cNvPr id="14" name="Rounded Rectangle 13"/>
            <p:cNvSpPr/>
            <p:nvPr/>
          </p:nvSpPr>
          <p:spPr>
            <a:xfrm>
              <a:off x="2430345" y="4968753"/>
              <a:ext cx="4416359" cy="680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Yay, that’s correct!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046800" y="4774301"/>
              <a:ext cx="1039713" cy="10397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20730365">
              <a:off x="2208257" y="5116133"/>
              <a:ext cx="751345" cy="498708"/>
            </a:xfrm>
            <a:custGeom>
              <a:avLst/>
              <a:gdLst>
                <a:gd name="connsiteX0" fmla="*/ 1009804 w 1009804"/>
                <a:gd name="connsiteY0" fmla="*/ 0 h 670261"/>
                <a:gd name="connsiteX1" fmla="*/ 273397 w 1009804"/>
                <a:gd name="connsiteY1" fmla="*/ 662722 h 670261"/>
                <a:gd name="connsiteX2" fmla="*/ 273397 w 1009804"/>
                <a:gd name="connsiteY2" fmla="*/ 669467 h 670261"/>
                <a:gd name="connsiteX3" fmla="*/ 270631 w 1009804"/>
                <a:gd name="connsiteY3" fmla="*/ 665212 h 670261"/>
                <a:gd name="connsiteX4" fmla="*/ 265020 w 1009804"/>
                <a:gd name="connsiteY4" fmla="*/ 670261 h 670261"/>
                <a:gd name="connsiteX5" fmla="*/ 265020 w 1009804"/>
                <a:gd name="connsiteY5" fmla="*/ 656578 h 670261"/>
                <a:gd name="connsiteX6" fmla="*/ 0 w 1009804"/>
                <a:gd name="connsiteY6" fmla="*/ 248802 h 670261"/>
                <a:gd name="connsiteX7" fmla="*/ 166570 w 1009804"/>
                <a:gd name="connsiteY7" fmla="*/ 248802 h 670261"/>
                <a:gd name="connsiteX8" fmla="*/ 273143 w 1009804"/>
                <a:gd name="connsiteY8" fmla="*/ 412783 h 670261"/>
                <a:gd name="connsiteX9" fmla="*/ 731821 w 1009804"/>
                <a:gd name="connsiteY9" fmla="*/ 0 h 67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804" h="670261">
                  <a:moveTo>
                    <a:pt x="1009804" y="0"/>
                  </a:moveTo>
                  <a:lnTo>
                    <a:pt x="273397" y="662722"/>
                  </a:lnTo>
                  <a:lnTo>
                    <a:pt x="273397" y="669467"/>
                  </a:lnTo>
                  <a:lnTo>
                    <a:pt x="270631" y="665212"/>
                  </a:lnTo>
                  <a:lnTo>
                    <a:pt x="265020" y="670261"/>
                  </a:lnTo>
                  <a:lnTo>
                    <a:pt x="265020" y="656578"/>
                  </a:lnTo>
                  <a:lnTo>
                    <a:pt x="0" y="248802"/>
                  </a:lnTo>
                  <a:lnTo>
                    <a:pt x="166570" y="248802"/>
                  </a:lnTo>
                  <a:lnTo>
                    <a:pt x="273143" y="412783"/>
                  </a:lnTo>
                  <a:lnTo>
                    <a:pt x="7318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Incorrect 2"/>
          <p:cNvGrpSpPr/>
          <p:nvPr/>
        </p:nvGrpSpPr>
        <p:grpSpPr>
          <a:xfrm>
            <a:off x="2046800" y="3422417"/>
            <a:ext cx="4795569" cy="1039713"/>
            <a:chOff x="2046800" y="3422417"/>
            <a:chExt cx="4795569" cy="1039713"/>
          </a:xfrm>
        </p:grpSpPr>
        <p:sp>
          <p:nvSpPr>
            <p:cNvPr id="15" name="Rounded Rectangle 14"/>
            <p:cNvSpPr/>
            <p:nvPr/>
          </p:nvSpPr>
          <p:spPr>
            <a:xfrm>
              <a:off x="2426010" y="3586715"/>
              <a:ext cx="4416359" cy="68007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Never mind. Keep trying!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046800" y="3422417"/>
              <a:ext cx="1039713" cy="1039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Multiply 19"/>
            <p:cNvSpPr/>
            <p:nvPr/>
          </p:nvSpPr>
          <p:spPr>
            <a:xfrm>
              <a:off x="2127966" y="3503583"/>
              <a:ext cx="877383" cy="877383"/>
            </a:xfrm>
            <a:prstGeom prst="mathMultiply">
              <a:avLst>
                <a:gd name="adj1" fmla="val 17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Incorrect 1"/>
          <p:cNvGrpSpPr/>
          <p:nvPr/>
        </p:nvGrpSpPr>
        <p:grpSpPr>
          <a:xfrm>
            <a:off x="2046800" y="2043017"/>
            <a:ext cx="4795569" cy="1039713"/>
            <a:chOff x="2046800" y="2052849"/>
            <a:chExt cx="4795569" cy="1039713"/>
          </a:xfrm>
        </p:grpSpPr>
        <p:sp>
          <p:nvSpPr>
            <p:cNvPr id="24" name="Rounded Rectangle 23"/>
            <p:cNvSpPr/>
            <p:nvPr/>
          </p:nvSpPr>
          <p:spPr>
            <a:xfrm>
              <a:off x="2426010" y="2248071"/>
              <a:ext cx="4416359" cy="68007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Never mind. Keep trying!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046800" y="2052849"/>
              <a:ext cx="1039713" cy="1039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Multiply 25"/>
            <p:cNvSpPr/>
            <p:nvPr/>
          </p:nvSpPr>
          <p:spPr>
            <a:xfrm>
              <a:off x="2127966" y="2134015"/>
              <a:ext cx="877383" cy="877383"/>
            </a:xfrm>
            <a:prstGeom prst="mathMultiply">
              <a:avLst>
                <a:gd name="adj1" fmla="val 17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ight Arrow 30">
            <a:hlinkClick r:id="" action="ppaction://hlinkshowjump?jump=nextslide"/>
          </p:cNvPr>
          <p:cNvSpPr/>
          <p:nvPr/>
        </p:nvSpPr>
        <p:spPr>
          <a:xfrm>
            <a:off x="7788582" y="5773554"/>
            <a:ext cx="599768" cy="448699"/>
          </a:xfrm>
          <a:prstGeom prst="rightArrow">
            <a:avLst/>
          </a:prstGeom>
          <a:solidFill>
            <a:schemeClr val="accent4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00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4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 Answer"/>
          <p:cNvSpPr/>
          <p:nvPr/>
        </p:nvSpPr>
        <p:spPr>
          <a:xfrm>
            <a:off x="2629877" y="3611543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0.3</a:t>
            </a:r>
          </a:p>
        </p:txBody>
      </p:sp>
      <p:sp>
        <p:nvSpPr>
          <p:cNvPr id="12" name="C Answer"/>
          <p:cNvSpPr/>
          <p:nvPr/>
        </p:nvSpPr>
        <p:spPr>
          <a:xfrm>
            <a:off x="2629877" y="4963605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0.1</a:t>
            </a:r>
          </a:p>
        </p:txBody>
      </p:sp>
      <p:sp>
        <p:nvSpPr>
          <p:cNvPr id="7" name="A Answer"/>
          <p:cNvSpPr/>
          <p:nvPr/>
        </p:nvSpPr>
        <p:spPr>
          <a:xfrm>
            <a:off x="2629877" y="2259482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0.25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7546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     as a decimal?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2388" y="827926"/>
            <a:ext cx="369765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b="1" dirty="0"/>
              <a:t>5</a:t>
            </a:r>
          </a:p>
          <a:p>
            <a:pPr algn="ctr"/>
            <a:r>
              <a:rPr lang="en-GB" sz="2400" b="1" dirty="0"/>
              <a:t>20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72388" y="1239069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"/>
          <p:cNvSpPr/>
          <p:nvPr/>
        </p:nvSpPr>
        <p:spPr>
          <a:xfrm>
            <a:off x="2071077" y="2074006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/>
          <p:cNvSpPr/>
          <p:nvPr/>
        </p:nvSpPr>
        <p:spPr>
          <a:xfrm>
            <a:off x="2071076" y="3439607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/>
          <p:cNvSpPr/>
          <p:nvPr/>
        </p:nvSpPr>
        <p:spPr>
          <a:xfrm>
            <a:off x="2071076" y="4791668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32" name="Correct"/>
          <p:cNvGrpSpPr/>
          <p:nvPr/>
        </p:nvGrpSpPr>
        <p:grpSpPr>
          <a:xfrm>
            <a:off x="2046800" y="2050784"/>
            <a:ext cx="4799904" cy="1039713"/>
            <a:chOff x="2046800" y="4774301"/>
            <a:chExt cx="4799904" cy="1039713"/>
          </a:xfrm>
        </p:grpSpPr>
        <p:sp>
          <p:nvSpPr>
            <p:cNvPr id="14" name="Rounded Rectangle 13"/>
            <p:cNvSpPr/>
            <p:nvPr/>
          </p:nvSpPr>
          <p:spPr>
            <a:xfrm>
              <a:off x="2430345" y="4968753"/>
              <a:ext cx="4416359" cy="680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Yay, that’s correct!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046800" y="4774301"/>
              <a:ext cx="1039713" cy="10397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20730365">
              <a:off x="2208257" y="5116133"/>
              <a:ext cx="751345" cy="498708"/>
            </a:xfrm>
            <a:custGeom>
              <a:avLst/>
              <a:gdLst>
                <a:gd name="connsiteX0" fmla="*/ 1009804 w 1009804"/>
                <a:gd name="connsiteY0" fmla="*/ 0 h 670261"/>
                <a:gd name="connsiteX1" fmla="*/ 273397 w 1009804"/>
                <a:gd name="connsiteY1" fmla="*/ 662722 h 670261"/>
                <a:gd name="connsiteX2" fmla="*/ 273397 w 1009804"/>
                <a:gd name="connsiteY2" fmla="*/ 669467 h 670261"/>
                <a:gd name="connsiteX3" fmla="*/ 270631 w 1009804"/>
                <a:gd name="connsiteY3" fmla="*/ 665212 h 670261"/>
                <a:gd name="connsiteX4" fmla="*/ 265020 w 1009804"/>
                <a:gd name="connsiteY4" fmla="*/ 670261 h 670261"/>
                <a:gd name="connsiteX5" fmla="*/ 265020 w 1009804"/>
                <a:gd name="connsiteY5" fmla="*/ 656578 h 670261"/>
                <a:gd name="connsiteX6" fmla="*/ 0 w 1009804"/>
                <a:gd name="connsiteY6" fmla="*/ 248802 h 670261"/>
                <a:gd name="connsiteX7" fmla="*/ 166570 w 1009804"/>
                <a:gd name="connsiteY7" fmla="*/ 248802 h 670261"/>
                <a:gd name="connsiteX8" fmla="*/ 273143 w 1009804"/>
                <a:gd name="connsiteY8" fmla="*/ 412783 h 670261"/>
                <a:gd name="connsiteX9" fmla="*/ 731821 w 1009804"/>
                <a:gd name="connsiteY9" fmla="*/ 0 h 67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804" h="670261">
                  <a:moveTo>
                    <a:pt x="1009804" y="0"/>
                  </a:moveTo>
                  <a:lnTo>
                    <a:pt x="273397" y="662722"/>
                  </a:lnTo>
                  <a:lnTo>
                    <a:pt x="273397" y="669467"/>
                  </a:lnTo>
                  <a:lnTo>
                    <a:pt x="270631" y="665212"/>
                  </a:lnTo>
                  <a:lnTo>
                    <a:pt x="265020" y="670261"/>
                  </a:lnTo>
                  <a:lnTo>
                    <a:pt x="265020" y="656578"/>
                  </a:lnTo>
                  <a:lnTo>
                    <a:pt x="0" y="248802"/>
                  </a:lnTo>
                  <a:lnTo>
                    <a:pt x="166570" y="248802"/>
                  </a:lnTo>
                  <a:lnTo>
                    <a:pt x="273143" y="412783"/>
                  </a:lnTo>
                  <a:lnTo>
                    <a:pt x="7318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Incorrect 2"/>
          <p:cNvGrpSpPr/>
          <p:nvPr/>
        </p:nvGrpSpPr>
        <p:grpSpPr>
          <a:xfrm>
            <a:off x="2046800" y="3422417"/>
            <a:ext cx="4795569" cy="1039713"/>
            <a:chOff x="2046800" y="3422417"/>
            <a:chExt cx="4795569" cy="1039713"/>
          </a:xfrm>
        </p:grpSpPr>
        <p:sp>
          <p:nvSpPr>
            <p:cNvPr id="15" name="Rounded Rectangle 14"/>
            <p:cNvSpPr/>
            <p:nvPr/>
          </p:nvSpPr>
          <p:spPr>
            <a:xfrm>
              <a:off x="2426010" y="3586715"/>
              <a:ext cx="4416359" cy="68007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Never mind. Keep trying!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046800" y="3422417"/>
              <a:ext cx="1039713" cy="1039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Multiply 19"/>
            <p:cNvSpPr/>
            <p:nvPr/>
          </p:nvSpPr>
          <p:spPr>
            <a:xfrm>
              <a:off x="2127966" y="3503583"/>
              <a:ext cx="877383" cy="877383"/>
            </a:xfrm>
            <a:prstGeom prst="mathMultiply">
              <a:avLst>
                <a:gd name="adj1" fmla="val 17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Incorrect 1"/>
          <p:cNvGrpSpPr/>
          <p:nvPr/>
        </p:nvGrpSpPr>
        <p:grpSpPr>
          <a:xfrm>
            <a:off x="2046800" y="4767670"/>
            <a:ext cx="4795569" cy="1039713"/>
            <a:chOff x="2046800" y="2052849"/>
            <a:chExt cx="4795569" cy="1039713"/>
          </a:xfrm>
        </p:grpSpPr>
        <p:sp>
          <p:nvSpPr>
            <p:cNvPr id="24" name="Rounded Rectangle 23"/>
            <p:cNvSpPr/>
            <p:nvPr/>
          </p:nvSpPr>
          <p:spPr>
            <a:xfrm>
              <a:off x="2426010" y="2248071"/>
              <a:ext cx="4416359" cy="68007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Never mind. Keep trying!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046800" y="2052849"/>
              <a:ext cx="1039713" cy="1039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Multiply 25"/>
            <p:cNvSpPr/>
            <p:nvPr/>
          </p:nvSpPr>
          <p:spPr>
            <a:xfrm>
              <a:off x="2127966" y="2134015"/>
              <a:ext cx="877383" cy="877383"/>
            </a:xfrm>
            <a:prstGeom prst="mathMultiply">
              <a:avLst>
                <a:gd name="adj1" fmla="val 17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ight Arrow 30">
            <a:hlinkClick r:id="" action="ppaction://hlinkshowjump?jump=nextslide"/>
          </p:cNvPr>
          <p:cNvSpPr/>
          <p:nvPr/>
        </p:nvSpPr>
        <p:spPr>
          <a:xfrm>
            <a:off x="7788582" y="5773554"/>
            <a:ext cx="599768" cy="448699"/>
          </a:xfrm>
          <a:prstGeom prst="rightArrow">
            <a:avLst/>
          </a:prstGeom>
          <a:solidFill>
            <a:schemeClr val="accent4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97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4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 Answer"/>
          <p:cNvSpPr/>
          <p:nvPr/>
        </p:nvSpPr>
        <p:spPr>
          <a:xfrm>
            <a:off x="2629877" y="3611543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1.7</a:t>
            </a:r>
          </a:p>
        </p:txBody>
      </p:sp>
      <p:sp>
        <p:nvSpPr>
          <p:cNvPr id="12" name="C Answer"/>
          <p:cNvSpPr/>
          <p:nvPr/>
        </p:nvSpPr>
        <p:spPr>
          <a:xfrm>
            <a:off x="2629877" y="4963605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0.7</a:t>
            </a:r>
          </a:p>
        </p:txBody>
      </p:sp>
      <p:sp>
        <p:nvSpPr>
          <p:cNvPr id="7" name="A Answer"/>
          <p:cNvSpPr/>
          <p:nvPr/>
        </p:nvSpPr>
        <p:spPr>
          <a:xfrm>
            <a:off x="2629877" y="2259482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0.1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7546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     as a decimal?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2388" y="827926"/>
            <a:ext cx="369765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b="1" dirty="0"/>
              <a:t>7</a:t>
            </a:r>
          </a:p>
          <a:p>
            <a:pPr algn="ctr"/>
            <a:r>
              <a:rPr lang="en-GB" sz="2400" b="1" dirty="0"/>
              <a:t>10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72388" y="1239069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"/>
          <p:cNvSpPr/>
          <p:nvPr/>
        </p:nvSpPr>
        <p:spPr>
          <a:xfrm>
            <a:off x="2071077" y="2074006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/>
          <p:cNvSpPr/>
          <p:nvPr/>
        </p:nvSpPr>
        <p:spPr>
          <a:xfrm>
            <a:off x="2071076" y="3439607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/>
          <p:cNvSpPr/>
          <p:nvPr/>
        </p:nvSpPr>
        <p:spPr>
          <a:xfrm>
            <a:off x="2071076" y="4791668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32" name="Correct"/>
          <p:cNvGrpSpPr/>
          <p:nvPr/>
        </p:nvGrpSpPr>
        <p:grpSpPr>
          <a:xfrm>
            <a:off x="2046800" y="4774301"/>
            <a:ext cx="4799904" cy="1039713"/>
            <a:chOff x="2046800" y="4774301"/>
            <a:chExt cx="4799904" cy="1039713"/>
          </a:xfrm>
        </p:grpSpPr>
        <p:sp>
          <p:nvSpPr>
            <p:cNvPr id="14" name="Rounded Rectangle 13"/>
            <p:cNvSpPr/>
            <p:nvPr/>
          </p:nvSpPr>
          <p:spPr>
            <a:xfrm>
              <a:off x="2430345" y="4968753"/>
              <a:ext cx="4416359" cy="680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Yay, that’s correct!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046800" y="4774301"/>
              <a:ext cx="1039713" cy="10397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20730365">
              <a:off x="2208257" y="5116133"/>
              <a:ext cx="751345" cy="498708"/>
            </a:xfrm>
            <a:custGeom>
              <a:avLst/>
              <a:gdLst>
                <a:gd name="connsiteX0" fmla="*/ 1009804 w 1009804"/>
                <a:gd name="connsiteY0" fmla="*/ 0 h 670261"/>
                <a:gd name="connsiteX1" fmla="*/ 273397 w 1009804"/>
                <a:gd name="connsiteY1" fmla="*/ 662722 h 670261"/>
                <a:gd name="connsiteX2" fmla="*/ 273397 w 1009804"/>
                <a:gd name="connsiteY2" fmla="*/ 669467 h 670261"/>
                <a:gd name="connsiteX3" fmla="*/ 270631 w 1009804"/>
                <a:gd name="connsiteY3" fmla="*/ 665212 h 670261"/>
                <a:gd name="connsiteX4" fmla="*/ 265020 w 1009804"/>
                <a:gd name="connsiteY4" fmla="*/ 670261 h 670261"/>
                <a:gd name="connsiteX5" fmla="*/ 265020 w 1009804"/>
                <a:gd name="connsiteY5" fmla="*/ 656578 h 670261"/>
                <a:gd name="connsiteX6" fmla="*/ 0 w 1009804"/>
                <a:gd name="connsiteY6" fmla="*/ 248802 h 670261"/>
                <a:gd name="connsiteX7" fmla="*/ 166570 w 1009804"/>
                <a:gd name="connsiteY7" fmla="*/ 248802 h 670261"/>
                <a:gd name="connsiteX8" fmla="*/ 273143 w 1009804"/>
                <a:gd name="connsiteY8" fmla="*/ 412783 h 670261"/>
                <a:gd name="connsiteX9" fmla="*/ 731821 w 1009804"/>
                <a:gd name="connsiteY9" fmla="*/ 0 h 67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804" h="670261">
                  <a:moveTo>
                    <a:pt x="1009804" y="0"/>
                  </a:moveTo>
                  <a:lnTo>
                    <a:pt x="273397" y="662722"/>
                  </a:lnTo>
                  <a:lnTo>
                    <a:pt x="273397" y="669467"/>
                  </a:lnTo>
                  <a:lnTo>
                    <a:pt x="270631" y="665212"/>
                  </a:lnTo>
                  <a:lnTo>
                    <a:pt x="265020" y="670261"/>
                  </a:lnTo>
                  <a:lnTo>
                    <a:pt x="265020" y="656578"/>
                  </a:lnTo>
                  <a:lnTo>
                    <a:pt x="0" y="248802"/>
                  </a:lnTo>
                  <a:lnTo>
                    <a:pt x="166570" y="248802"/>
                  </a:lnTo>
                  <a:lnTo>
                    <a:pt x="273143" y="412783"/>
                  </a:lnTo>
                  <a:lnTo>
                    <a:pt x="7318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Incorrect 2"/>
          <p:cNvGrpSpPr/>
          <p:nvPr/>
        </p:nvGrpSpPr>
        <p:grpSpPr>
          <a:xfrm>
            <a:off x="2046800" y="3422417"/>
            <a:ext cx="4795569" cy="1039713"/>
            <a:chOff x="2046800" y="3422417"/>
            <a:chExt cx="4795569" cy="1039713"/>
          </a:xfrm>
        </p:grpSpPr>
        <p:sp>
          <p:nvSpPr>
            <p:cNvPr id="15" name="Rounded Rectangle 14"/>
            <p:cNvSpPr/>
            <p:nvPr/>
          </p:nvSpPr>
          <p:spPr>
            <a:xfrm>
              <a:off x="2426010" y="3586715"/>
              <a:ext cx="4416359" cy="68007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Never mind. Keep trying!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046800" y="3422417"/>
              <a:ext cx="1039713" cy="1039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Multiply 19"/>
            <p:cNvSpPr/>
            <p:nvPr/>
          </p:nvSpPr>
          <p:spPr>
            <a:xfrm>
              <a:off x="2127966" y="3503583"/>
              <a:ext cx="877383" cy="877383"/>
            </a:xfrm>
            <a:prstGeom prst="mathMultiply">
              <a:avLst>
                <a:gd name="adj1" fmla="val 17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Incorrect 1"/>
          <p:cNvGrpSpPr/>
          <p:nvPr/>
        </p:nvGrpSpPr>
        <p:grpSpPr>
          <a:xfrm>
            <a:off x="2046800" y="2043017"/>
            <a:ext cx="4795569" cy="1039713"/>
            <a:chOff x="2046800" y="2052849"/>
            <a:chExt cx="4795569" cy="1039713"/>
          </a:xfrm>
        </p:grpSpPr>
        <p:sp>
          <p:nvSpPr>
            <p:cNvPr id="24" name="Rounded Rectangle 23"/>
            <p:cNvSpPr/>
            <p:nvPr/>
          </p:nvSpPr>
          <p:spPr>
            <a:xfrm>
              <a:off x="2426010" y="2248071"/>
              <a:ext cx="4416359" cy="68007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Never mind. Keep trying!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046800" y="2052849"/>
              <a:ext cx="1039713" cy="1039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Multiply 25"/>
            <p:cNvSpPr/>
            <p:nvPr/>
          </p:nvSpPr>
          <p:spPr>
            <a:xfrm>
              <a:off x="2127966" y="2134015"/>
              <a:ext cx="877383" cy="877383"/>
            </a:xfrm>
            <a:prstGeom prst="mathMultiply">
              <a:avLst>
                <a:gd name="adj1" fmla="val 17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ight Arrow 30">
            <a:hlinkClick r:id="" action="ppaction://hlinkshowjump?jump=nextslide"/>
          </p:cNvPr>
          <p:cNvSpPr/>
          <p:nvPr/>
        </p:nvSpPr>
        <p:spPr>
          <a:xfrm>
            <a:off x="7788582" y="5773554"/>
            <a:ext cx="599768" cy="448699"/>
          </a:xfrm>
          <a:prstGeom prst="rightArrow">
            <a:avLst/>
          </a:prstGeom>
          <a:solidFill>
            <a:schemeClr val="accent4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4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 Answer"/>
          <p:cNvSpPr/>
          <p:nvPr/>
        </p:nvSpPr>
        <p:spPr>
          <a:xfrm>
            <a:off x="2629877" y="3611543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1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4</a:t>
            </a:r>
          </a:p>
        </p:txBody>
      </p:sp>
      <p:sp>
        <p:nvSpPr>
          <p:cNvPr id="12" name="C Answer"/>
          <p:cNvSpPr/>
          <p:nvPr/>
        </p:nvSpPr>
        <p:spPr>
          <a:xfrm>
            <a:off x="2629877" y="4963605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2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4</a:t>
            </a:r>
          </a:p>
        </p:txBody>
      </p:sp>
      <p:sp>
        <p:nvSpPr>
          <p:cNvPr id="7" name="A Answer"/>
          <p:cNvSpPr/>
          <p:nvPr/>
        </p:nvSpPr>
        <p:spPr>
          <a:xfrm>
            <a:off x="2629877" y="2259482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3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4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7546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0.75 as a fraction?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551240" y="2575078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"/>
          <p:cNvSpPr/>
          <p:nvPr/>
        </p:nvSpPr>
        <p:spPr>
          <a:xfrm>
            <a:off x="2071077" y="2074006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/>
          <p:cNvSpPr/>
          <p:nvPr/>
        </p:nvSpPr>
        <p:spPr>
          <a:xfrm>
            <a:off x="2071076" y="3439607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/>
          <p:cNvSpPr/>
          <p:nvPr/>
        </p:nvSpPr>
        <p:spPr>
          <a:xfrm>
            <a:off x="2071076" y="4791668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1" name="Right Arrow 30">
            <a:hlinkClick r:id="" action="ppaction://hlinkshowjump?jump=nextslide"/>
          </p:cNvPr>
          <p:cNvSpPr/>
          <p:nvPr/>
        </p:nvSpPr>
        <p:spPr>
          <a:xfrm>
            <a:off x="7788582" y="5773554"/>
            <a:ext cx="599768" cy="448699"/>
          </a:xfrm>
          <a:prstGeom prst="rightArrow">
            <a:avLst/>
          </a:prstGeom>
          <a:solidFill>
            <a:schemeClr val="accent4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4551240" y="3920672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4551240" y="5279292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Correct"/>
          <p:cNvGrpSpPr/>
          <p:nvPr/>
        </p:nvGrpSpPr>
        <p:grpSpPr>
          <a:xfrm>
            <a:off x="2046800" y="2052168"/>
            <a:ext cx="4799904" cy="1039713"/>
            <a:chOff x="2046800" y="4774301"/>
            <a:chExt cx="4799904" cy="1039713"/>
          </a:xfrm>
        </p:grpSpPr>
        <p:sp>
          <p:nvSpPr>
            <p:cNvPr id="14" name="Rounded Rectangle 13"/>
            <p:cNvSpPr/>
            <p:nvPr/>
          </p:nvSpPr>
          <p:spPr>
            <a:xfrm>
              <a:off x="2430345" y="4968753"/>
              <a:ext cx="4416359" cy="680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Yay, that’s correct!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046800" y="4774301"/>
              <a:ext cx="1039713" cy="10397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20730365">
              <a:off x="2208257" y="5116133"/>
              <a:ext cx="751345" cy="498708"/>
            </a:xfrm>
            <a:custGeom>
              <a:avLst/>
              <a:gdLst>
                <a:gd name="connsiteX0" fmla="*/ 1009804 w 1009804"/>
                <a:gd name="connsiteY0" fmla="*/ 0 h 670261"/>
                <a:gd name="connsiteX1" fmla="*/ 273397 w 1009804"/>
                <a:gd name="connsiteY1" fmla="*/ 662722 h 670261"/>
                <a:gd name="connsiteX2" fmla="*/ 273397 w 1009804"/>
                <a:gd name="connsiteY2" fmla="*/ 669467 h 670261"/>
                <a:gd name="connsiteX3" fmla="*/ 270631 w 1009804"/>
                <a:gd name="connsiteY3" fmla="*/ 665212 h 670261"/>
                <a:gd name="connsiteX4" fmla="*/ 265020 w 1009804"/>
                <a:gd name="connsiteY4" fmla="*/ 670261 h 670261"/>
                <a:gd name="connsiteX5" fmla="*/ 265020 w 1009804"/>
                <a:gd name="connsiteY5" fmla="*/ 656578 h 670261"/>
                <a:gd name="connsiteX6" fmla="*/ 0 w 1009804"/>
                <a:gd name="connsiteY6" fmla="*/ 248802 h 670261"/>
                <a:gd name="connsiteX7" fmla="*/ 166570 w 1009804"/>
                <a:gd name="connsiteY7" fmla="*/ 248802 h 670261"/>
                <a:gd name="connsiteX8" fmla="*/ 273143 w 1009804"/>
                <a:gd name="connsiteY8" fmla="*/ 412783 h 670261"/>
                <a:gd name="connsiteX9" fmla="*/ 731821 w 1009804"/>
                <a:gd name="connsiteY9" fmla="*/ 0 h 67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804" h="670261">
                  <a:moveTo>
                    <a:pt x="1009804" y="0"/>
                  </a:moveTo>
                  <a:lnTo>
                    <a:pt x="273397" y="662722"/>
                  </a:lnTo>
                  <a:lnTo>
                    <a:pt x="273397" y="669467"/>
                  </a:lnTo>
                  <a:lnTo>
                    <a:pt x="270631" y="665212"/>
                  </a:lnTo>
                  <a:lnTo>
                    <a:pt x="265020" y="670261"/>
                  </a:lnTo>
                  <a:lnTo>
                    <a:pt x="265020" y="656578"/>
                  </a:lnTo>
                  <a:lnTo>
                    <a:pt x="0" y="248802"/>
                  </a:lnTo>
                  <a:lnTo>
                    <a:pt x="166570" y="248802"/>
                  </a:lnTo>
                  <a:lnTo>
                    <a:pt x="273143" y="412783"/>
                  </a:lnTo>
                  <a:lnTo>
                    <a:pt x="7318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Incorrect 2"/>
          <p:cNvGrpSpPr/>
          <p:nvPr/>
        </p:nvGrpSpPr>
        <p:grpSpPr>
          <a:xfrm>
            <a:off x="2046800" y="3422417"/>
            <a:ext cx="4795569" cy="1039713"/>
            <a:chOff x="2046800" y="3422417"/>
            <a:chExt cx="4795569" cy="1039713"/>
          </a:xfrm>
        </p:grpSpPr>
        <p:sp>
          <p:nvSpPr>
            <p:cNvPr id="15" name="Rounded Rectangle 14"/>
            <p:cNvSpPr/>
            <p:nvPr/>
          </p:nvSpPr>
          <p:spPr>
            <a:xfrm>
              <a:off x="2426010" y="3586715"/>
              <a:ext cx="4416359" cy="68007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Never mind. Keep trying!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046800" y="3422417"/>
              <a:ext cx="1039713" cy="1039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Multiply 19"/>
            <p:cNvSpPr/>
            <p:nvPr/>
          </p:nvSpPr>
          <p:spPr>
            <a:xfrm>
              <a:off x="2127966" y="3503583"/>
              <a:ext cx="877383" cy="877383"/>
            </a:xfrm>
            <a:prstGeom prst="mathMultiply">
              <a:avLst>
                <a:gd name="adj1" fmla="val 17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Incorrect 1"/>
          <p:cNvGrpSpPr/>
          <p:nvPr/>
        </p:nvGrpSpPr>
        <p:grpSpPr>
          <a:xfrm>
            <a:off x="2046800" y="4759435"/>
            <a:ext cx="4795569" cy="1039713"/>
            <a:chOff x="2046800" y="2052849"/>
            <a:chExt cx="4795569" cy="1039713"/>
          </a:xfrm>
        </p:grpSpPr>
        <p:sp>
          <p:nvSpPr>
            <p:cNvPr id="24" name="Rounded Rectangle 23"/>
            <p:cNvSpPr/>
            <p:nvPr/>
          </p:nvSpPr>
          <p:spPr>
            <a:xfrm>
              <a:off x="2426010" y="2248071"/>
              <a:ext cx="4416359" cy="68007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Never mind. Keep trying!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046800" y="2052849"/>
              <a:ext cx="1039713" cy="1039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Multiply 25"/>
            <p:cNvSpPr/>
            <p:nvPr/>
          </p:nvSpPr>
          <p:spPr>
            <a:xfrm>
              <a:off x="2127966" y="2134015"/>
              <a:ext cx="877383" cy="877383"/>
            </a:xfrm>
            <a:prstGeom prst="mathMultiply">
              <a:avLst>
                <a:gd name="adj1" fmla="val 17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426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2" grpId="0" animBg="1"/>
      <p:bldP spid="4" grpId="0" animBg="1"/>
      <p:bldP spid="8" grpId="0" animBg="1"/>
      <p:bldP spid="9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 Answer"/>
          <p:cNvSpPr/>
          <p:nvPr/>
        </p:nvSpPr>
        <p:spPr>
          <a:xfrm>
            <a:off x="2629877" y="3611543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0.3</a:t>
            </a:r>
          </a:p>
        </p:txBody>
      </p:sp>
      <p:sp>
        <p:nvSpPr>
          <p:cNvPr id="12" name="C Answer"/>
          <p:cNvSpPr/>
          <p:nvPr/>
        </p:nvSpPr>
        <p:spPr>
          <a:xfrm>
            <a:off x="2629877" y="4963605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0.2</a:t>
            </a:r>
          </a:p>
        </p:txBody>
      </p:sp>
      <p:sp>
        <p:nvSpPr>
          <p:cNvPr id="7" name="A Answer"/>
          <p:cNvSpPr/>
          <p:nvPr/>
        </p:nvSpPr>
        <p:spPr>
          <a:xfrm>
            <a:off x="2629877" y="2259482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0.4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7546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     as a decimal?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2388" y="827926"/>
            <a:ext cx="369765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b="1" dirty="0"/>
              <a:t>1</a:t>
            </a:r>
          </a:p>
          <a:p>
            <a:pPr algn="ctr"/>
            <a:r>
              <a:rPr lang="en-GB" sz="2400" b="1" dirty="0"/>
              <a:t>5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72388" y="1239069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"/>
          <p:cNvSpPr/>
          <p:nvPr/>
        </p:nvSpPr>
        <p:spPr>
          <a:xfrm>
            <a:off x="2071077" y="2074006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/>
          <p:cNvSpPr/>
          <p:nvPr/>
        </p:nvSpPr>
        <p:spPr>
          <a:xfrm>
            <a:off x="2071076" y="3439607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/>
          <p:cNvSpPr/>
          <p:nvPr/>
        </p:nvSpPr>
        <p:spPr>
          <a:xfrm>
            <a:off x="2071076" y="4791668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32" name="Correct"/>
          <p:cNvGrpSpPr/>
          <p:nvPr/>
        </p:nvGrpSpPr>
        <p:grpSpPr>
          <a:xfrm>
            <a:off x="2046800" y="4774301"/>
            <a:ext cx="4799904" cy="1039713"/>
            <a:chOff x="2046800" y="4774301"/>
            <a:chExt cx="4799904" cy="1039713"/>
          </a:xfrm>
        </p:grpSpPr>
        <p:sp>
          <p:nvSpPr>
            <p:cNvPr id="14" name="Rounded Rectangle 13"/>
            <p:cNvSpPr/>
            <p:nvPr/>
          </p:nvSpPr>
          <p:spPr>
            <a:xfrm>
              <a:off x="2430345" y="4968753"/>
              <a:ext cx="4416359" cy="680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Yay, that’s correct!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046800" y="4774301"/>
              <a:ext cx="1039713" cy="10397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20730365">
              <a:off x="2208257" y="5116133"/>
              <a:ext cx="751345" cy="498708"/>
            </a:xfrm>
            <a:custGeom>
              <a:avLst/>
              <a:gdLst>
                <a:gd name="connsiteX0" fmla="*/ 1009804 w 1009804"/>
                <a:gd name="connsiteY0" fmla="*/ 0 h 670261"/>
                <a:gd name="connsiteX1" fmla="*/ 273397 w 1009804"/>
                <a:gd name="connsiteY1" fmla="*/ 662722 h 670261"/>
                <a:gd name="connsiteX2" fmla="*/ 273397 w 1009804"/>
                <a:gd name="connsiteY2" fmla="*/ 669467 h 670261"/>
                <a:gd name="connsiteX3" fmla="*/ 270631 w 1009804"/>
                <a:gd name="connsiteY3" fmla="*/ 665212 h 670261"/>
                <a:gd name="connsiteX4" fmla="*/ 265020 w 1009804"/>
                <a:gd name="connsiteY4" fmla="*/ 670261 h 670261"/>
                <a:gd name="connsiteX5" fmla="*/ 265020 w 1009804"/>
                <a:gd name="connsiteY5" fmla="*/ 656578 h 670261"/>
                <a:gd name="connsiteX6" fmla="*/ 0 w 1009804"/>
                <a:gd name="connsiteY6" fmla="*/ 248802 h 670261"/>
                <a:gd name="connsiteX7" fmla="*/ 166570 w 1009804"/>
                <a:gd name="connsiteY7" fmla="*/ 248802 h 670261"/>
                <a:gd name="connsiteX8" fmla="*/ 273143 w 1009804"/>
                <a:gd name="connsiteY8" fmla="*/ 412783 h 670261"/>
                <a:gd name="connsiteX9" fmla="*/ 731821 w 1009804"/>
                <a:gd name="connsiteY9" fmla="*/ 0 h 67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804" h="670261">
                  <a:moveTo>
                    <a:pt x="1009804" y="0"/>
                  </a:moveTo>
                  <a:lnTo>
                    <a:pt x="273397" y="662722"/>
                  </a:lnTo>
                  <a:lnTo>
                    <a:pt x="273397" y="669467"/>
                  </a:lnTo>
                  <a:lnTo>
                    <a:pt x="270631" y="665212"/>
                  </a:lnTo>
                  <a:lnTo>
                    <a:pt x="265020" y="670261"/>
                  </a:lnTo>
                  <a:lnTo>
                    <a:pt x="265020" y="656578"/>
                  </a:lnTo>
                  <a:lnTo>
                    <a:pt x="0" y="248802"/>
                  </a:lnTo>
                  <a:lnTo>
                    <a:pt x="166570" y="248802"/>
                  </a:lnTo>
                  <a:lnTo>
                    <a:pt x="273143" y="412783"/>
                  </a:lnTo>
                  <a:lnTo>
                    <a:pt x="7318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Incorrect 2"/>
          <p:cNvGrpSpPr/>
          <p:nvPr/>
        </p:nvGrpSpPr>
        <p:grpSpPr>
          <a:xfrm>
            <a:off x="2046800" y="3422417"/>
            <a:ext cx="4795569" cy="1039713"/>
            <a:chOff x="2046800" y="3422417"/>
            <a:chExt cx="4795569" cy="1039713"/>
          </a:xfrm>
        </p:grpSpPr>
        <p:sp>
          <p:nvSpPr>
            <p:cNvPr id="15" name="Rounded Rectangle 14"/>
            <p:cNvSpPr/>
            <p:nvPr/>
          </p:nvSpPr>
          <p:spPr>
            <a:xfrm>
              <a:off x="2426010" y="3586715"/>
              <a:ext cx="4416359" cy="68007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Never mind. Keep trying!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046800" y="3422417"/>
              <a:ext cx="1039713" cy="1039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Multiply 19"/>
            <p:cNvSpPr/>
            <p:nvPr/>
          </p:nvSpPr>
          <p:spPr>
            <a:xfrm>
              <a:off x="2127966" y="3503583"/>
              <a:ext cx="877383" cy="877383"/>
            </a:xfrm>
            <a:prstGeom prst="mathMultiply">
              <a:avLst>
                <a:gd name="adj1" fmla="val 17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Incorrect 1"/>
          <p:cNvGrpSpPr/>
          <p:nvPr/>
        </p:nvGrpSpPr>
        <p:grpSpPr>
          <a:xfrm>
            <a:off x="2046800" y="2043017"/>
            <a:ext cx="4795569" cy="1039713"/>
            <a:chOff x="2046800" y="2052849"/>
            <a:chExt cx="4795569" cy="1039713"/>
          </a:xfrm>
        </p:grpSpPr>
        <p:sp>
          <p:nvSpPr>
            <p:cNvPr id="24" name="Rounded Rectangle 23"/>
            <p:cNvSpPr/>
            <p:nvPr/>
          </p:nvSpPr>
          <p:spPr>
            <a:xfrm>
              <a:off x="2426010" y="2248071"/>
              <a:ext cx="4416359" cy="68007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Never mind. Keep trying!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046800" y="2052849"/>
              <a:ext cx="1039713" cy="1039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Multiply 25"/>
            <p:cNvSpPr/>
            <p:nvPr/>
          </p:nvSpPr>
          <p:spPr>
            <a:xfrm>
              <a:off x="2127966" y="2134015"/>
              <a:ext cx="877383" cy="877383"/>
            </a:xfrm>
            <a:prstGeom prst="mathMultiply">
              <a:avLst>
                <a:gd name="adj1" fmla="val 17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ight Arrow 30">
            <a:hlinkClick r:id="" action="ppaction://hlinkshowjump?jump=nextslide"/>
          </p:cNvPr>
          <p:cNvSpPr/>
          <p:nvPr/>
        </p:nvSpPr>
        <p:spPr>
          <a:xfrm>
            <a:off x="7788582" y="5773554"/>
            <a:ext cx="599768" cy="448699"/>
          </a:xfrm>
          <a:prstGeom prst="rightArrow">
            <a:avLst/>
          </a:prstGeom>
          <a:solidFill>
            <a:schemeClr val="accent4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97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4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 Answer"/>
          <p:cNvSpPr/>
          <p:nvPr/>
        </p:nvSpPr>
        <p:spPr>
          <a:xfrm>
            <a:off x="2629877" y="3611543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0.5</a:t>
            </a:r>
          </a:p>
        </p:txBody>
      </p:sp>
      <p:sp>
        <p:nvSpPr>
          <p:cNvPr id="12" name="C Answer"/>
          <p:cNvSpPr/>
          <p:nvPr/>
        </p:nvSpPr>
        <p:spPr>
          <a:xfrm>
            <a:off x="2629877" y="4963605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0.7</a:t>
            </a:r>
          </a:p>
        </p:txBody>
      </p:sp>
      <p:sp>
        <p:nvSpPr>
          <p:cNvPr id="7" name="A Answer"/>
          <p:cNvSpPr/>
          <p:nvPr/>
        </p:nvSpPr>
        <p:spPr>
          <a:xfrm>
            <a:off x="2629877" y="2259482"/>
            <a:ext cx="4212492" cy="648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Twinkl SemiBold" pitchFamily="2" charset="0"/>
              </a:rPr>
              <a:t>0.8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57546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What is      as a decimal?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2388" y="827926"/>
            <a:ext cx="369765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b="1" dirty="0"/>
              <a:t>4</a:t>
            </a:r>
          </a:p>
          <a:p>
            <a:pPr algn="ctr"/>
            <a:r>
              <a:rPr lang="en-GB" sz="2400" b="1" dirty="0"/>
              <a:t>5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72388" y="1239069"/>
            <a:ext cx="369765" cy="457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"/>
          <p:cNvSpPr/>
          <p:nvPr/>
        </p:nvSpPr>
        <p:spPr>
          <a:xfrm>
            <a:off x="2071077" y="2074006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B"/>
          <p:cNvSpPr/>
          <p:nvPr/>
        </p:nvSpPr>
        <p:spPr>
          <a:xfrm>
            <a:off x="2071076" y="3439607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C"/>
          <p:cNvSpPr/>
          <p:nvPr/>
        </p:nvSpPr>
        <p:spPr>
          <a:xfrm>
            <a:off x="2071076" y="4791668"/>
            <a:ext cx="991718" cy="9917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32" name="Correct"/>
          <p:cNvGrpSpPr/>
          <p:nvPr/>
        </p:nvGrpSpPr>
        <p:grpSpPr>
          <a:xfrm>
            <a:off x="2046800" y="2050008"/>
            <a:ext cx="4799904" cy="1039713"/>
            <a:chOff x="2046800" y="4774301"/>
            <a:chExt cx="4799904" cy="1039713"/>
          </a:xfrm>
        </p:grpSpPr>
        <p:sp>
          <p:nvSpPr>
            <p:cNvPr id="14" name="Rounded Rectangle 13"/>
            <p:cNvSpPr/>
            <p:nvPr/>
          </p:nvSpPr>
          <p:spPr>
            <a:xfrm>
              <a:off x="2430345" y="4968753"/>
              <a:ext cx="4416359" cy="680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Yay, that’s correct!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046800" y="4774301"/>
              <a:ext cx="1039713" cy="10397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20730365">
              <a:off x="2208257" y="5116133"/>
              <a:ext cx="751345" cy="498708"/>
            </a:xfrm>
            <a:custGeom>
              <a:avLst/>
              <a:gdLst>
                <a:gd name="connsiteX0" fmla="*/ 1009804 w 1009804"/>
                <a:gd name="connsiteY0" fmla="*/ 0 h 670261"/>
                <a:gd name="connsiteX1" fmla="*/ 273397 w 1009804"/>
                <a:gd name="connsiteY1" fmla="*/ 662722 h 670261"/>
                <a:gd name="connsiteX2" fmla="*/ 273397 w 1009804"/>
                <a:gd name="connsiteY2" fmla="*/ 669467 h 670261"/>
                <a:gd name="connsiteX3" fmla="*/ 270631 w 1009804"/>
                <a:gd name="connsiteY3" fmla="*/ 665212 h 670261"/>
                <a:gd name="connsiteX4" fmla="*/ 265020 w 1009804"/>
                <a:gd name="connsiteY4" fmla="*/ 670261 h 670261"/>
                <a:gd name="connsiteX5" fmla="*/ 265020 w 1009804"/>
                <a:gd name="connsiteY5" fmla="*/ 656578 h 670261"/>
                <a:gd name="connsiteX6" fmla="*/ 0 w 1009804"/>
                <a:gd name="connsiteY6" fmla="*/ 248802 h 670261"/>
                <a:gd name="connsiteX7" fmla="*/ 166570 w 1009804"/>
                <a:gd name="connsiteY7" fmla="*/ 248802 h 670261"/>
                <a:gd name="connsiteX8" fmla="*/ 273143 w 1009804"/>
                <a:gd name="connsiteY8" fmla="*/ 412783 h 670261"/>
                <a:gd name="connsiteX9" fmla="*/ 731821 w 1009804"/>
                <a:gd name="connsiteY9" fmla="*/ 0 h 67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804" h="670261">
                  <a:moveTo>
                    <a:pt x="1009804" y="0"/>
                  </a:moveTo>
                  <a:lnTo>
                    <a:pt x="273397" y="662722"/>
                  </a:lnTo>
                  <a:lnTo>
                    <a:pt x="273397" y="669467"/>
                  </a:lnTo>
                  <a:lnTo>
                    <a:pt x="270631" y="665212"/>
                  </a:lnTo>
                  <a:lnTo>
                    <a:pt x="265020" y="670261"/>
                  </a:lnTo>
                  <a:lnTo>
                    <a:pt x="265020" y="656578"/>
                  </a:lnTo>
                  <a:lnTo>
                    <a:pt x="0" y="248802"/>
                  </a:lnTo>
                  <a:lnTo>
                    <a:pt x="166570" y="248802"/>
                  </a:lnTo>
                  <a:lnTo>
                    <a:pt x="273143" y="412783"/>
                  </a:lnTo>
                  <a:lnTo>
                    <a:pt x="7318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Incorrect 2"/>
          <p:cNvGrpSpPr/>
          <p:nvPr/>
        </p:nvGrpSpPr>
        <p:grpSpPr>
          <a:xfrm>
            <a:off x="2046800" y="3422417"/>
            <a:ext cx="4795569" cy="1039713"/>
            <a:chOff x="2046800" y="3422417"/>
            <a:chExt cx="4795569" cy="1039713"/>
          </a:xfrm>
        </p:grpSpPr>
        <p:sp>
          <p:nvSpPr>
            <p:cNvPr id="15" name="Rounded Rectangle 14"/>
            <p:cNvSpPr/>
            <p:nvPr/>
          </p:nvSpPr>
          <p:spPr>
            <a:xfrm>
              <a:off x="2426010" y="3586715"/>
              <a:ext cx="4416359" cy="68007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Never mind. Keep trying!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046800" y="3422417"/>
              <a:ext cx="1039713" cy="1039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Multiply 19"/>
            <p:cNvSpPr/>
            <p:nvPr/>
          </p:nvSpPr>
          <p:spPr>
            <a:xfrm>
              <a:off x="2127966" y="3503583"/>
              <a:ext cx="877383" cy="877383"/>
            </a:xfrm>
            <a:prstGeom prst="mathMultiply">
              <a:avLst>
                <a:gd name="adj1" fmla="val 17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Incorrect 1"/>
          <p:cNvGrpSpPr/>
          <p:nvPr/>
        </p:nvGrpSpPr>
        <p:grpSpPr>
          <a:xfrm>
            <a:off x="2046800" y="4756856"/>
            <a:ext cx="4795569" cy="1039713"/>
            <a:chOff x="2046800" y="2052849"/>
            <a:chExt cx="4795569" cy="1039713"/>
          </a:xfrm>
        </p:grpSpPr>
        <p:sp>
          <p:nvSpPr>
            <p:cNvPr id="24" name="Rounded Rectangle 23"/>
            <p:cNvSpPr/>
            <p:nvPr/>
          </p:nvSpPr>
          <p:spPr>
            <a:xfrm>
              <a:off x="2426010" y="2248071"/>
              <a:ext cx="4416359" cy="68007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pPr algn="ctr"/>
              <a:r>
                <a:rPr lang="en-GB" sz="2400" dirty="0">
                  <a:solidFill>
                    <a:sysClr val="windowText" lastClr="000000"/>
                  </a:solidFill>
                  <a:latin typeface="Twinkl SemiBold" pitchFamily="2" charset="0"/>
                </a:rPr>
                <a:t>Never mind. Keep trying!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046800" y="2052849"/>
              <a:ext cx="1039713" cy="1039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Multiply 25"/>
            <p:cNvSpPr/>
            <p:nvPr/>
          </p:nvSpPr>
          <p:spPr>
            <a:xfrm>
              <a:off x="2127966" y="2134015"/>
              <a:ext cx="877383" cy="877383"/>
            </a:xfrm>
            <a:prstGeom prst="mathMultiply">
              <a:avLst>
                <a:gd name="adj1" fmla="val 17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ight Arrow 30">
            <a:hlinkClick r:id="" action="ppaction://hlinkshowjump?jump=nextslide"/>
          </p:cNvPr>
          <p:cNvSpPr/>
          <p:nvPr/>
        </p:nvSpPr>
        <p:spPr>
          <a:xfrm>
            <a:off x="7788582" y="5773554"/>
            <a:ext cx="599768" cy="448699"/>
          </a:xfrm>
          <a:prstGeom prst="rightArrow">
            <a:avLst/>
          </a:prstGeom>
          <a:solidFill>
            <a:schemeClr val="accent4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4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</TotalTime>
  <Words>312</Words>
  <Application>Microsoft Office PowerPoint</Application>
  <PresentationFormat>On-screen Show (4:3)</PresentationFormat>
  <Paragraphs>121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Sassoon Infant Rg</vt:lpstr>
      <vt:lpstr>Twinkl</vt:lpstr>
      <vt:lpstr>Calibri</vt:lpstr>
      <vt:lpstr>Arial</vt:lpstr>
      <vt:lpstr>Twinkl SemiBold</vt:lpstr>
      <vt:lpstr>Office Theme</vt:lpstr>
      <vt:lpstr>PowerPoint Presentation</vt:lpstr>
      <vt:lpstr>What is      as a decimal?</vt:lpstr>
      <vt:lpstr>What is      as a decimal?</vt:lpstr>
      <vt:lpstr>What is      as a decimal?</vt:lpstr>
      <vt:lpstr>What is      as a decimal?</vt:lpstr>
      <vt:lpstr>What is      as a decimal?</vt:lpstr>
      <vt:lpstr>What is 0.75 as a fraction?</vt:lpstr>
      <vt:lpstr>What is      as a decimal?</vt:lpstr>
      <vt:lpstr>What is      as a decimal?</vt:lpstr>
      <vt:lpstr>What is      as a decimal?</vt:lpstr>
      <vt:lpstr>What is      as a decimal?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Jack Hoare</cp:lastModifiedBy>
  <cp:revision>139</cp:revision>
  <dcterms:created xsi:type="dcterms:W3CDTF">2014-10-01T16:09:27Z</dcterms:created>
  <dcterms:modified xsi:type="dcterms:W3CDTF">2021-03-04T13:00:22Z</dcterms:modified>
</cp:coreProperties>
</file>