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4" r:id="rId2"/>
    <p:sldId id="263" r:id="rId3"/>
    <p:sldId id="264" r:id="rId4"/>
    <p:sldId id="293" r:id="rId5"/>
    <p:sldId id="328" r:id="rId6"/>
    <p:sldId id="329" r:id="rId7"/>
    <p:sldId id="330" r:id="rId8"/>
    <p:sldId id="331" r:id="rId9"/>
    <p:sldId id="332" r:id="rId10"/>
    <p:sldId id="334" r:id="rId11"/>
    <p:sldId id="267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Kalam" panose="020B0604020202020204" charset="0"/>
      <p:regular r:id="rId19"/>
    </p:embeddedFont>
    <p:embeddedFont>
      <p:font typeface="Tuffy-TTF" panose="020B0603060100000000" charset="0"/>
      <p:regular r:id="rId20"/>
      <p:bold r:id="rId21"/>
      <p:italic r:id="rId22"/>
      <p:boldItalic r:id="rId23"/>
    </p:embeddedFont>
    <p:embeddedFont>
      <p:font typeface="Twinkl" panose="020B0604020202020204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5193" userDrawn="1">
          <p15:clr>
            <a:srgbClr val="A4A3A4"/>
          </p15:clr>
        </p15:guide>
        <p15:guide id="5" orient="horz" pos="2478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68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550" userDrawn="1">
          <p15:clr>
            <a:srgbClr val="A4A3A4"/>
          </p15:clr>
        </p15:guide>
        <p15:guide id="10" orient="horz" pos="1117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216"/>
    <a:srgbClr val="C49D31"/>
    <a:srgbClr val="F4D061"/>
    <a:srgbClr val="00639A"/>
    <a:srgbClr val="F7BB95"/>
    <a:srgbClr val="F0854A"/>
    <a:srgbClr val="AFDEF8"/>
    <a:srgbClr val="2CB7BC"/>
    <a:srgbClr val="F0864A"/>
    <a:srgbClr val="F29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3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476" y="66"/>
      </p:cViewPr>
      <p:guideLst>
        <p:guide orient="horz" pos="2069"/>
        <p:guide pos="2880"/>
        <p:guide pos="5193"/>
        <p:guide orient="horz" pos="2478"/>
        <p:guide pos="5420"/>
        <p:guide orient="horz" pos="368"/>
        <p:guide pos="476"/>
        <p:guide orient="horz" pos="550"/>
        <p:guide orient="horz" pos="1117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2"/>
    </p:cViewPr>
  </p:sorterViewPr>
  <p:notesViewPr>
    <p:cSldViewPr snapToGrid="0" showGuides="1">
      <p:cViewPr varScale="1">
        <p:scale>
          <a:sx n="68" d="100"/>
          <a:sy n="68" d="100"/>
        </p:scale>
        <p:origin x="129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000" y="6120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3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175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77" r:id="rId5"/>
    <p:sldLayoutId id="2147483666" r:id="rId6"/>
    <p:sldLayoutId id="214748366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3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7.png"/><Relationship Id="rId5" Type="http://schemas.openxmlformats.org/officeDocument/2006/relationships/image" Target="../media/image8.png"/><Relationship Id="rId10" Type="http://schemas.openxmlformats.org/officeDocument/2006/relationships/image" Target="../media/image36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7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4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0.png"/><Relationship Id="rId5" Type="http://schemas.openxmlformats.org/officeDocument/2006/relationships/image" Target="../media/image9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4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0.png"/><Relationship Id="rId5" Type="http://schemas.openxmlformats.org/officeDocument/2006/relationships/image" Target="../media/image9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hyperlink" Target="https://www.flickr.com/photos/160866001@N07/44940467924/in/photolist-2bteDpS-22iQkKn-jATNhy-bVRXUM-284JoNU-cdhbFo-aVc51B-ib3KqH-8ApUaw-8kQUdS-Eu4S35-dhC6SR-2dBVdz4-XPc6BQ-7w6FAf-cc24mA-aqShUM-6pZEiX-nva7LC-UNEnos-cNPbqu-dDGiYz-5oJFz6-29Jabm7-NdPno-7tSX3S-9NyP23-amUBd3-UWtqbs-8AmJAi-7SGXqh-a7VcVh-97DT4K-eTV4bW-amx2HN-h2bMJK-JApFjJ-eTV2J1-dwqA2F-9WcCpZ-4pi2sx-22X1ka-cngrNb-5p3Kvo-e72g9Z-2MKfE1-TN5yBb-2echDLg-e72bke-8rtcLr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8.png"/><Relationship Id="rId5" Type="http://schemas.openxmlformats.org/officeDocument/2006/relationships/image" Target="../media/image9.png"/><Relationship Id="rId10" Type="http://schemas.openxmlformats.org/officeDocument/2006/relationships/image" Target="../media/image27.jpeg"/><Relationship Id="rId4" Type="http://schemas.openxmlformats.org/officeDocument/2006/relationships/image" Target="../media/image8.png"/><Relationship Id="rId9" Type="http://schemas.openxmlformats.org/officeDocument/2006/relationships/hyperlink" Target="https://creativecommons.org/licenses/by/2.0/uk/" TargetMode="External"/><Relationship Id="rId14" Type="http://schemas.openxmlformats.org/officeDocument/2006/relationships/hyperlink" Target="https://www.flickr.com/photos/160866001@N07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3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31.png"/><Relationship Id="rId5" Type="http://schemas.openxmlformats.org/officeDocument/2006/relationships/image" Target="../media/image9.png"/><Relationship Id="rId15" Type="http://schemas.openxmlformats.org/officeDocument/2006/relationships/hyperlink" Target="https://www.flickr.com/photos/glorycycles" TargetMode="External"/><Relationship Id="rId10" Type="http://schemas.openxmlformats.org/officeDocument/2006/relationships/image" Target="../media/image30.jpeg"/><Relationship Id="rId4" Type="http://schemas.openxmlformats.org/officeDocument/2006/relationships/image" Target="../media/image8.png"/><Relationship Id="rId9" Type="http://schemas.openxmlformats.org/officeDocument/2006/relationships/hyperlink" Target="https://creativecommons.org/licenses/by/2.0/uk/" TargetMode="External"/><Relationship Id="rId14" Type="http://schemas.openxmlformats.org/officeDocument/2006/relationships/hyperlink" Target="https://www.flickr.com/photos/glorycycles/6830177141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88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52ACA0-77ED-4DFC-A0BB-D7A91AD512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7"/>
          <a:stretch/>
        </p:blipFill>
        <p:spPr>
          <a:xfrm>
            <a:off x="755009" y="1501629"/>
            <a:ext cx="7633341" cy="484456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Cracking Contraptions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8EA1C44A-773A-45F1-82E9-B65B067B6B96}"/>
              </a:ext>
            </a:extLst>
          </p:cNvPr>
          <p:cNvSpPr/>
          <p:nvPr/>
        </p:nvSpPr>
        <p:spPr>
          <a:xfrm>
            <a:off x="755651" y="1644770"/>
            <a:ext cx="7632698" cy="846747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There are lots of popular games where players set off a series of different mechanisms that work together to achieve an objective.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CB9E2A2-6A3F-4FC5-AFD5-A162A1823FB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14" y="2567357"/>
            <a:ext cx="2026543" cy="29241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F42C00-0425-4E57-A08B-FF616CC589E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453" y="4029445"/>
            <a:ext cx="2625754" cy="17750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ED9392-FE57-4EF7-8D1B-A5AAEBBCD4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77101" y="3168650"/>
            <a:ext cx="2242002" cy="29241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615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Success</a:t>
            </a:r>
            <a:r>
              <a:rPr lang="en-US" sz="3600" dirty="0">
                <a:latin typeface="+mn-lt"/>
              </a:rPr>
              <a:t> </a:t>
            </a:r>
            <a:r>
              <a:rPr lang="en-US" sz="3200" dirty="0">
                <a:latin typeface="+mn-lt"/>
              </a:rPr>
              <a:t>Criteria</a:t>
            </a:r>
            <a:endParaRPr lang="en-US" sz="3600" dirty="0">
              <a:latin typeface="+mn-lt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Aim</a:t>
            </a:r>
            <a:endParaRPr lang="en-US" sz="3600" dirty="0">
              <a:latin typeface="+mn-lt"/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Twinkl" pitchFamily="50" charset="0"/>
              </a:rPr>
              <a:t>To explore and design mechanisms.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48" y="34290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explain how different mechanisms work.</a:t>
            </a:r>
          </a:p>
          <a:p>
            <a:r>
              <a:rPr lang="en-GB" dirty="0">
                <a:latin typeface="Twinkl" pitchFamily="50" charset="0"/>
              </a:rPr>
              <a:t>I can investigate a simple mechanisms.</a:t>
            </a:r>
          </a:p>
          <a:p>
            <a:r>
              <a:rPr lang="en-GB" dirty="0">
                <a:latin typeface="Twinkl" pitchFamily="50" charset="0"/>
              </a:rPr>
              <a:t>I can design my own mechanism for a given purpose.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36D92C8-923E-4ACD-81CD-43831A68CD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0"/>
          <a:stretch/>
        </p:blipFill>
        <p:spPr>
          <a:xfrm>
            <a:off x="755650" y="1485486"/>
            <a:ext cx="7632699" cy="4680422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What Are Mechanisms?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FA57DD8-7CF7-41E8-AFBE-FFADC8F1D01E}"/>
              </a:ext>
            </a:extLst>
          </p:cNvPr>
          <p:cNvSpPr/>
          <p:nvPr/>
        </p:nvSpPr>
        <p:spPr>
          <a:xfrm>
            <a:off x="2045925" y="2256637"/>
            <a:ext cx="6196513" cy="964735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A </a:t>
            </a:r>
            <a:r>
              <a:rPr lang="en-GB" altLang="en-US" b="1" dirty="0">
                <a:solidFill>
                  <a:schemeClr val="tx1"/>
                </a:solidFill>
              </a:rPr>
              <a:t>mechanism</a:t>
            </a:r>
            <a:r>
              <a:rPr lang="en-GB" altLang="en-US" dirty="0">
                <a:solidFill>
                  <a:schemeClr val="tx1"/>
                </a:solidFill>
              </a:rPr>
              <a:t> is a device that changes an </a:t>
            </a:r>
            <a:r>
              <a:rPr lang="en-GB" altLang="en-US" b="1" dirty="0">
                <a:solidFill>
                  <a:schemeClr val="tx1"/>
                </a:solidFill>
              </a:rPr>
              <a:t>input force or</a:t>
            </a:r>
            <a:r>
              <a:rPr lang="en-GB" altLang="en-US" dirty="0">
                <a:solidFill>
                  <a:schemeClr val="tx1"/>
                </a:solidFill>
              </a:rPr>
              <a:t> </a:t>
            </a:r>
            <a:r>
              <a:rPr lang="en-GB" altLang="en-US" b="1" dirty="0">
                <a:solidFill>
                  <a:schemeClr val="tx1"/>
                </a:solidFill>
              </a:rPr>
              <a:t>motion</a:t>
            </a:r>
            <a:r>
              <a:rPr lang="en-GB" altLang="en-US" dirty="0">
                <a:solidFill>
                  <a:schemeClr val="tx1"/>
                </a:solidFill>
              </a:rPr>
              <a:t> into a different </a:t>
            </a:r>
            <a:r>
              <a:rPr lang="en-GB" altLang="en-US" b="1" dirty="0">
                <a:solidFill>
                  <a:schemeClr val="tx1"/>
                </a:solidFill>
              </a:rPr>
              <a:t>output force</a:t>
            </a:r>
            <a:r>
              <a:rPr lang="en-GB" altLang="en-US" dirty="0">
                <a:solidFill>
                  <a:schemeClr val="tx1"/>
                </a:solidFill>
              </a:rPr>
              <a:t> </a:t>
            </a:r>
            <a:r>
              <a:rPr lang="en-GB" altLang="en-US" b="1" dirty="0">
                <a:solidFill>
                  <a:schemeClr val="tx1"/>
                </a:solidFill>
              </a:rPr>
              <a:t>or motion</a:t>
            </a:r>
            <a:r>
              <a:rPr lang="en-GB" alt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D6A799-F961-49C8-A456-0B1BEC297639}"/>
              </a:ext>
            </a:extLst>
          </p:cNvPr>
          <p:cNvSpPr/>
          <p:nvPr/>
        </p:nvSpPr>
        <p:spPr>
          <a:xfrm>
            <a:off x="2045925" y="2256637"/>
            <a:ext cx="6196513" cy="964735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Some mechanisms make work </a:t>
            </a:r>
            <a:r>
              <a:rPr lang="en-GB" altLang="en-US" b="1" dirty="0">
                <a:solidFill>
                  <a:schemeClr val="tx1"/>
                </a:solidFill>
              </a:rPr>
              <a:t>easier</a:t>
            </a:r>
            <a:r>
              <a:rPr lang="en-GB" altLang="en-US" dirty="0">
                <a:solidFill>
                  <a:schemeClr val="tx1"/>
                </a:solidFill>
              </a:rPr>
              <a:t> to do by allowing a </a:t>
            </a:r>
            <a:r>
              <a:rPr lang="en-GB" altLang="en-US" b="1" dirty="0">
                <a:solidFill>
                  <a:schemeClr val="tx1"/>
                </a:solidFill>
              </a:rPr>
              <a:t>smaller force</a:t>
            </a:r>
            <a:r>
              <a:rPr lang="en-GB" altLang="en-US" dirty="0">
                <a:solidFill>
                  <a:schemeClr val="tx1"/>
                </a:solidFill>
              </a:rPr>
              <a:t> to have a </a:t>
            </a:r>
            <a:r>
              <a:rPr lang="en-GB" altLang="en-US" b="1" dirty="0">
                <a:solidFill>
                  <a:schemeClr val="tx1"/>
                </a:solidFill>
              </a:rPr>
              <a:t>greater effect</a:t>
            </a:r>
            <a:r>
              <a:rPr lang="en-GB" alt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4AA8155-A41A-433C-AFC8-163516E9C385}"/>
              </a:ext>
            </a:extLst>
          </p:cNvPr>
          <p:cNvSpPr/>
          <p:nvPr/>
        </p:nvSpPr>
        <p:spPr>
          <a:xfrm>
            <a:off x="2045925" y="2256637"/>
            <a:ext cx="6196513" cy="964735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There are different types of mechanism.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A18291-EE35-4540-BC89-143BE0248A8C}"/>
              </a:ext>
            </a:extLst>
          </p:cNvPr>
          <p:cNvSpPr/>
          <p:nvPr/>
        </p:nvSpPr>
        <p:spPr>
          <a:xfrm>
            <a:off x="2045925" y="2256637"/>
            <a:ext cx="6196513" cy="964735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Find out more about some of the different types.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676103-85A1-42E9-B801-D0E8BAB2A9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4466" y="2973383"/>
            <a:ext cx="4913884" cy="3192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51F318-1416-4574-9509-9F71378170E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8"/>
          <a:stretch/>
        </p:blipFill>
        <p:spPr>
          <a:xfrm flipH="1">
            <a:off x="0" y="270545"/>
            <a:ext cx="2093171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AC22BEB-E482-4DCE-8289-8A8E0A0AC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0"/>
          <a:stretch/>
        </p:blipFill>
        <p:spPr>
          <a:xfrm>
            <a:off x="755650" y="1485486"/>
            <a:ext cx="7632700" cy="46804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43E7D3-8E84-447D-BED3-B07249D4E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748">
            <a:off x="1893405" y="1932050"/>
            <a:ext cx="5357189" cy="37872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What Are Mechanisms?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001C220-1664-4A5A-865C-71536D901F4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89"/>
          <a:stretch/>
        </p:blipFill>
        <p:spPr>
          <a:xfrm>
            <a:off x="6324954" y="2472851"/>
            <a:ext cx="2819045" cy="360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Identifying Mechanisms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EFD15B79-ECFC-41D0-8E4E-EF11CA405C96}"/>
              </a:ext>
            </a:extLst>
          </p:cNvPr>
          <p:cNvSpPr/>
          <p:nvPr/>
        </p:nvSpPr>
        <p:spPr>
          <a:xfrm>
            <a:off x="755649" y="1627728"/>
            <a:ext cx="7632699" cy="487675"/>
          </a:xfrm>
          <a:prstGeom prst="rect">
            <a:avLst/>
          </a:prstGeom>
          <a:solidFill>
            <a:srgbClr val="F08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Mechanisms are all around us.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8D9EE86-70A9-4744-8C58-B7CEB39AE7C1}"/>
              </a:ext>
            </a:extLst>
          </p:cNvPr>
          <p:cNvSpPr/>
          <p:nvPr/>
        </p:nvSpPr>
        <p:spPr>
          <a:xfrm>
            <a:off x="755649" y="1627728"/>
            <a:ext cx="7632699" cy="487675"/>
          </a:xfrm>
          <a:prstGeom prst="rect">
            <a:avLst/>
          </a:prstGeom>
          <a:solidFill>
            <a:srgbClr val="F08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identify whether these objects use </a:t>
            </a:r>
            <a:r>
              <a:rPr lang="en-GB" altLang="en-US" b="1" dirty="0">
                <a:solidFill>
                  <a:schemeClr val="tx1"/>
                </a:solidFill>
              </a:rPr>
              <a:t>levers</a:t>
            </a:r>
            <a:r>
              <a:rPr lang="en-GB" altLang="en-US" dirty="0">
                <a:solidFill>
                  <a:schemeClr val="tx1"/>
                </a:solidFill>
              </a:rPr>
              <a:t>, </a:t>
            </a:r>
            <a:r>
              <a:rPr lang="en-GB" altLang="en-US" b="1" dirty="0">
                <a:solidFill>
                  <a:schemeClr val="tx1"/>
                </a:solidFill>
              </a:rPr>
              <a:t>pulleys</a:t>
            </a:r>
            <a:r>
              <a:rPr lang="en-GB" altLang="en-US" dirty="0">
                <a:solidFill>
                  <a:schemeClr val="tx1"/>
                </a:solidFill>
              </a:rPr>
              <a:t> or </a:t>
            </a:r>
            <a:r>
              <a:rPr lang="en-GB" altLang="en-US" b="1" dirty="0">
                <a:solidFill>
                  <a:schemeClr val="tx1"/>
                </a:solidFill>
              </a:rPr>
              <a:t>gears</a:t>
            </a:r>
            <a:r>
              <a:rPr lang="en-GB" altLang="en-US" dirty="0">
                <a:solidFill>
                  <a:schemeClr val="tx1"/>
                </a:solidFill>
              </a:rPr>
              <a:t>?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1802750-6BD4-4613-8306-20F1B532C2F5}"/>
              </a:ext>
            </a:extLst>
          </p:cNvPr>
          <p:cNvGrpSpPr/>
          <p:nvPr/>
        </p:nvGrpSpPr>
        <p:grpSpPr>
          <a:xfrm>
            <a:off x="6740799" y="2179578"/>
            <a:ext cx="1647550" cy="4034579"/>
            <a:chOff x="6740799" y="2188287"/>
            <a:chExt cx="1647550" cy="404822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4194481-91BB-461C-AF84-0652695E95A9}"/>
                </a:ext>
              </a:extLst>
            </p:cNvPr>
            <p:cNvSpPr/>
            <p:nvPr/>
          </p:nvSpPr>
          <p:spPr>
            <a:xfrm>
              <a:off x="6740799" y="2188287"/>
              <a:ext cx="1647550" cy="4048227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A068F30-CD5B-4823-BB16-F62F0D353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6524" y="2230350"/>
              <a:ext cx="1240068" cy="3978868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3FE781A-8AE2-4142-BD7C-0A44288B4A61}"/>
              </a:ext>
            </a:extLst>
          </p:cNvPr>
          <p:cNvGrpSpPr/>
          <p:nvPr/>
        </p:nvGrpSpPr>
        <p:grpSpPr>
          <a:xfrm>
            <a:off x="755651" y="2179578"/>
            <a:ext cx="1441628" cy="1989690"/>
            <a:chOff x="755651" y="2188287"/>
            <a:chExt cx="1441628" cy="198969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A624C29-F1E5-444E-A8E7-3E35F0EF3338}"/>
                </a:ext>
              </a:extLst>
            </p:cNvPr>
            <p:cNvSpPr/>
            <p:nvPr/>
          </p:nvSpPr>
          <p:spPr>
            <a:xfrm>
              <a:off x="755651" y="2188287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20368A1-5D5A-46AF-B54F-A027E58D5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890" y="2813888"/>
              <a:ext cx="1324531" cy="77035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937DA6F-2E3D-48CD-993C-258003F225A1}"/>
              </a:ext>
            </a:extLst>
          </p:cNvPr>
          <p:cNvGrpSpPr/>
          <p:nvPr/>
        </p:nvGrpSpPr>
        <p:grpSpPr>
          <a:xfrm>
            <a:off x="2251938" y="2179578"/>
            <a:ext cx="1441628" cy="1989690"/>
            <a:chOff x="2251938" y="2188287"/>
            <a:chExt cx="1441628" cy="19896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7F8079-3418-4E5E-A4EF-8C1CAA166F64}"/>
                </a:ext>
              </a:extLst>
            </p:cNvPr>
            <p:cNvSpPr/>
            <p:nvPr/>
          </p:nvSpPr>
          <p:spPr>
            <a:xfrm>
              <a:off x="2251938" y="2188287"/>
              <a:ext cx="1441628" cy="1989690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DDD59E9-0903-42EA-9E44-66E547037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0996" y="2756534"/>
              <a:ext cx="1319255" cy="796531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0EFE920-6FDD-43A7-BBF8-BC00B61ED632}"/>
              </a:ext>
            </a:extLst>
          </p:cNvPr>
          <p:cNvGrpSpPr/>
          <p:nvPr/>
        </p:nvGrpSpPr>
        <p:grpSpPr>
          <a:xfrm>
            <a:off x="3737592" y="2178136"/>
            <a:ext cx="1441628" cy="1989690"/>
            <a:chOff x="3748225" y="2186845"/>
            <a:chExt cx="1441628" cy="198969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8E40CB-8069-4B17-8E26-C596FF3A051F}"/>
                </a:ext>
              </a:extLst>
            </p:cNvPr>
            <p:cNvSpPr/>
            <p:nvPr/>
          </p:nvSpPr>
          <p:spPr>
            <a:xfrm>
              <a:off x="3748225" y="2186845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C1139AF-DE8E-401D-8F03-96B73FC80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3317" y="2400017"/>
              <a:ext cx="1320169" cy="156415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71D5D75-E12F-43BF-9D20-E259046CADB0}"/>
              </a:ext>
            </a:extLst>
          </p:cNvPr>
          <p:cNvGrpSpPr/>
          <p:nvPr/>
        </p:nvGrpSpPr>
        <p:grpSpPr>
          <a:xfrm>
            <a:off x="5244513" y="2178136"/>
            <a:ext cx="1441628" cy="1989690"/>
            <a:chOff x="5244513" y="2186845"/>
            <a:chExt cx="1441628" cy="198969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29FBF8F-5754-45C4-A9ED-D7EF8801DCB1}"/>
                </a:ext>
              </a:extLst>
            </p:cNvPr>
            <p:cNvSpPr/>
            <p:nvPr/>
          </p:nvSpPr>
          <p:spPr>
            <a:xfrm>
              <a:off x="5244513" y="2186845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034616E-024C-4201-835D-924B74BA9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0487" y="2270361"/>
              <a:ext cx="1190234" cy="1837934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9FC13B2-B9D7-468E-B9D9-393C59EAF3D1}"/>
              </a:ext>
            </a:extLst>
          </p:cNvPr>
          <p:cNvGrpSpPr/>
          <p:nvPr/>
        </p:nvGrpSpPr>
        <p:grpSpPr>
          <a:xfrm>
            <a:off x="755651" y="4225909"/>
            <a:ext cx="1441628" cy="1989690"/>
            <a:chOff x="755651" y="4234618"/>
            <a:chExt cx="1441628" cy="198969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EB5AC7F-FE0C-4617-94AC-0E2205FB1841}"/>
                </a:ext>
              </a:extLst>
            </p:cNvPr>
            <p:cNvSpPr/>
            <p:nvPr/>
          </p:nvSpPr>
          <p:spPr>
            <a:xfrm>
              <a:off x="755651" y="4234618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BD5DFA6-1983-496D-BEBB-6F7E3EDEC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154830">
              <a:off x="545578" y="4775867"/>
              <a:ext cx="1714004" cy="989633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0A8F1FB-D79D-4801-87EC-7B4078A4356A}"/>
              </a:ext>
            </a:extLst>
          </p:cNvPr>
          <p:cNvGrpSpPr/>
          <p:nvPr/>
        </p:nvGrpSpPr>
        <p:grpSpPr>
          <a:xfrm>
            <a:off x="2251938" y="4225909"/>
            <a:ext cx="1441628" cy="1989690"/>
            <a:chOff x="2251938" y="4234618"/>
            <a:chExt cx="1441628" cy="198969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33D4C49-D9AF-4C01-8D56-FFFA01B9902D}"/>
                </a:ext>
              </a:extLst>
            </p:cNvPr>
            <p:cNvSpPr/>
            <p:nvPr/>
          </p:nvSpPr>
          <p:spPr>
            <a:xfrm>
              <a:off x="2251938" y="4234618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A6ECBDA9-88B3-4C0A-93F3-B102EA1BF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292" y="4771074"/>
              <a:ext cx="1265472" cy="918396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4CC5594-FB12-418C-918F-22D38982E36D}"/>
              </a:ext>
            </a:extLst>
          </p:cNvPr>
          <p:cNvGrpSpPr/>
          <p:nvPr/>
        </p:nvGrpSpPr>
        <p:grpSpPr>
          <a:xfrm>
            <a:off x="3737592" y="4224467"/>
            <a:ext cx="1441628" cy="1989690"/>
            <a:chOff x="3748225" y="4233176"/>
            <a:chExt cx="1441628" cy="198969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7F29929-FDDF-4A11-84E5-0AE2E2480716}"/>
                </a:ext>
              </a:extLst>
            </p:cNvPr>
            <p:cNvSpPr/>
            <p:nvPr/>
          </p:nvSpPr>
          <p:spPr>
            <a:xfrm>
              <a:off x="3748225" y="4233176"/>
              <a:ext cx="1441628" cy="1989690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E341296-F4BA-4BD4-A443-212C9A41B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0612" y="4730901"/>
              <a:ext cx="1259439" cy="1046917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C37CEB8-FE1D-4B37-857C-2133343D419E}"/>
              </a:ext>
            </a:extLst>
          </p:cNvPr>
          <p:cNvGrpSpPr/>
          <p:nvPr/>
        </p:nvGrpSpPr>
        <p:grpSpPr>
          <a:xfrm>
            <a:off x="5244513" y="4224467"/>
            <a:ext cx="1441628" cy="1989690"/>
            <a:chOff x="5244513" y="4233176"/>
            <a:chExt cx="1441628" cy="198969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F63E5D4-E107-4331-B1EF-417ACBCF2BF1}"/>
                </a:ext>
              </a:extLst>
            </p:cNvPr>
            <p:cNvSpPr/>
            <p:nvPr/>
          </p:nvSpPr>
          <p:spPr>
            <a:xfrm>
              <a:off x="5244513" y="4233176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B570D0EB-BB6A-4411-A4B5-7B0335903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9536" y="4570414"/>
              <a:ext cx="1325027" cy="13197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46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Identifying Mechanisms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EFD15B79-ECFC-41D0-8E4E-EF11CA405C96}"/>
              </a:ext>
            </a:extLst>
          </p:cNvPr>
          <p:cNvSpPr/>
          <p:nvPr/>
        </p:nvSpPr>
        <p:spPr>
          <a:xfrm>
            <a:off x="755649" y="1627728"/>
            <a:ext cx="7632699" cy="487675"/>
          </a:xfrm>
          <a:prstGeom prst="rect">
            <a:avLst/>
          </a:prstGeom>
          <a:solidFill>
            <a:srgbClr val="F08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Mechanisms are all around us.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8D9EE86-70A9-4744-8C58-B7CEB39AE7C1}"/>
              </a:ext>
            </a:extLst>
          </p:cNvPr>
          <p:cNvSpPr/>
          <p:nvPr/>
        </p:nvSpPr>
        <p:spPr>
          <a:xfrm>
            <a:off x="755649" y="1627728"/>
            <a:ext cx="7632699" cy="487675"/>
          </a:xfrm>
          <a:prstGeom prst="rect">
            <a:avLst/>
          </a:prstGeom>
          <a:solidFill>
            <a:srgbClr val="F08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identify whether these objects use </a:t>
            </a:r>
            <a:r>
              <a:rPr lang="en-GB" altLang="en-US" b="1" dirty="0">
                <a:solidFill>
                  <a:schemeClr val="tx1"/>
                </a:solidFill>
              </a:rPr>
              <a:t>levers</a:t>
            </a:r>
            <a:r>
              <a:rPr lang="en-GB" altLang="en-US" dirty="0">
                <a:solidFill>
                  <a:schemeClr val="tx1"/>
                </a:solidFill>
              </a:rPr>
              <a:t>, </a:t>
            </a:r>
            <a:r>
              <a:rPr lang="en-GB" altLang="en-US" b="1" dirty="0">
                <a:solidFill>
                  <a:schemeClr val="tx1"/>
                </a:solidFill>
              </a:rPr>
              <a:t>pulleys</a:t>
            </a:r>
            <a:r>
              <a:rPr lang="en-GB" altLang="en-US" dirty="0">
                <a:solidFill>
                  <a:schemeClr val="tx1"/>
                </a:solidFill>
              </a:rPr>
              <a:t> or </a:t>
            </a:r>
            <a:r>
              <a:rPr lang="en-GB" altLang="en-US" b="1" dirty="0">
                <a:solidFill>
                  <a:schemeClr val="tx1"/>
                </a:solidFill>
              </a:rPr>
              <a:t>gears</a:t>
            </a:r>
            <a:r>
              <a:rPr lang="en-GB" altLang="en-US" dirty="0">
                <a:solidFill>
                  <a:schemeClr val="tx1"/>
                </a:solidFill>
              </a:rPr>
              <a:t>?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1802750-6BD4-4613-8306-20F1B532C2F5}"/>
              </a:ext>
            </a:extLst>
          </p:cNvPr>
          <p:cNvGrpSpPr/>
          <p:nvPr/>
        </p:nvGrpSpPr>
        <p:grpSpPr>
          <a:xfrm>
            <a:off x="6740799" y="2179578"/>
            <a:ext cx="1647550" cy="4034579"/>
            <a:chOff x="6740799" y="2188287"/>
            <a:chExt cx="1647550" cy="404822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4194481-91BB-461C-AF84-0652695E95A9}"/>
                </a:ext>
              </a:extLst>
            </p:cNvPr>
            <p:cNvSpPr/>
            <p:nvPr/>
          </p:nvSpPr>
          <p:spPr>
            <a:xfrm>
              <a:off x="6740799" y="2188287"/>
              <a:ext cx="1647550" cy="4048227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A068F30-CD5B-4823-BB16-F62F0D353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6524" y="2230350"/>
              <a:ext cx="1240068" cy="3978868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3FE781A-8AE2-4142-BD7C-0A44288B4A61}"/>
              </a:ext>
            </a:extLst>
          </p:cNvPr>
          <p:cNvGrpSpPr/>
          <p:nvPr/>
        </p:nvGrpSpPr>
        <p:grpSpPr>
          <a:xfrm>
            <a:off x="755651" y="2179578"/>
            <a:ext cx="1441628" cy="1989690"/>
            <a:chOff x="755651" y="2188287"/>
            <a:chExt cx="1441628" cy="198969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A624C29-F1E5-444E-A8E7-3E35F0EF3338}"/>
                </a:ext>
              </a:extLst>
            </p:cNvPr>
            <p:cNvSpPr/>
            <p:nvPr/>
          </p:nvSpPr>
          <p:spPr>
            <a:xfrm>
              <a:off x="755651" y="2188287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20368A1-5D5A-46AF-B54F-A027E58D5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890" y="2813888"/>
              <a:ext cx="1324531" cy="77035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937DA6F-2E3D-48CD-993C-258003F225A1}"/>
              </a:ext>
            </a:extLst>
          </p:cNvPr>
          <p:cNvGrpSpPr/>
          <p:nvPr/>
        </p:nvGrpSpPr>
        <p:grpSpPr>
          <a:xfrm>
            <a:off x="2251938" y="2179578"/>
            <a:ext cx="1441628" cy="1989690"/>
            <a:chOff x="2251938" y="2188287"/>
            <a:chExt cx="1441628" cy="19896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7F8079-3418-4E5E-A4EF-8C1CAA166F64}"/>
                </a:ext>
              </a:extLst>
            </p:cNvPr>
            <p:cNvSpPr/>
            <p:nvPr/>
          </p:nvSpPr>
          <p:spPr>
            <a:xfrm>
              <a:off x="2251938" y="2188287"/>
              <a:ext cx="1441628" cy="1989690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DDD59E9-0903-42EA-9E44-66E547037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0996" y="2756534"/>
              <a:ext cx="1319255" cy="796531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0EFE920-6FDD-43A7-BBF8-BC00B61ED632}"/>
              </a:ext>
            </a:extLst>
          </p:cNvPr>
          <p:cNvGrpSpPr/>
          <p:nvPr/>
        </p:nvGrpSpPr>
        <p:grpSpPr>
          <a:xfrm>
            <a:off x="3737592" y="2178136"/>
            <a:ext cx="1441628" cy="1989690"/>
            <a:chOff x="3748225" y="2186845"/>
            <a:chExt cx="1441628" cy="198969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8E40CB-8069-4B17-8E26-C596FF3A051F}"/>
                </a:ext>
              </a:extLst>
            </p:cNvPr>
            <p:cNvSpPr/>
            <p:nvPr/>
          </p:nvSpPr>
          <p:spPr>
            <a:xfrm>
              <a:off x="3748225" y="2186845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C1139AF-DE8E-401D-8F03-96B73FC80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3317" y="2400017"/>
              <a:ext cx="1320169" cy="156415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71D5D75-E12F-43BF-9D20-E259046CADB0}"/>
              </a:ext>
            </a:extLst>
          </p:cNvPr>
          <p:cNvGrpSpPr/>
          <p:nvPr/>
        </p:nvGrpSpPr>
        <p:grpSpPr>
          <a:xfrm>
            <a:off x="5244513" y="2178136"/>
            <a:ext cx="1441628" cy="1989690"/>
            <a:chOff x="5244513" y="2186845"/>
            <a:chExt cx="1441628" cy="198969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29FBF8F-5754-45C4-A9ED-D7EF8801DCB1}"/>
                </a:ext>
              </a:extLst>
            </p:cNvPr>
            <p:cNvSpPr/>
            <p:nvPr/>
          </p:nvSpPr>
          <p:spPr>
            <a:xfrm>
              <a:off x="5244513" y="2186845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034616E-024C-4201-835D-924B74BA9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0487" y="2270361"/>
              <a:ext cx="1190234" cy="1837934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9FC13B2-B9D7-468E-B9D9-393C59EAF3D1}"/>
              </a:ext>
            </a:extLst>
          </p:cNvPr>
          <p:cNvGrpSpPr/>
          <p:nvPr/>
        </p:nvGrpSpPr>
        <p:grpSpPr>
          <a:xfrm>
            <a:off x="755651" y="4225909"/>
            <a:ext cx="1441628" cy="1989690"/>
            <a:chOff x="755651" y="4234618"/>
            <a:chExt cx="1441628" cy="198969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EB5AC7F-FE0C-4617-94AC-0E2205FB1841}"/>
                </a:ext>
              </a:extLst>
            </p:cNvPr>
            <p:cNvSpPr/>
            <p:nvPr/>
          </p:nvSpPr>
          <p:spPr>
            <a:xfrm>
              <a:off x="755651" y="4234618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BD5DFA6-1983-496D-BEBB-6F7E3EDEC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154830">
              <a:off x="545578" y="4775867"/>
              <a:ext cx="1714004" cy="989633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0A8F1FB-D79D-4801-87EC-7B4078A4356A}"/>
              </a:ext>
            </a:extLst>
          </p:cNvPr>
          <p:cNvGrpSpPr/>
          <p:nvPr/>
        </p:nvGrpSpPr>
        <p:grpSpPr>
          <a:xfrm>
            <a:off x="2251938" y="4225909"/>
            <a:ext cx="1441628" cy="1989690"/>
            <a:chOff x="2251938" y="4234618"/>
            <a:chExt cx="1441628" cy="198969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33D4C49-D9AF-4C01-8D56-FFFA01B9902D}"/>
                </a:ext>
              </a:extLst>
            </p:cNvPr>
            <p:cNvSpPr/>
            <p:nvPr/>
          </p:nvSpPr>
          <p:spPr>
            <a:xfrm>
              <a:off x="2251938" y="4234618"/>
              <a:ext cx="1441628" cy="1989690"/>
            </a:xfrm>
            <a:prstGeom prst="rect">
              <a:avLst/>
            </a:prstGeom>
            <a:solidFill>
              <a:srgbClr val="F7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A6ECBDA9-88B3-4C0A-93F3-B102EA1BF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292" y="4771074"/>
              <a:ext cx="1265472" cy="918396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4CC5594-FB12-418C-918F-22D38982E36D}"/>
              </a:ext>
            </a:extLst>
          </p:cNvPr>
          <p:cNvGrpSpPr/>
          <p:nvPr/>
        </p:nvGrpSpPr>
        <p:grpSpPr>
          <a:xfrm>
            <a:off x="3737592" y="4224467"/>
            <a:ext cx="1441628" cy="1989690"/>
            <a:chOff x="3748225" y="4233176"/>
            <a:chExt cx="1441628" cy="198969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7F29929-FDDF-4A11-84E5-0AE2E2480716}"/>
                </a:ext>
              </a:extLst>
            </p:cNvPr>
            <p:cNvSpPr/>
            <p:nvPr/>
          </p:nvSpPr>
          <p:spPr>
            <a:xfrm>
              <a:off x="3748225" y="4233176"/>
              <a:ext cx="1441628" cy="1989690"/>
            </a:xfrm>
            <a:prstGeom prst="rect">
              <a:avLst/>
            </a:prstGeom>
            <a:solidFill>
              <a:srgbClr val="F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E341296-F4BA-4BD4-A443-212C9A41B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0612" y="4730901"/>
              <a:ext cx="1259439" cy="1046917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C37CEB8-FE1D-4B37-857C-2133343D419E}"/>
              </a:ext>
            </a:extLst>
          </p:cNvPr>
          <p:cNvGrpSpPr/>
          <p:nvPr/>
        </p:nvGrpSpPr>
        <p:grpSpPr>
          <a:xfrm>
            <a:off x="5244513" y="4224467"/>
            <a:ext cx="1441628" cy="1989690"/>
            <a:chOff x="5244513" y="4233176"/>
            <a:chExt cx="1441628" cy="198969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F63E5D4-E107-4331-B1EF-417ACBCF2BF1}"/>
                </a:ext>
              </a:extLst>
            </p:cNvPr>
            <p:cNvSpPr/>
            <p:nvPr/>
          </p:nvSpPr>
          <p:spPr>
            <a:xfrm>
              <a:off x="5244513" y="4233176"/>
              <a:ext cx="1441628" cy="1989690"/>
            </a:xfrm>
            <a:prstGeom prst="rect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B570D0EB-BB6A-4411-A4B5-7B0335903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9536" y="4570414"/>
              <a:ext cx="1325027" cy="1319716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51BA80A-B984-49FF-9E2F-2B3C23A98276}"/>
              </a:ext>
            </a:extLst>
          </p:cNvPr>
          <p:cNvSpPr/>
          <p:nvPr/>
        </p:nvSpPr>
        <p:spPr>
          <a:xfrm>
            <a:off x="755650" y="2708365"/>
            <a:ext cx="4434659" cy="96665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ysClr val="windowText" lastClr="000000"/>
                </a:solidFill>
              </a:rPr>
              <a:t>Levers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44B1A74-4564-4F12-A7DE-5AAA0BE69703}"/>
              </a:ext>
            </a:extLst>
          </p:cNvPr>
          <p:cNvSpPr/>
          <p:nvPr/>
        </p:nvSpPr>
        <p:spPr>
          <a:xfrm>
            <a:off x="755650" y="4798422"/>
            <a:ext cx="4434659" cy="90569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ysClr val="windowText" lastClr="000000"/>
                </a:solidFill>
              </a:rPr>
              <a:t>Gears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90E2C3F-3A8C-4587-A975-832C3347DDCE}"/>
              </a:ext>
            </a:extLst>
          </p:cNvPr>
          <p:cNvSpPr/>
          <p:nvPr/>
        </p:nvSpPr>
        <p:spPr>
          <a:xfrm>
            <a:off x="5233850" y="3753393"/>
            <a:ext cx="3154500" cy="862148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ysClr val="windowText" lastClr="000000"/>
                </a:solidFill>
              </a:rPr>
              <a:t>Pulleys</a:t>
            </a:r>
          </a:p>
        </p:txBody>
      </p:sp>
    </p:spTree>
    <p:extLst>
      <p:ext uri="{BB962C8B-B14F-4D97-AF65-F5344CB8AC3E}">
        <p14:creationId xmlns:p14="http://schemas.microsoft.com/office/powerpoint/2010/main" val="20809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16319 -0.29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0" y="-149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16372 0.2983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149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1658 0.0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-0.16493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-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493 0.000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0.16493 1.4814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Cracking Contraptions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16" name="TextBox 21">
            <a:extLst>
              <a:ext uri="{FF2B5EF4-FFF2-40B4-BE49-F238E27FC236}">
                <a16:creationId xmlns:a16="http://schemas.microsoft.com/office/drawing/2014/main" id="{7B7F3A3D-2F1E-442B-BB1F-2664CFA2D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9545" y="6245477"/>
            <a:ext cx="3564910" cy="975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“</a:t>
            </a:r>
            <a:r>
              <a:rPr lang="de-DE" sz="500" b="1" dirty="0"/>
              <a:t>Ein meschanisches Uhrwerk in einer Armbanduhr mit goldenen Zahnrädern</a:t>
            </a: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” by </a:t>
            </a:r>
            <a:r>
              <a:rPr lang="en-GB" altLang="en-US" sz="500" b="1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Marco </a:t>
            </a:r>
            <a:r>
              <a:rPr lang="en-GB" altLang="en-US" sz="500" b="1" dirty="0" err="1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Verch</a:t>
            </a:r>
            <a:r>
              <a:rPr lang="en-GB" altLang="en-US" sz="500" b="1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 </a:t>
            </a: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is licensed under </a:t>
            </a:r>
            <a:r>
              <a:rPr lang="en-GB" altLang="en-US" sz="500" b="1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  <a:hlinkClick r:id="rId9"/>
              </a:rPr>
              <a:t>CC BY 2.0</a:t>
            </a:r>
            <a:endParaRPr lang="en-GB" altLang="en-US" sz="500" b="1" dirty="0">
              <a:latin typeface="Tuffy-TTF" panose="020B0603060100000000" pitchFamily="34" charset="0"/>
              <a:ea typeface="Tuffy" panose="020B0603060100000000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1E376F-2548-402B-8C6F-80169C242E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350" y="1820863"/>
            <a:ext cx="4572000" cy="304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5BF4040-EFD3-4B2F-9349-D763FD4DD0D0}"/>
              </a:ext>
            </a:extLst>
          </p:cNvPr>
          <p:cNvSpPr/>
          <p:nvPr/>
        </p:nvSpPr>
        <p:spPr>
          <a:xfrm>
            <a:off x="755650" y="1853406"/>
            <a:ext cx="3063875" cy="3009900"/>
          </a:xfrm>
          <a:prstGeom prst="rect">
            <a:avLst/>
          </a:prstGeom>
          <a:solidFill>
            <a:srgbClr val="F7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These types of mechanisms are used to make lots of machines work and help us to get jobs done in  everyday life.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E06163-5342-4E5B-BD72-06EF90A144CA}"/>
              </a:ext>
            </a:extLst>
          </p:cNvPr>
          <p:cNvSpPr/>
          <p:nvPr/>
        </p:nvSpPr>
        <p:spPr>
          <a:xfrm>
            <a:off x="755650" y="1853406"/>
            <a:ext cx="3063875" cy="3009900"/>
          </a:xfrm>
          <a:prstGeom prst="rect">
            <a:avLst/>
          </a:prstGeom>
          <a:solidFill>
            <a:srgbClr val="F7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Look at the mechanisms inside a watch.</a:t>
            </a: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Which mechanisms can  you see?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6736E9-74DF-40F5-BD7F-AC2CF24B80B5}"/>
              </a:ext>
            </a:extLst>
          </p:cNvPr>
          <p:cNvCxnSpPr/>
          <p:nvPr/>
        </p:nvCxnSpPr>
        <p:spPr>
          <a:xfrm>
            <a:off x="755650" y="1820863"/>
            <a:ext cx="7632700" cy="0"/>
          </a:xfrm>
          <a:prstGeom prst="line">
            <a:avLst/>
          </a:prstGeom>
          <a:ln w="76200">
            <a:solidFill>
              <a:srgbClr val="EF82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5FFCC0-A939-4D2E-9D8A-02FE252FAD5D}"/>
              </a:ext>
            </a:extLst>
          </p:cNvPr>
          <p:cNvCxnSpPr/>
          <p:nvPr/>
        </p:nvCxnSpPr>
        <p:spPr>
          <a:xfrm>
            <a:off x="755650" y="4897438"/>
            <a:ext cx="7632700" cy="0"/>
          </a:xfrm>
          <a:prstGeom prst="line">
            <a:avLst/>
          </a:prstGeom>
          <a:ln w="76200">
            <a:solidFill>
              <a:srgbClr val="EF82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27B0FB0D-7E69-4C76-AFB5-038058A2AA00}"/>
              </a:ext>
            </a:extLst>
          </p:cNvPr>
          <p:cNvSpPr/>
          <p:nvPr/>
        </p:nvSpPr>
        <p:spPr>
          <a:xfrm>
            <a:off x="1412875" y="5104990"/>
            <a:ext cx="3632561" cy="932936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ctr"/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 gears turn to move the hands around the clock face.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437C3AD-AA39-4C85-B478-C400FA3F082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661" y="4289209"/>
            <a:ext cx="1316627" cy="14019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9AD5FB9-C8B4-4372-9EC7-88BF6F48B5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575" y="4999717"/>
            <a:ext cx="1143723" cy="1143481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4020B96-F61A-47A5-962B-A41624F631F3}"/>
              </a:ext>
            </a:extLst>
          </p:cNvPr>
          <p:cNvGrpSpPr/>
          <p:nvPr/>
        </p:nvGrpSpPr>
        <p:grpSpPr>
          <a:xfrm>
            <a:off x="5022576" y="5104990"/>
            <a:ext cx="48107" cy="943439"/>
            <a:chOff x="5022576" y="5104990"/>
            <a:chExt cx="48107" cy="943439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65FD6E59-1535-41FB-9C1B-4EBF7912A6D9}"/>
                </a:ext>
              </a:extLst>
            </p:cNvPr>
            <p:cNvSpPr/>
            <p:nvPr/>
          </p:nvSpPr>
          <p:spPr>
            <a:xfrm>
              <a:off x="5024964" y="5104990"/>
              <a:ext cx="45719" cy="490592"/>
            </a:xfrm>
            <a:prstGeom prst="roundRect">
              <a:avLst/>
            </a:prstGeom>
            <a:solidFill>
              <a:srgbClr val="0063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943FFDB8-0C30-499C-A802-A5D683240741}"/>
                </a:ext>
              </a:extLst>
            </p:cNvPr>
            <p:cNvSpPr/>
            <p:nvPr/>
          </p:nvSpPr>
          <p:spPr>
            <a:xfrm>
              <a:off x="5022576" y="5557837"/>
              <a:ext cx="45719" cy="490592"/>
            </a:xfrm>
            <a:prstGeom prst="roundRect">
              <a:avLst/>
            </a:prstGeom>
            <a:solidFill>
              <a:srgbClr val="18A0DB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FA6C6E5-862F-42F4-9B6E-A53A738C4957}"/>
              </a:ext>
            </a:extLst>
          </p:cNvPr>
          <p:cNvGrpSpPr/>
          <p:nvPr/>
        </p:nvGrpSpPr>
        <p:grpSpPr>
          <a:xfrm>
            <a:off x="5023707" y="5290860"/>
            <a:ext cx="48107" cy="578530"/>
            <a:chOff x="5174976" y="5451742"/>
            <a:chExt cx="48107" cy="578530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EB7C571-9C04-4D3F-B582-69E1132E0F8F}"/>
                </a:ext>
              </a:extLst>
            </p:cNvPr>
            <p:cNvSpPr/>
            <p:nvPr/>
          </p:nvSpPr>
          <p:spPr>
            <a:xfrm>
              <a:off x="5177364" y="5451742"/>
              <a:ext cx="45719" cy="296239"/>
            </a:xfrm>
            <a:prstGeom prst="roundRect">
              <a:avLst/>
            </a:prstGeom>
            <a:solidFill>
              <a:srgbClr val="0063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2AC67FF-09AC-4040-A716-6FB8F7169DB8}"/>
                </a:ext>
              </a:extLst>
            </p:cNvPr>
            <p:cNvSpPr/>
            <p:nvPr/>
          </p:nvSpPr>
          <p:spPr>
            <a:xfrm>
              <a:off x="5174976" y="5734033"/>
              <a:ext cx="45719" cy="296239"/>
            </a:xfrm>
            <a:prstGeom prst="roundRect">
              <a:avLst/>
            </a:prstGeom>
            <a:solidFill>
              <a:srgbClr val="00639A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Rectangle 1">
            <a:hlinkClick r:id="rId13"/>
            <a:extLst>
              <a:ext uri="{FF2B5EF4-FFF2-40B4-BE49-F238E27FC236}">
                <a16:creationId xmlns:a16="http://schemas.microsoft.com/office/drawing/2014/main" id="{AED90F38-E20F-4C0D-8ABE-0126423DDA50}"/>
              </a:ext>
            </a:extLst>
          </p:cNvPr>
          <p:cNvSpPr/>
          <p:nvPr/>
        </p:nvSpPr>
        <p:spPr>
          <a:xfrm>
            <a:off x="2895600" y="6245477"/>
            <a:ext cx="2070100" cy="105272"/>
          </a:xfrm>
          <a:prstGeom prst="rect">
            <a:avLst/>
          </a:prstGeom>
          <a:solidFill>
            <a:srgbClr val="18A0DB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hlinkClick r:id="rId14"/>
            <a:extLst>
              <a:ext uri="{FF2B5EF4-FFF2-40B4-BE49-F238E27FC236}">
                <a16:creationId xmlns:a16="http://schemas.microsoft.com/office/drawing/2014/main" id="{D75E10A1-7155-4906-826B-84773179068F}"/>
              </a:ext>
            </a:extLst>
          </p:cNvPr>
          <p:cNvSpPr/>
          <p:nvPr/>
        </p:nvSpPr>
        <p:spPr>
          <a:xfrm>
            <a:off x="5068295" y="6227465"/>
            <a:ext cx="360955" cy="123283"/>
          </a:xfrm>
          <a:prstGeom prst="rect">
            <a:avLst/>
          </a:prstGeom>
          <a:solidFill>
            <a:srgbClr val="18A0DB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6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400000">
                                      <p:cBhvr>
                                        <p:cTn id="4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3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Cracking Contraptions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16" name="TextBox 21">
            <a:extLst>
              <a:ext uri="{FF2B5EF4-FFF2-40B4-BE49-F238E27FC236}">
                <a16:creationId xmlns:a16="http://schemas.microsoft.com/office/drawing/2014/main" id="{7B7F3A3D-2F1E-442B-BB1F-2664CFA2D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9545" y="6245477"/>
            <a:ext cx="3564910" cy="975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“</a:t>
            </a:r>
            <a:r>
              <a:rPr lang="en-GB" sz="500" b="1" dirty="0"/>
              <a:t>Mavic </a:t>
            </a:r>
            <a:r>
              <a:rPr lang="en-GB" sz="500" b="1" dirty="0" err="1"/>
              <a:t>Ksyrium</a:t>
            </a:r>
            <a:r>
              <a:rPr lang="en-GB" sz="500" b="1" dirty="0"/>
              <a:t> SLR brake pad wear</a:t>
            </a: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” by </a:t>
            </a:r>
            <a:r>
              <a:rPr lang="en-GB" altLang="en-US" sz="500" b="1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Glory Cycle </a:t>
            </a:r>
            <a:r>
              <a:rPr lang="en-GB" altLang="en-US" sz="500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</a:rPr>
              <a:t>is licensed under </a:t>
            </a:r>
            <a:r>
              <a:rPr lang="en-GB" altLang="en-US" sz="500" b="1" dirty="0">
                <a:latin typeface="Tuffy-TTF" panose="020B0603060100000000" pitchFamily="34" charset="0"/>
                <a:ea typeface="Tuffy" panose="020B0603060100000000" pitchFamily="34" charset="0"/>
                <a:cs typeface="Arial" panose="020B0604020202020204" pitchFamily="34" charset="0"/>
                <a:hlinkClick r:id="rId9"/>
              </a:rPr>
              <a:t>CC BY 2.0</a:t>
            </a:r>
            <a:endParaRPr lang="en-GB" altLang="en-US" sz="500" b="1" dirty="0">
              <a:latin typeface="Tuffy-TTF" panose="020B0603060100000000" pitchFamily="34" charset="0"/>
              <a:ea typeface="Tuffy" panose="020B0603060100000000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808EB1-DB04-4A69-B67D-3B53FE8CAB3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6"/>
          <a:stretch/>
        </p:blipFill>
        <p:spPr>
          <a:xfrm>
            <a:off x="755650" y="1485486"/>
            <a:ext cx="7632700" cy="46687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FF0A5A-4095-4410-BBD9-C782D3D24B9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393" y="1630017"/>
            <a:ext cx="5149495" cy="3109129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0721082-203E-47B1-B695-794A4D818D26}"/>
              </a:ext>
            </a:extLst>
          </p:cNvPr>
          <p:cNvSpPr/>
          <p:nvPr/>
        </p:nvSpPr>
        <p:spPr>
          <a:xfrm>
            <a:off x="4969567" y="4961703"/>
            <a:ext cx="4230092" cy="932936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96000" rtlCol="0" anchor="ctr"/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Which mechanism do you think might be used in a bike brake?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787A2C2-A25F-4FF4-8943-3A2ECD8D1FCB}"/>
              </a:ext>
            </a:extLst>
          </p:cNvPr>
          <p:cNvSpPr/>
          <p:nvPr/>
        </p:nvSpPr>
        <p:spPr>
          <a:xfrm rot="20825109">
            <a:off x="4100793" y="2134563"/>
            <a:ext cx="2898816" cy="23844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A8A88F-E70C-4312-97FB-2A27079056C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5" r="21207"/>
          <a:stretch/>
        </p:blipFill>
        <p:spPr>
          <a:xfrm>
            <a:off x="1536038" y="1494481"/>
            <a:ext cx="2640951" cy="2571085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38" name="Arrow: Right 37">
            <a:extLst>
              <a:ext uri="{FF2B5EF4-FFF2-40B4-BE49-F238E27FC236}">
                <a16:creationId xmlns:a16="http://schemas.microsoft.com/office/drawing/2014/main" id="{9D79A0A0-FFC6-4F74-87D5-6C3EFD3D0A71}"/>
              </a:ext>
            </a:extLst>
          </p:cNvPr>
          <p:cNvSpPr/>
          <p:nvPr/>
        </p:nvSpPr>
        <p:spPr>
          <a:xfrm rot="18157707">
            <a:off x="6259948" y="2976945"/>
            <a:ext cx="752892" cy="23844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CE2062-8AB4-4E76-8127-177E11ED43A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4" r="17362"/>
          <a:stretch/>
        </p:blipFill>
        <p:spPr>
          <a:xfrm>
            <a:off x="4405022" y="3257033"/>
            <a:ext cx="2812151" cy="274847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020296CE-DA7A-40EF-B227-C79189190EBD}"/>
              </a:ext>
            </a:extLst>
          </p:cNvPr>
          <p:cNvSpPr/>
          <p:nvPr/>
        </p:nvSpPr>
        <p:spPr>
          <a:xfrm>
            <a:off x="-79510" y="4971495"/>
            <a:ext cx="4230092" cy="932936"/>
          </a:xfrm>
          <a:prstGeom prst="rect">
            <a:avLst/>
          </a:prstGeom>
          <a:solidFill>
            <a:srgbClr val="F7BB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180000" rtlCol="0" anchor="ctr"/>
          <a:lstStyle/>
          <a:p>
            <a:pPr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Which mechanism do you think might be used in a bike brake?</a:t>
            </a:r>
          </a:p>
        </p:txBody>
      </p:sp>
      <p:sp>
        <p:nvSpPr>
          <p:cNvPr id="21" name="Rectangle 20">
            <a:hlinkClick r:id="rId14"/>
            <a:extLst>
              <a:ext uri="{FF2B5EF4-FFF2-40B4-BE49-F238E27FC236}">
                <a16:creationId xmlns:a16="http://schemas.microsoft.com/office/drawing/2014/main" id="{1D116CE2-6B1E-4C11-A290-F23761EA8C6D}"/>
              </a:ext>
            </a:extLst>
          </p:cNvPr>
          <p:cNvSpPr/>
          <p:nvPr/>
        </p:nvSpPr>
        <p:spPr>
          <a:xfrm>
            <a:off x="3492500" y="6241094"/>
            <a:ext cx="952500" cy="93437"/>
          </a:xfrm>
          <a:prstGeom prst="rect">
            <a:avLst/>
          </a:prstGeom>
          <a:solidFill>
            <a:srgbClr val="18A0DB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hlinkClick r:id="rId15"/>
            <a:extLst>
              <a:ext uri="{FF2B5EF4-FFF2-40B4-BE49-F238E27FC236}">
                <a16:creationId xmlns:a16="http://schemas.microsoft.com/office/drawing/2014/main" id="{0BEC5605-81B6-4B5B-887A-CC0ACB6F042F}"/>
              </a:ext>
            </a:extLst>
          </p:cNvPr>
          <p:cNvSpPr/>
          <p:nvPr/>
        </p:nvSpPr>
        <p:spPr>
          <a:xfrm>
            <a:off x="4551639" y="6237386"/>
            <a:ext cx="337861" cy="93437"/>
          </a:xfrm>
          <a:prstGeom prst="rect">
            <a:avLst/>
          </a:prstGeom>
          <a:solidFill>
            <a:srgbClr val="18A0DB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02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25" grpId="0" animBg="1"/>
      <p:bldP spid="38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86BEA2-2B9A-40A5-BC1B-9B6418DE3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7" y="1414456"/>
            <a:ext cx="7866903" cy="585558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Cracking Contraptions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06C34BAA-AB6F-4AE1-9D65-905363A14803}"/>
              </a:ext>
            </a:extLst>
          </p:cNvPr>
          <p:cNvSpPr/>
          <p:nvPr/>
        </p:nvSpPr>
        <p:spPr>
          <a:xfrm>
            <a:off x="747260" y="1686187"/>
            <a:ext cx="7641090" cy="441824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240E7E7-4050-49C5-A5D0-1AB0207F8000}"/>
              </a:ext>
            </a:extLst>
          </p:cNvPr>
          <p:cNvGrpSpPr/>
          <p:nvPr/>
        </p:nvGrpSpPr>
        <p:grpSpPr>
          <a:xfrm rot="5184514">
            <a:off x="2784809" y="-136681"/>
            <a:ext cx="6940586" cy="6646087"/>
            <a:chOff x="3183318" y="198124"/>
            <a:chExt cx="4493728" cy="4634794"/>
          </a:xfrm>
        </p:grpSpPr>
        <p:sp>
          <p:nvSpPr>
            <p:cNvPr id="6" name="Arc 5">
              <a:extLst>
                <a:ext uri="{FF2B5EF4-FFF2-40B4-BE49-F238E27FC236}">
                  <a16:creationId xmlns:a16="http://schemas.microsoft.com/office/drawing/2014/main" id="{391041AA-E86F-4B56-A827-6027E5BDF80F}"/>
                </a:ext>
              </a:extLst>
            </p:cNvPr>
            <p:cNvSpPr/>
            <p:nvPr/>
          </p:nvSpPr>
          <p:spPr>
            <a:xfrm rot="5203582">
              <a:off x="3195782" y="185660"/>
              <a:ext cx="4468800" cy="4493728"/>
            </a:xfrm>
            <a:prstGeom prst="arc">
              <a:avLst/>
            </a:prstGeom>
            <a:ln w="76200">
              <a:solidFill>
                <a:srgbClr val="EF82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E3380B10-8512-466B-86F6-6EC8E0396B9E}"/>
                </a:ext>
              </a:extLst>
            </p:cNvPr>
            <p:cNvSpPr/>
            <p:nvPr/>
          </p:nvSpPr>
          <p:spPr>
            <a:xfrm rot="15817583">
              <a:off x="5455349" y="4464734"/>
              <a:ext cx="361950" cy="374418"/>
            </a:xfrm>
            <a:prstGeom prst="triangle">
              <a:avLst/>
            </a:prstGeom>
            <a:solidFill>
              <a:srgbClr val="EF8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5C8CA80-6814-4D4C-BDC7-0650617F6383}"/>
              </a:ext>
            </a:extLst>
          </p:cNvPr>
          <p:cNvSpPr txBox="1"/>
          <p:nvPr/>
        </p:nvSpPr>
        <p:spPr>
          <a:xfrm>
            <a:off x="4615779" y="3497798"/>
            <a:ext cx="357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latin typeface="Kalam" panose="02000000000000000000" pitchFamily="2" charset="0"/>
                <a:cs typeface="Kalam" panose="02000000000000000000" pitchFamily="2" charset="0"/>
              </a:rPr>
              <a:t>This is an invention drawn by Rube Goldberg, a famous cartoonist.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F3CF84-CC2D-458E-822C-C44C6B380F40}"/>
              </a:ext>
            </a:extLst>
          </p:cNvPr>
          <p:cNvSpPr txBox="1"/>
          <p:nvPr/>
        </p:nvSpPr>
        <p:spPr>
          <a:xfrm>
            <a:off x="4615779" y="4323328"/>
            <a:ext cx="3519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latin typeface="Kalam" panose="02000000000000000000" pitchFamily="2" charset="0"/>
                <a:cs typeface="Kalam" panose="02000000000000000000" pitchFamily="2" charset="0"/>
              </a:rPr>
              <a:t>He has designed a ‘Self Operating Napkin’, so that when the man in the picture lifts his spoon, it sets off a series of mechanisms that eventually work together to lift the napkin to wipe his mouth!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B6BDD2-B175-4E7D-8CC3-376B68A90902}"/>
              </a:ext>
            </a:extLst>
          </p:cNvPr>
          <p:cNvSpPr txBox="1"/>
          <p:nvPr/>
        </p:nvSpPr>
        <p:spPr>
          <a:xfrm>
            <a:off x="4615779" y="1844780"/>
            <a:ext cx="32786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altLang="en-US" dirty="0">
                <a:latin typeface="Kalam" panose="02000000000000000000" pitchFamily="2" charset="0"/>
                <a:cs typeface="Kalam" panose="02000000000000000000" pitchFamily="2" charset="0"/>
              </a:rPr>
              <a:t>Some designers and cartoonists have fun drawing and creating crazy machines that use lots of mechanisms to achieve a simple task.</a:t>
            </a:r>
          </a:p>
        </p:txBody>
      </p:sp>
    </p:spTree>
    <p:extLst>
      <p:ext uri="{BB962C8B-B14F-4D97-AF65-F5344CB8AC3E}">
        <p14:creationId xmlns:p14="http://schemas.microsoft.com/office/powerpoint/2010/main" val="373190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lanIt Presentation Template" id="{BEDED276-412B-40EF-80C4-B9EA05171835}" vid="{91507CC3-387E-4930-BC11-8BF75DBA2A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PlanIt Presentation Template</Template>
  <TotalTime>1676</TotalTime>
  <Words>364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Tuffy-TTF</vt:lpstr>
      <vt:lpstr>Arial</vt:lpstr>
      <vt:lpstr>Twinkl</vt:lpstr>
      <vt:lpstr>Calibri</vt:lpstr>
      <vt:lpstr>Kalam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Riglar</dc:creator>
  <cp:lastModifiedBy>George.Musgrave - SCH.171</cp:lastModifiedBy>
  <cp:revision>462</cp:revision>
  <dcterms:created xsi:type="dcterms:W3CDTF">2019-03-20T11:43:57Z</dcterms:created>
  <dcterms:modified xsi:type="dcterms:W3CDTF">2021-01-21T12:12:50Z</dcterms:modified>
</cp:coreProperties>
</file>