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22"/>
  </p:handoutMasterIdLst>
  <p:sldIdLst>
    <p:sldId id="258" r:id="rId2"/>
    <p:sldId id="263" r:id="rId3"/>
    <p:sldId id="268" r:id="rId4"/>
    <p:sldId id="280" r:id="rId5"/>
    <p:sldId id="282" r:id="rId6"/>
    <p:sldId id="283" r:id="rId7"/>
    <p:sldId id="284" r:id="rId8"/>
    <p:sldId id="286" r:id="rId9"/>
    <p:sldId id="285" r:id="rId10"/>
    <p:sldId id="288" r:id="rId11"/>
    <p:sldId id="287" r:id="rId12"/>
    <p:sldId id="296" r:id="rId13"/>
    <p:sldId id="291" r:id="rId14"/>
    <p:sldId id="292" r:id="rId15"/>
    <p:sldId id="293" r:id="rId16"/>
    <p:sldId id="294" r:id="rId17"/>
    <p:sldId id="295" r:id="rId18"/>
    <p:sldId id="297" r:id="rId19"/>
    <p:sldId id="279" r:id="rId20"/>
    <p:sldId id="274" r:id="rId21"/>
  </p:sldIdLst>
  <p:sldSz cx="9144000" cy="6858000" type="screen4x3"/>
  <p:notesSz cx="6858000" cy="9144000"/>
  <p:embeddedFontLst>
    <p:embeddedFont>
      <p:font typeface="BPreplay" panose="02000503000000020004" pitchFamily="2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Sassoon Infant Md" panose="02000603050000020003" pitchFamily="2" charset="0"/>
      <p:regular r:id="rId31"/>
    </p:embeddedFont>
    <p:embeddedFont>
      <p:font typeface="Sassoon Infant Rg" panose="02000803050000020003" pitchFamily="2" charset="0"/>
      <p:regular r:id="rId32"/>
      <p:bold r:id="rId3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00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FFF6"/>
    <a:srgbClr val="43FFE4"/>
    <a:srgbClr val="93AB3B"/>
    <a:srgbClr val="FFA056"/>
    <a:srgbClr val="FFD5A7"/>
    <a:srgbClr val="D3473A"/>
    <a:srgbClr val="FFB260"/>
    <a:srgbClr val="A8A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6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888" y="192"/>
      </p:cViewPr>
      <p:guideLst>
        <p:guide orient="horz" pos="2160"/>
        <p:guide pos="2880"/>
        <p:guide pos="317"/>
        <p:guide orient="horz" pos="3997"/>
        <p:guide pos="5443"/>
        <p:guide orient="horz" pos="300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12AD0C-03D7-41F3-A2DB-B25624431F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0F93A2-F52B-48BC-89DC-3AAB9C349C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272060-C860-470B-8EEB-D2BF3C9C0C38}" type="datetimeFigureOut">
              <a:rPr lang="en-GB"/>
              <a:pPr>
                <a:defRPr/>
              </a:pPr>
              <a:t>04/02/2021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11E84B-98F5-4794-9657-D05D621A64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336FF-E92F-4A27-AD92-134E0A61A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A5ECB09-8F6A-41A2-AD23-EB26E99451E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E927BCC-5F2E-4F19-8132-BAA740FECF1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6A64861D-05F1-4788-8567-26179D3F19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7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775D8C7-8290-4A46-9FBA-CAC8877DD30A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9D281909-1BDB-4648-BC03-9CFC178632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281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AB2741BC-9222-4307-9A4A-E32B7BF697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55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430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36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54919336-A81D-4206-91E8-4DF50ED534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08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08E6937-E62F-48DE-8E71-7EA1647AF2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632DDC5-CAEF-4FCE-892A-43B755059E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1" r:id="rId4"/>
    <p:sldLayoutId id="2147483712" r:id="rId5"/>
    <p:sldLayoutId id="214748371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bbc.co.uk/education/clips/z4dxn3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hyperlink" Target="http://www.bbc.co.uk/education/clips/z4dxn3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D095D95-88B2-4AC1-926C-C85CA994F8BB}"/>
              </a:ext>
            </a:extLst>
          </p:cNvPr>
          <p:cNvSpPr/>
          <p:nvPr/>
        </p:nvSpPr>
        <p:spPr>
          <a:xfrm>
            <a:off x="4344988" y="4652963"/>
            <a:ext cx="423862" cy="157162"/>
          </a:xfrm>
          <a:prstGeom prst="roundRect">
            <a:avLst/>
          </a:prstGeom>
          <a:solidFill>
            <a:srgbClr val="93A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5" name="Twinkl Logo">
            <a:extLst>
              <a:ext uri="{FF2B5EF4-FFF2-40B4-BE49-F238E27FC236}">
                <a16:creationId xmlns:a16="http://schemas.microsoft.com/office/drawing/2014/main" id="{377ABB12-54F7-4869-8B59-87040A30D911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4545013"/>
            <a:ext cx="5873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A8F6D261-9793-4A15-9C90-A5A97E29B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6"/>
          <a:stretch>
            <a:fillRect/>
          </a:stretch>
        </p:blipFill>
        <p:spPr bwMode="auto">
          <a:xfrm>
            <a:off x="763588" y="3900488"/>
            <a:ext cx="380047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4E85910-1515-4877-A0B8-9C57AEE286DC}"/>
              </a:ext>
            </a:extLst>
          </p:cNvPr>
          <p:cNvSpPr/>
          <p:nvPr/>
        </p:nvSpPr>
        <p:spPr>
          <a:xfrm>
            <a:off x="4572000" y="1312863"/>
            <a:ext cx="3824288" cy="2455862"/>
          </a:xfrm>
          <a:prstGeom prst="rect">
            <a:avLst/>
          </a:prstGeom>
          <a:solidFill>
            <a:srgbClr val="43F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6" name="TextBox 11">
            <a:extLst>
              <a:ext uri="{FF2B5EF4-FFF2-40B4-BE49-F238E27FC236}">
                <a16:creationId xmlns:a16="http://schemas.microsoft.com/office/drawing/2014/main" id="{5746D759-236F-4805-A2A0-7CF284352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8" y="736600"/>
            <a:ext cx="7624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Dome Mountains</a:t>
            </a:r>
          </a:p>
        </p:txBody>
      </p:sp>
      <p:grpSp>
        <p:nvGrpSpPr>
          <p:cNvPr id="18437" name="Group 4">
            <a:extLst>
              <a:ext uri="{FF2B5EF4-FFF2-40B4-BE49-F238E27FC236}">
                <a16:creationId xmlns:a16="http://schemas.microsoft.com/office/drawing/2014/main" id="{AA30B555-F27A-42F4-B87B-297E674C43B5}"/>
              </a:ext>
            </a:extLst>
          </p:cNvPr>
          <p:cNvGrpSpPr>
            <a:grpSpLocks/>
          </p:cNvGrpSpPr>
          <p:nvPr/>
        </p:nvGrpSpPr>
        <p:grpSpPr bwMode="auto">
          <a:xfrm>
            <a:off x="763588" y="1317625"/>
            <a:ext cx="7624762" cy="4633913"/>
            <a:chOff x="763702" y="1459149"/>
            <a:chExt cx="7624647" cy="46336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B5555E9-C085-4B8B-B8C2-7E6E0E214F0B}"/>
                </a:ext>
              </a:extLst>
            </p:cNvPr>
            <p:cNvSpPr/>
            <p:nvPr/>
          </p:nvSpPr>
          <p:spPr>
            <a:xfrm>
              <a:off x="763702" y="1459149"/>
              <a:ext cx="3821054" cy="2450975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456" name="Rectangle 3">
              <a:extLst>
                <a:ext uri="{FF2B5EF4-FFF2-40B4-BE49-F238E27FC236}">
                  <a16:creationId xmlns:a16="http://schemas.microsoft.com/office/drawing/2014/main" id="{122AFF7D-B1CF-438E-A0AF-9093060B3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727" y="1476418"/>
              <a:ext cx="3808298" cy="2434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Dome mountains are smooth and round-looking.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600">
                <a:solidFill>
                  <a:schemeClr val="tx1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They are formed when magma is forced up between the crust and the mantle, but doesn’t ever flow out.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600">
                <a:solidFill>
                  <a:schemeClr val="tx1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The magma makes the land bubble up like a balloon.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D6A3956-C857-4437-88A0-09394759E8D9}"/>
                </a:ext>
              </a:extLst>
            </p:cNvPr>
            <p:cNvSpPr/>
            <p:nvPr/>
          </p:nvSpPr>
          <p:spPr>
            <a:xfrm>
              <a:off x="4564120" y="4041880"/>
              <a:ext cx="3824229" cy="2050945"/>
            </a:xfrm>
            <a:prstGeom prst="rect">
              <a:avLst/>
            </a:prstGeom>
            <a:solidFill>
              <a:srgbClr val="C1F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458" name="Rectangle 21">
              <a:extLst>
                <a:ext uri="{FF2B5EF4-FFF2-40B4-BE49-F238E27FC236}">
                  <a16:creationId xmlns:a16="http://schemas.microsoft.com/office/drawing/2014/main" id="{7B3DDE28-F047-4567-AC3B-9546A556F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3948" y="4681491"/>
              <a:ext cx="3812322" cy="772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Devils Tower, USA </a:t>
              </a:r>
              <a:br>
                <a:rPr lang="en-GB" altLang="en-US" b="1">
                  <a:solidFill>
                    <a:schemeClr val="tx1"/>
                  </a:solidFill>
                </a:rPr>
              </a:br>
              <a:r>
                <a:rPr lang="en-GB" altLang="en-US" b="1">
                  <a:solidFill>
                    <a:schemeClr val="tx1"/>
                  </a:solidFill>
                </a:rPr>
                <a:t>is a dome mountain.</a:t>
              </a:r>
            </a:p>
          </p:txBody>
        </p:sp>
      </p:grpSp>
      <p:sp>
        <p:nvSpPr>
          <p:cNvPr id="18438" name="TextBox 21">
            <a:extLst>
              <a:ext uri="{FF2B5EF4-FFF2-40B4-BE49-F238E27FC236}">
                <a16:creationId xmlns:a16="http://schemas.microsoft.com/office/drawing/2014/main" id="{E47CC73B-FEF8-42B7-A953-A7DE9FDC7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245225"/>
            <a:ext cx="7640638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rgbClr val="FFA056"/>
                </a:solidFill>
                <a:latin typeface="BPreplay" panose="02000503000000020004" pitchFamily="50" charset="0"/>
              </a:rPr>
              <a:t>Photo courtesy of inkknife_2000 @flickr.com) - granted under creative commons licence – attribution</a:t>
            </a:r>
          </a:p>
        </p:txBody>
      </p:sp>
      <p:pic>
        <p:nvPicPr>
          <p:cNvPr id="18439" name="Picture 13">
            <a:extLst>
              <a:ext uri="{FF2B5EF4-FFF2-40B4-BE49-F238E27FC236}">
                <a16:creationId xmlns:a16="http://schemas.microsoft.com/office/drawing/2014/main" id="{BFADDC03-580B-4987-8713-8699F9A25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 r="2403"/>
          <a:stretch>
            <a:fillRect/>
          </a:stretch>
        </p:blipFill>
        <p:spPr bwMode="auto">
          <a:xfrm>
            <a:off x="4584700" y="1604963"/>
            <a:ext cx="3808413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0" name="Group 22">
            <a:extLst>
              <a:ext uri="{FF2B5EF4-FFF2-40B4-BE49-F238E27FC236}">
                <a16:creationId xmlns:a16="http://schemas.microsoft.com/office/drawing/2014/main" id="{2D681A7F-C1F7-4FC1-B1B2-146C163A6095}"/>
              </a:ext>
            </a:extLst>
          </p:cNvPr>
          <p:cNvGrpSpPr>
            <a:grpSpLocks/>
          </p:cNvGrpSpPr>
          <p:nvPr/>
        </p:nvGrpSpPr>
        <p:grpSpPr bwMode="auto">
          <a:xfrm>
            <a:off x="6665913" y="2600325"/>
            <a:ext cx="139700" cy="250825"/>
            <a:chOff x="6575898" y="2762655"/>
            <a:chExt cx="291830" cy="525839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A2973AE-32F9-4245-9305-58FDD970291F}"/>
                </a:ext>
              </a:extLst>
            </p:cNvPr>
            <p:cNvSpPr/>
            <p:nvPr/>
          </p:nvSpPr>
          <p:spPr>
            <a:xfrm>
              <a:off x="6575898" y="2762655"/>
              <a:ext cx="291830" cy="25293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DE9F865-869D-48EF-8777-DD7047753886}"/>
                </a:ext>
              </a:extLst>
            </p:cNvPr>
            <p:cNvSpPr/>
            <p:nvPr/>
          </p:nvSpPr>
          <p:spPr>
            <a:xfrm>
              <a:off x="6672068" y="3002278"/>
              <a:ext cx="99488" cy="286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8441" name="Group 25">
            <a:extLst>
              <a:ext uri="{FF2B5EF4-FFF2-40B4-BE49-F238E27FC236}">
                <a16:creationId xmlns:a16="http://schemas.microsoft.com/office/drawing/2014/main" id="{F5470F3C-C9EF-4E57-ACEF-5B523C9A65E9}"/>
              </a:ext>
            </a:extLst>
          </p:cNvPr>
          <p:cNvGrpSpPr>
            <a:grpSpLocks/>
          </p:cNvGrpSpPr>
          <p:nvPr/>
        </p:nvGrpSpPr>
        <p:grpSpPr bwMode="auto">
          <a:xfrm rot="1320000">
            <a:off x="7032625" y="2733675"/>
            <a:ext cx="138113" cy="252413"/>
            <a:chOff x="6575898" y="2762655"/>
            <a:chExt cx="291830" cy="525839"/>
          </a:xfrm>
        </p:grpSpPr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0B4872BF-3AC4-44C5-9A9E-C6E9FEE8CECD}"/>
                </a:ext>
              </a:extLst>
            </p:cNvPr>
            <p:cNvSpPr/>
            <p:nvPr/>
          </p:nvSpPr>
          <p:spPr>
            <a:xfrm>
              <a:off x="6561072" y="2757782"/>
              <a:ext cx="291830" cy="25134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ECE93EF-9D3E-45AE-BD02-3EDC9F81E5E4}"/>
                </a:ext>
              </a:extLst>
            </p:cNvPr>
            <p:cNvSpPr/>
            <p:nvPr/>
          </p:nvSpPr>
          <p:spPr>
            <a:xfrm>
              <a:off x="6671729" y="3003433"/>
              <a:ext cx="97275" cy="2844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8442" name="Group 30">
            <a:extLst>
              <a:ext uri="{FF2B5EF4-FFF2-40B4-BE49-F238E27FC236}">
                <a16:creationId xmlns:a16="http://schemas.microsoft.com/office/drawing/2014/main" id="{8989169F-94A9-48ED-A1A0-A470BEA1DE49}"/>
              </a:ext>
            </a:extLst>
          </p:cNvPr>
          <p:cNvGrpSpPr>
            <a:grpSpLocks/>
          </p:cNvGrpSpPr>
          <p:nvPr/>
        </p:nvGrpSpPr>
        <p:grpSpPr bwMode="auto">
          <a:xfrm rot="2700000">
            <a:off x="7227888" y="3082925"/>
            <a:ext cx="139700" cy="250825"/>
            <a:chOff x="6575898" y="2762655"/>
            <a:chExt cx="291830" cy="525839"/>
          </a:xfrm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B19E91A4-266A-4868-B378-A5DD5517D102}"/>
                </a:ext>
              </a:extLst>
            </p:cNvPr>
            <p:cNvSpPr/>
            <p:nvPr/>
          </p:nvSpPr>
          <p:spPr>
            <a:xfrm>
              <a:off x="6571207" y="2767322"/>
              <a:ext cx="291830" cy="25293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AB39D70-401C-447F-8BA9-5CB8812C9FA5}"/>
                </a:ext>
              </a:extLst>
            </p:cNvPr>
            <p:cNvSpPr/>
            <p:nvPr/>
          </p:nvSpPr>
          <p:spPr>
            <a:xfrm>
              <a:off x="6665034" y="3002486"/>
              <a:ext cx="99488" cy="286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8443" name="Group 33">
            <a:extLst>
              <a:ext uri="{FF2B5EF4-FFF2-40B4-BE49-F238E27FC236}">
                <a16:creationId xmlns:a16="http://schemas.microsoft.com/office/drawing/2014/main" id="{9B870A55-D522-444E-9476-92184830F931}"/>
              </a:ext>
            </a:extLst>
          </p:cNvPr>
          <p:cNvGrpSpPr>
            <a:grpSpLocks/>
          </p:cNvGrpSpPr>
          <p:nvPr/>
        </p:nvGrpSpPr>
        <p:grpSpPr bwMode="auto">
          <a:xfrm rot="20280000" flipH="1">
            <a:off x="6288088" y="2744788"/>
            <a:ext cx="139700" cy="250825"/>
            <a:chOff x="6575898" y="2762655"/>
            <a:chExt cx="291830" cy="525839"/>
          </a:xfrm>
        </p:grpSpPr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A0DE1870-BAE7-489B-97D1-4F2ECDB8D627}"/>
                </a:ext>
              </a:extLst>
            </p:cNvPr>
            <p:cNvSpPr/>
            <p:nvPr/>
          </p:nvSpPr>
          <p:spPr>
            <a:xfrm>
              <a:off x="6576645" y="2758815"/>
              <a:ext cx="291830" cy="25293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7486D5D-869E-45CB-B719-8DC0D9A5757F}"/>
                </a:ext>
              </a:extLst>
            </p:cNvPr>
            <p:cNvSpPr/>
            <p:nvPr/>
          </p:nvSpPr>
          <p:spPr>
            <a:xfrm>
              <a:off x="6671850" y="2997418"/>
              <a:ext cx="99488" cy="286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8444" name="Group 36">
            <a:extLst>
              <a:ext uri="{FF2B5EF4-FFF2-40B4-BE49-F238E27FC236}">
                <a16:creationId xmlns:a16="http://schemas.microsoft.com/office/drawing/2014/main" id="{18F36120-36CB-4DB0-A14F-AABC230008C4}"/>
              </a:ext>
            </a:extLst>
          </p:cNvPr>
          <p:cNvGrpSpPr>
            <a:grpSpLocks/>
          </p:cNvGrpSpPr>
          <p:nvPr/>
        </p:nvGrpSpPr>
        <p:grpSpPr bwMode="auto">
          <a:xfrm rot="18900000" flipH="1">
            <a:off x="6088063" y="3038475"/>
            <a:ext cx="139700" cy="250825"/>
            <a:chOff x="6575898" y="2762655"/>
            <a:chExt cx="291830" cy="525839"/>
          </a:xfrm>
        </p:grpSpPr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9816B3C0-F458-49F8-A071-5A245C61E3B8}"/>
                </a:ext>
              </a:extLst>
            </p:cNvPr>
            <p:cNvSpPr/>
            <p:nvPr/>
          </p:nvSpPr>
          <p:spPr>
            <a:xfrm>
              <a:off x="6575899" y="2762614"/>
              <a:ext cx="291830" cy="25293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505CD60-52AB-40AD-B8D5-BD31F7D7D3C0}"/>
                </a:ext>
              </a:extLst>
            </p:cNvPr>
            <p:cNvSpPr/>
            <p:nvPr/>
          </p:nvSpPr>
          <p:spPr>
            <a:xfrm>
              <a:off x="6672070" y="2995425"/>
              <a:ext cx="99488" cy="286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54F88B9-B1D3-44E2-982A-1D1F86A62AED}"/>
              </a:ext>
            </a:extLst>
          </p:cNvPr>
          <p:cNvSpPr/>
          <p:nvPr/>
        </p:nvSpPr>
        <p:spPr>
          <a:xfrm>
            <a:off x="4572000" y="1312863"/>
            <a:ext cx="3824288" cy="2455862"/>
          </a:xfrm>
          <a:prstGeom prst="rect">
            <a:avLst/>
          </a:prstGeom>
          <a:solidFill>
            <a:srgbClr val="43F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B19670-B4F6-40B1-95A6-4E7269DBC56F}"/>
              </a:ext>
            </a:extLst>
          </p:cNvPr>
          <p:cNvSpPr/>
          <p:nvPr/>
        </p:nvSpPr>
        <p:spPr>
          <a:xfrm>
            <a:off x="763588" y="1327150"/>
            <a:ext cx="3808412" cy="245110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60" name="TextBox 11">
            <a:extLst>
              <a:ext uri="{FF2B5EF4-FFF2-40B4-BE49-F238E27FC236}">
                <a16:creationId xmlns:a16="http://schemas.microsoft.com/office/drawing/2014/main" id="{71D0F4CB-A6BA-409E-AB1E-E56612111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8" y="736600"/>
            <a:ext cx="7624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Plateau Mountains</a:t>
            </a:r>
          </a:p>
        </p:txBody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81F2A7F7-4329-4233-BC26-7CB1309B5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36675"/>
            <a:ext cx="3808413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Plateau mountains are different from the other mountain types.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They haven’t formed because of rock or magma being pushed up.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They form because of materials being taken away through erosion, which has left deep valleys or gorges next to high cliffs.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9A75B2-1B15-489A-8B1F-55D1F2AE5752}"/>
              </a:ext>
            </a:extLst>
          </p:cNvPr>
          <p:cNvSpPr/>
          <p:nvPr/>
        </p:nvSpPr>
        <p:spPr>
          <a:xfrm>
            <a:off x="4564063" y="3908425"/>
            <a:ext cx="3824287" cy="2051050"/>
          </a:xfrm>
          <a:prstGeom prst="rect">
            <a:avLst/>
          </a:prstGeom>
          <a:solidFill>
            <a:srgbClr val="C1F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63" name="Rectangle 21">
            <a:extLst>
              <a:ext uri="{FF2B5EF4-FFF2-40B4-BE49-F238E27FC236}">
                <a16:creationId xmlns:a16="http://schemas.microsoft.com/office/drawing/2014/main" id="{E2B1DCA2-BD4B-4E7B-8026-69DCEF7F4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763" y="4410075"/>
            <a:ext cx="381158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The Allegheny Mountains, </a:t>
            </a:r>
            <a:br>
              <a:rPr lang="en-GB" altLang="en-US" b="1">
                <a:solidFill>
                  <a:schemeClr val="tx1"/>
                </a:solidFill>
              </a:rPr>
            </a:br>
            <a:r>
              <a:rPr lang="en-GB" altLang="en-US" b="1">
                <a:solidFill>
                  <a:schemeClr val="tx1"/>
                </a:solidFill>
              </a:rPr>
              <a:t>USA, are an example of this </a:t>
            </a:r>
            <a:br>
              <a:rPr lang="en-GB" altLang="en-US" b="1">
                <a:solidFill>
                  <a:schemeClr val="tx1"/>
                </a:solidFill>
              </a:rPr>
            </a:br>
            <a:r>
              <a:rPr lang="en-GB" altLang="en-US" b="1">
                <a:solidFill>
                  <a:schemeClr val="tx1"/>
                </a:solidFill>
              </a:rPr>
              <a:t>type of mountain.</a:t>
            </a:r>
          </a:p>
        </p:txBody>
      </p:sp>
      <p:pic>
        <p:nvPicPr>
          <p:cNvPr id="19464" name="Picture 1">
            <a:extLst>
              <a:ext uri="{FF2B5EF4-FFF2-40B4-BE49-F238E27FC236}">
                <a16:creationId xmlns:a16="http://schemas.microsoft.com/office/drawing/2014/main" id="{2AAD3EC9-3085-4E82-BE34-BB543CCD8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0" b="8884"/>
          <a:stretch>
            <a:fillRect/>
          </a:stretch>
        </p:blipFill>
        <p:spPr bwMode="auto">
          <a:xfrm>
            <a:off x="766763" y="3908425"/>
            <a:ext cx="38100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5">
            <a:extLst>
              <a:ext uri="{FF2B5EF4-FFF2-40B4-BE49-F238E27FC236}">
                <a16:creationId xmlns:a16="http://schemas.microsoft.com/office/drawing/2014/main" id="{0510A3D3-09F4-4C3B-B932-A1C2391CE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1327150"/>
            <a:ext cx="3090863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Box 21">
            <a:extLst>
              <a:ext uri="{FF2B5EF4-FFF2-40B4-BE49-F238E27FC236}">
                <a16:creationId xmlns:a16="http://schemas.microsoft.com/office/drawing/2014/main" id="{75574B5B-6DD2-4AA3-826B-011CC7B6F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245225"/>
            <a:ext cx="7640638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rgbClr val="FFA056"/>
                </a:solidFill>
                <a:latin typeface="BPreplay" panose="02000503000000020004" pitchFamily="50" charset="0"/>
              </a:rPr>
              <a:t>Photo courtesy of Nicholas_T (@flickr.com) - granted under creative commons licence – attribution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14589-86B4-4343-9199-07B4EB03B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F77F9-6118-1242-AA49-710F16247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Use an atlas, map or globe to find the mountains mentioned in the previous few slides. </a:t>
            </a:r>
          </a:p>
          <a:p>
            <a:r>
              <a:rPr lang="en-GB" sz="2800" dirty="0"/>
              <a:t>If you don’t have an atlas, map or globe at home, you can use the internet.</a:t>
            </a:r>
          </a:p>
        </p:txBody>
      </p:sp>
    </p:spTree>
    <p:extLst>
      <p:ext uri="{BB962C8B-B14F-4D97-AF65-F5344CB8AC3E}">
        <p14:creationId xmlns:p14="http://schemas.microsoft.com/office/powerpoint/2010/main" val="1727063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CDDD440-67D6-4DFC-80EE-DF95263B4C18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2531" name="TextBox 11">
            <a:extLst>
              <a:ext uri="{FF2B5EF4-FFF2-40B4-BE49-F238E27FC236}">
                <a16:creationId xmlns:a16="http://schemas.microsoft.com/office/drawing/2014/main" id="{55ABC1E5-4BC0-42A4-9F93-3521ACFEE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36600"/>
            <a:ext cx="82200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tx1"/>
                </a:solidFill>
              </a:rPr>
              <a:t>How Were These Mountains Made?</a:t>
            </a:r>
          </a:p>
        </p:txBody>
      </p:sp>
      <p:pic>
        <p:nvPicPr>
          <p:cNvPr id="22532" name="Whole Class">
            <a:extLst>
              <a:ext uri="{FF2B5EF4-FFF2-40B4-BE49-F238E27FC236}">
                <a16:creationId xmlns:a16="http://schemas.microsoft.com/office/drawing/2014/main" id="{941579CB-5997-448C-8571-09FF75692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21">
            <a:extLst>
              <a:ext uri="{FF2B5EF4-FFF2-40B4-BE49-F238E27FC236}">
                <a16:creationId xmlns:a16="http://schemas.microsoft.com/office/drawing/2014/main" id="{F3C79ED6-C12A-4ECB-8810-E26AA9468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245225"/>
            <a:ext cx="7640638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bg1"/>
                </a:solidFill>
                <a:latin typeface="BPreplay" panose="02000503000000020004" pitchFamily="50" charset="0"/>
              </a:rPr>
              <a:t>"Kukenan Tepuy at Sunset" by Paolo Costa Baldi - Own work. Licensed under CC BY-SA 3.0 via Wikimedia Commons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4F2A1F-FACD-4426-BAC0-90B2204ECADD}"/>
              </a:ext>
            </a:extLst>
          </p:cNvPr>
          <p:cNvSpPr/>
          <p:nvPr/>
        </p:nvSpPr>
        <p:spPr>
          <a:xfrm>
            <a:off x="998290" y="5424852"/>
            <a:ext cx="7180976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altLang="en-US" dirty="0">
                <a:solidFill>
                  <a:schemeClr val="tx1"/>
                </a:solidFill>
              </a:rPr>
              <a:t>These are </a:t>
            </a:r>
            <a:r>
              <a:rPr lang="en-GB" altLang="en-US" b="1" dirty="0">
                <a:solidFill>
                  <a:schemeClr val="tx1"/>
                </a:solidFill>
              </a:rPr>
              <a:t>dome mountains</a:t>
            </a:r>
            <a:r>
              <a:rPr lang="en-GB" altLang="en-US" dirty="0">
                <a:solidFill>
                  <a:schemeClr val="tx1"/>
                </a:solidFill>
              </a:rPr>
              <a:t>. They were formed when magma was forced up between the crust and the mantle, but the magma didn’t flow out.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A8EDED4-33F1-42B9-8BEE-71DCFDB7ED18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3555" name="TextBox 4">
            <a:extLst>
              <a:ext uri="{FF2B5EF4-FFF2-40B4-BE49-F238E27FC236}">
                <a16:creationId xmlns:a16="http://schemas.microsoft.com/office/drawing/2014/main" id="{224E5967-A64D-42C1-A0D2-7F457814C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36600"/>
            <a:ext cx="82200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tx1"/>
                </a:solidFill>
              </a:rPr>
              <a:t>How Were These Mountains Made?</a:t>
            </a:r>
          </a:p>
        </p:txBody>
      </p:sp>
      <p:pic>
        <p:nvPicPr>
          <p:cNvPr id="23556" name="Whole Class">
            <a:extLst>
              <a:ext uri="{FF2B5EF4-FFF2-40B4-BE49-F238E27FC236}">
                <a16:creationId xmlns:a16="http://schemas.microsoft.com/office/drawing/2014/main" id="{BD63C6D3-3D6D-42B7-90D5-F114C8C1A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21">
            <a:extLst>
              <a:ext uri="{FF2B5EF4-FFF2-40B4-BE49-F238E27FC236}">
                <a16:creationId xmlns:a16="http://schemas.microsoft.com/office/drawing/2014/main" id="{58D30332-02CE-4878-B1A6-7F26D2A82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245225"/>
            <a:ext cx="7640638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Photo courtesy of Zach Dischner @flickr.com) - granted under creative commons licence – attribution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58C6E7-BDD2-430A-98E4-146C74DE5737}"/>
              </a:ext>
            </a:extLst>
          </p:cNvPr>
          <p:cNvSpPr/>
          <p:nvPr/>
        </p:nvSpPr>
        <p:spPr>
          <a:xfrm>
            <a:off x="1136803" y="5446713"/>
            <a:ext cx="6878332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altLang="en-US" dirty="0">
                <a:solidFill>
                  <a:schemeClr val="tx1"/>
                </a:solidFill>
              </a:rPr>
              <a:t>These are </a:t>
            </a:r>
            <a:r>
              <a:rPr lang="en-GB" altLang="en-US" b="1" dirty="0">
                <a:solidFill>
                  <a:schemeClr val="tx1"/>
                </a:solidFill>
              </a:rPr>
              <a:t>fold mountains. </a:t>
            </a:r>
            <a:r>
              <a:rPr lang="en-GB" altLang="en-US" dirty="0">
                <a:solidFill>
                  <a:schemeClr val="tx1"/>
                </a:solidFill>
              </a:rPr>
              <a:t>They formed when the rock of the Earth’s surface was pushed up by tectonic plates colliding.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CDBE043-FA38-450F-8D39-51C570301093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579" name="TextBox 4">
            <a:extLst>
              <a:ext uri="{FF2B5EF4-FFF2-40B4-BE49-F238E27FC236}">
                <a16:creationId xmlns:a16="http://schemas.microsoft.com/office/drawing/2014/main" id="{518E6479-EFAB-46A7-98EF-48BE7B542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36600"/>
            <a:ext cx="82200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tx1"/>
                </a:solidFill>
              </a:rPr>
              <a:t>How Were These Mountains Made?</a:t>
            </a:r>
          </a:p>
        </p:txBody>
      </p:sp>
      <p:pic>
        <p:nvPicPr>
          <p:cNvPr id="24580" name="Whole Class">
            <a:extLst>
              <a:ext uri="{FF2B5EF4-FFF2-40B4-BE49-F238E27FC236}">
                <a16:creationId xmlns:a16="http://schemas.microsoft.com/office/drawing/2014/main" id="{94D1630F-FD26-44D2-BCFA-EF38AB2B5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21">
            <a:extLst>
              <a:ext uri="{FF2B5EF4-FFF2-40B4-BE49-F238E27FC236}">
                <a16:creationId xmlns:a16="http://schemas.microsoft.com/office/drawing/2014/main" id="{0D993E1A-6CB3-4A52-AE43-A81C85234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245225"/>
            <a:ext cx="7640638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bg1"/>
                </a:solidFill>
                <a:latin typeface="BPreplay" panose="02000503000000020004" pitchFamily="50" charset="0"/>
              </a:rPr>
              <a:t>Photo courtesy of Eric Lumsden @flickr.com) - granted under creative commons licence – attribution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197FD9-CE63-4916-86D5-6A417C4CFB55}"/>
              </a:ext>
            </a:extLst>
          </p:cNvPr>
          <p:cNvSpPr/>
          <p:nvPr/>
        </p:nvSpPr>
        <p:spPr>
          <a:xfrm>
            <a:off x="804862" y="5475069"/>
            <a:ext cx="75247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altLang="en-US" dirty="0">
                <a:solidFill>
                  <a:schemeClr val="tx1"/>
                </a:solidFill>
              </a:rPr>
              <a:t>This is a </a:t>
            </a:r>
            <a:r>
              <a:rPr lang="en-GB" altLang="en-US" b="1" dirty="0">
                <a:solidFill>
                  <a:schemeClr val="tx1"/>
                </a:solidFill>
              </a:rPr>
              <a:t>plateau mountain. </a:t>
            </a:r>
            <a:r>
              <a:rPr lang="en-GB" altLang="en-US" dirty="0">
                <a:solidFill>
                  <a:schemeClr val="tx1"/>
                </a:solidFill>
              </a:rPr>
              <a:t>It was formed when materials were taken away through erosion, which has left deep valleys or gorges next to high cliffs.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BA9FFEF-4E94-4361-993F-1B60E39E65F9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5603" name="TextBox 4">
            <a:extLst>
              <a:ext uri="{FF2B5EF4-FFF2-40B4-BE49-F238E27FC236}">
                <a16:creationId xmlns:a16="http://schemas.microsoft.com/office/drawing/2014/main" id="{18CB1F95-C6BF-4A34-9959-BC0010B41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36600"/>
            <a:ext cx="82200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tx1"/>
                </a:solidFill>
              </a:rPr>
              <a:t>How Were These Mountains Made?</a:t>
            </a:r>
          </a:p>
        </p:txBody>
      </p:sp>
      <p:pic>
        <p:nvPicPr>
          <p:cNvPr id="25604" name="Whole Class">
            <a:extLst>
              <a:ext uri="{FF2B5EF4-FFF2-40B4-BE49-F238E27FC236}">
                <a16:creationId xmlns:a16="http://schemas.microsoft.com/office/drawing/2014/main" id="{1B47A58D-1171-4B00-910E-F4F6FA78F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21">
            <a:extLst>
              <a:ext uri="{FF2B5EF4-FFF2-40B4-BE49-F238E27FC236}">
                <a16:creationId xmlns:a16="http://schemas.microsoft.com/office/drawing/2014/main" id="{32DD7032-CF61-4E43-A493-93FFD0ECE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245225"/>
            <a:ext cx="7640638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bg1"/>
                </a:solidFill>
                <a:latin typeface="BPreplay" panose="02000503000000020004" pitchFamily="50" charset="0"/>
              </a:rPr>
              <a:t>Photo courtesy of TANAKA Juuyoh (</a:t>
            </a:r>
            <a:r>
              <a:rPr lang="ja-JP" altLang="en-US" sz="500">
                <a:solidFill>
                  <a:schemeClr val="bg1"/>
                </a:solidFill>
                <a:latin typeface="BPreplay" panose="02000503000000020004" pitchFamily="50" charset="0"/>
                <a:ea typeface="ＭＳ Ｐゴシック" panose="020B0600070205080204" pitchFamily="34" charset="-128"/>
              </a:rPr>
              <a:t>田中十洋</a:t>
            </a:r>
            <a:r>
              <a:rPr lang="en-US" altLang="ja-JP" sz="500">
                <a:solidFill>
                  <a:schemeClr val="bg1"/>
                </a:solidFill>
                <a:latin typeface="BPreplay" panose="02000503000000020004" pitchFamily="50" charset="0"/>
                <a:ea typeface="ＭＳ Ｐゴシック" panose="020B0600070205080204" pitchFamily="34" charset="-128"/>
              </a:rPr>
              <a:t>) (</a:t>
            </a:r>
            <a:r>
              <a:rPr lang="en-GB" altLang="en-US" sz="500">
                <a:solidFill>
                  <a:schemeClr val="bg1"/>
                </a:solidFill>
                <a:latin typeface="BPreplay" panose="02000503000000020004" pitchFamily="50" charset="0"/>
              </a:rPr>
              <a:t>@flickr.com) - granted under creative commons licence – attribution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CF2CD2-6D29-485F-B154-989C0ABDA510}"/>
              </a:ext>
            </a:extLst>
          </p:cNvPr>
          <p:cNvSpPr/>
          <p:nvPr/>
        </p:nvSpPr>
        <p:spPr>
          <a:xfrm>
            <a:off x="1384184" y="5446494"/>
            <a:ext cx="638402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altLang="en-US" dirty="0">
                <a:solidFill>
                  <a:schemeClr val="tx1"/>
                </a:solidFill>
              </a:rPr>
              <a:t>This is a </a:t>
            </a:r>
            <a:r>
              <a:rPr lang="en-GB" altLang="en-US" b="1" dirty="0">
                <a:solidFill>
                  <a:schemeClr val="tx1"/>
                </a:solidFill>
              </a:rPr>
              <a:t>volcanic mountain. </a:t>
            </a:r>
            <a:r>
              <a:rPr lang="en-GB" altLang="en-US" dirty="0">
                <a:solidFill>
                  <a:schemeClr val="tx1"/>
                </a:solidFill>
              </a:rPr>
              <a:t>It is made out of layers of ash and cooled lava.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36D1CFC-5BDD-4BA4-ADAF-9753D81F29A2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6627" name="TextBox 4">
            <a:extLst>
              <a:ext uri="{FF2B5EF4-FFF2-40B4-BE49-F238E27FC236}">
                <a16:creationId xmlns:a16="http://schemas.microsoft.com/office/drawing/2014/main" id="{DE2EA6E5-AD02-4E00-BC24-C784729B0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36600"/>
            <a:ext cx="82200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tx1"/>
                </a:solidFill>
              </a:rPr>
              <a:t>How Were These Mountains Made?</a:t>
            </a:r>
          </a:p>
        </p:txBody>
      </p:sp>
      <p:pic>
        <p:nvPicPr>
          <p:cNvPr id="26628" name="Whole Class">
            <a:extLst>
              <a:ext uri="{FF2B5EF4-FFF2-40B4-BE49-F238E27FC236}">
                <a16:creationId xmlns:a16="http://schemas.microsoft.com/office/drawing/2014/main" id="{9E6CE0C1-2646-4D14-AA27-D832ACD18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21">
            <a:extLst>
              <a:ext uri="{FF2B5EF4-FFF2-40B4-BE49-F238E27FC236}">
                <a16:creationId xmlns:a16="http://schemas.microsoft.com/office/drawing/2014/main" id="{19278E4D-1D53-4AAE-ACC1-CD7C62E6A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245225"/>
            <a:ext cx="7640638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bg1"/>
                </a:solidFill>
                <a:latin typeface="BPreplay" panose="02000503000000020004" pitchFamily="50" charset="0"/>
              </a:rPr>
              <a:t>"Badlands National Park Scan 0015" by Stefan Fussan. Licensed under CC BY-SA 3.0 via Wikimedia Commons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FB8BC2-9FD0-4519-B3C6-14C8822D615A}"/>
              </a:ext>
            </a:extLst>
          </p:cNvPr>
          <p:cNvSpPr/>
          <p:nvPr/>
        </p:nvSpPr>
        <p:spPr>
          <a:xfrm>
            <a:off x="989901" y="5184689"/>
            <a:ext cx="7214532" cy="922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altLang="en-US" dirty="0">
                <a:solidFill>
                  <a:schemeClr val="tx1"/>
                </a:solidFill>
              </a:rPr>
              <a:t>This is a </a:t>
            </a:r>
            <a:r>
              <a:rPr lang="en-GB" altLang="en-US" b="1" dirty="0">
                <a:solidFill>
                  <a:schemeClr val="tx1"/>
                </a:solidFill>
              </a:rPr>
              <a:t>fault-block mountain. </a:t>
            </a:r>
            <a:r>
              <a:rPr lang="en-GB" altLang="en-US" dirty="0">
                <a:solidFill>
                  <a:schemeClr val="tx1"/>
                </a:solidFill>
              </a:rPr>
              <a:t>It formed</a:t>
            </a:r>
            <a:r>
              <a:rPr lang="en-GB" altLang="en-US" b="1" dirty="0">
                <a:solidFill>
                  <a:schemeClr val="tx1"/>
                </a:solidFill>
              </a:rPr>
              <a:t> </a:t>
            </a:r>
            <a:r>
              <a:rPr lang="en-GB" altLang="en-US" dirty="0">
                <a:solidFill>
                  <a:schemeClr val="tx1"/>
                </a:solidFill>
              </a:rPr>
              <a:t>when cracks in the Earth’s surface open up and large chucks of rock were pushed up while others 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were pushed down.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1BFA5-BFBC-CE4E-9AA2-AFFFB3D6B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C3F0D-C5AA-4E48-857B-AD16F2B8D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Create fact cards for each type of mountain. There is a template in the folder that you can use.</a:t>
            </a:r>
          </a:p>
          <a:p>
            <a:r>
              <a:rPr lang="en-GB" sz="2800" dirty="0"/>
              <a:t>Don’t forget to include: the type of mountain, how it is made and a small diagram/picture.</a:t>
            </a:r>
          </a:p>
        </p:txBody>
      </p:sp>
    </p:spTree>
    <p:extLst>
      <p:ext uri="{BB962C8B-B14F-4D97-AF65-F5344CB8AC3E}">
        <p14:creationId xmlns:p14="http://schemas.microsoft.com/office/powerpoint/2010/main" val="2935785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488724F-CC2F-437B-A74B-8084279C3377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4E55E02-A33B-4FAC-9CE9-07C4D096C194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7652" name="Title 1">
            <a:extLst>
              <a:ext uri="{FF2B5EF4-FFF2-40B4-BE49-F238E27FC236}">
                <a16:creationId xmlns:a16="http://schemas.microsoft.com/office/drawing/2014/main" id="{B85370AB-D6CD-4387-8E95-33193BFFA001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Success Criteria</a:t>
            </a:r>
          </a:p>
        </p:txBody>
      </p:sp>
      <p:sp>
        <p:nvSpPr>
          <p:cNvPr id="27653" name="Title 1">
            <a:extLst>
              <a:ext uri="{FF2B5EF4-FFF2-40B4-BE49-F238E27FC236}">
                <a16:creationId xmlns:a16="http://schemas.microsoft.com/office/drawing/2014/main" id="{F0B72011-F0EF-429D-8813-48C051648916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Aim</a:t>
            </a:r>
          </a:p>
        </p:txBody>
      </p:sp>
      <p:sp>
        <p:nvSpPr>
          <p:cNvPr id="20" name="Content Placeholder 15">
            <a:extLst>
              <a:ext uri="{FF2B5EF4-FFF2-40B4-BE49-F238E27FC236}">
                <a16:creationId xmlns:a16="http://schemas.microsoft.com/office/drawing/2014/main" id="{D336D7C9-1F32-4128-BB97-7B9D55FA79C4}"/>
              </a:ext>
            </a:extLst>
          </p:cNvPr>
          <p:cNvSpPr txBox="1">
            <a:spLocks/>
          </p:cNvSpPr>
          <p:nvPr/>
        </p:nvSpPr>
        <p:spPr>
          <a:xfrm>
            <a:off x="628650" y="3467100"/>
            <a:ext cx="7886700" cy="2625725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I can tell you that mountains formed a very long time ago.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I can describe how tectonic plates move together to create fold mountains.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I can describe how lava flow creates volcanic mountains.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I can describe how fault lines in the Earth’s crust move to create mountains.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I can describe how pressure from magma under the Earth’s surface creates </a:t>
            </a:r>
            <a:br>
              <a:rPr lang="en-GB" dirty="0"/>
            </a:br>
            <a:r>
              <a:rPr lang="en-GB" dirty="0"/>
              <a:t>dome mountains.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I can describe how erosion creates plateau mountains. </a:t>
            </a:r>
          </a:p>
        </p:txBody>
      </p:sp>
      <p:pic>
        <p:nvPicPr>
          <p:cNvPr id="27655" name="Picture 7">
            <a:extLst>
              <a:ext uri="{FF2B5EF4-FFF2-40B4-BE49-F238E27FC236}">
                <a16:creationId xmlns:a16="http://schemas.microsoft.com/office/drawing/2014/main" id="{15583CED-9FFE-4A7D-890C-7B1F94CC2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912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Content Placeholder 15">
            <a:extLst>
              <a:ext uri="{FF2B5EF4-FFF2-40B4-BE49-F238E27FC236}">
                <a16:creationId xmlns:a16="http://schemas.microsoft.com/office/drawing/2014/main" id="{9CF8CF0C-DDD3-4D0E-A474-59482F0F3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sz="1700"/>
              <a:t>I can explain how different types of mountains are formed.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BE77766-5279-419A-A031-0F6970C556F4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E51DC08-86A8-481C-A577-70A00FFA4899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220" name="Title 1">
            <a:extLst>
              <a:ext uri="{FF2B5EF4-FFF2-40B4-BE49-F238E27FC236}">
                <a16:creationId xmlns:a16="http://schemas.microsoft.com/office/drawing/2014/main" id="{373B92E6-604E-4D41-B7A4-AA2EA6D94BC0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Success Criteria</a:t>
            </a:r>
          </a:p>
        </p:txBody>
      </p:sp>
      <p:sp>
        <p:nvSpPr>
          <p:cNvPr id="9221" name="Title 1">
            <a:extLst>
              <a:ext uri="{FF2B5EF4-FFF2-40B4-BE49-F238E27FC236}">
                <a16:creationId xmlns:a16="http://schemas.microsoft.com/office/drawing/2014/main" id="{BEFF8FC2-4DCC-4417-AE05-21DBD0C7E031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Aim</a:t>
            </a:r>
          </a:p>
        </p:txBody>
      </p:sp>
      <p:sp>
        <p:nvSpPr>
          <p:cNvPr id="9222" name="Content Placeholder 15">
            <a:extLst>
              <a:ext uri="{FF2B5EF4-FFF2-40B4-BE49-F238E27FC236}">
                <a16:creationId xmlns:a16="http://schemas.microsoft.com/office/drawing/2014/main" id="{029D3BA9-1AB1-4438-8029-169EE5BAA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sz="1700"/>
              <a:t>I can explain how different types of mountains are formed.</a:t>
            </a:r>
          </a:p>
        </p:txBody>
      </p:sp>
      <p:sp>
        <p:nvSpPr>
          <p:cNvPr id="20" name="Content Placeholder 15">
            <a:extLst>
              <a:ext uri="{FF2B5EF4-FFF2-40B4-BE49-F238E27FC236}">
                <a16:creationId xmlns:a16="http://schemas.microsoft.com/office/drawing/2014/main" id="{A112B3F4-9A89-45C2-B4B9-E300CE91CBB6}"/>
              </a:ext>
            </a:extLst>
          </p:cNvPr>
          <p:cNvSpPr txBox="1">
            <a:spLocks/>
          </p:cNvSpPr>
          <p:nvPr/>
        </p:nvSpPr>
        <p:spPr>
          <a:xfrm>
            <a:off x="628650" y="3467100"/>
            <a:ext cx="7886700" cy="2625725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I can tell you that mountains formed a very long time ago.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I can describe how tectonic plates move together to create fold mountains.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I can describe how lava flow creates volcanic mountains.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I can describe how fault lines in the Earth’s crust move to create mountains.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I can describe how pressure from magma under the Earth’s surface creates </a:t>
            </a:r>
            <a:br>
              <a:rPr lang="en-GB" dirty="0"/>
            </a:br>
            <a:r>
              <a:rPr lang="en-GB" dirty="0"/>
              <a:t>dome mountains.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I can describe how erosion creates plateau mountains.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1">
            <a:extLst>
              <a:ext uri="{FF2B5EF4-FFF2-40B4-BE49-F238E27FC236}">
                <a16:creationId xmlns:a16="http://schemas.microsoft.com/office/drawing/2014/main" id="{175B7E62-DC50-4C8C-A53D-B88E68FD5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8" y="736600"/>
            <a:ext cx="76247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chemeClr val="tx1"/>
                </a:solidFill>
              </a:rPr>
              <a:t>Can You Remember What’s </a:t>
            </a:r>
            <a:br>
              <a:rPr lang="en-GB" altLang="en-US" sz="3200" b="1">
                <a:solidFill>
                  <a:schemeClr val="tx1"/>
                </a:solidFill>
              </a:rPr>
            </a:br>
            <a:r>
              <a:rPr lang="en-GB" altLang="en-US" sz="3200" b="1">
                <a:solidFill>
                  <a:schemeClr val="tx1"/>
                </a:solidFill>
              </a:rPr>
              <a:t>under Your Feet?</a:t>
            </a:r>
          </a:p>
        </p:txBody>
      </p:sp>
      <p:pic>
        <p:nvPicPr>
          <p:cNvPr id="10243" name="Whole Class">
            <a:extLst>
              <a:ext uri="{FF2B5EF4-FFF2-40B4-BE49-F238E27FC236}">
                <a16:creationId xmlns:a16="http://schemas.microsoft.com/office/drawing/2014/main" id="{9BEEB98F-E01C-4E3F-9A5C-59E9F38E1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732863F-CBBF-4F2E-97E7-C4056E2106C5}"/>
              </a:ext>
            </a:extLst>
          </p:cNvPr>
          <p:cNvSpPr/>
          <p:nvPr/>
        </p:nvSpPr>
        <p:spPr>
          <a:xfrm>
            <a:off x="755650" y="2235200"/>
            <a:ext cx="7632700" cy="3622675"/>
          </a:xfrm>
          <a:prstGeom prst="rect">
            <a:avLst/>
          </a:prstGeom>
          <a:solidFill>
            <a:srgbClr val="B0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5" name="Rectangle 19">
            <a:extLst>
              <a:ext uri="{FF2B5EF4-FFF2-40B4-BE49-F238E27FC236}">
                <a16:creationId xmlns:a16="http://schemas.microsoft.com/office/drawing/2014/main" id="{FBCCA762-52BE-41D6-BC58-CE478B752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8" y="1778000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Can you join the words to the correct layers?</a:t>
            </a:r>
          </a:p>
        </p:txBody>
      </p:sp>
      <p:pic>
        <p:nvPicPr>
          <p:cNvPr id="10246" name="Picture 1">
            <a:extLst>
              <a:ext uri="{FF2B5EF4-FFF2-40B4-BE49-F238E27FC236}">
                <a16:creationId xmlns:a16="http://schemas.microsoft.com/office/drawing/2014/main" id="{C72C79F4-1674-4BE3-981B-D4D23D76F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428875"/>
            <a:ext cx="2717800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94E569A-5587-44F5-B457-CA24858D7FEC}"/>
              </a:ext>
            </a:extLst>
          </p:cNvPr>
          <p:cNvCxnSpPr>
            <a:stCxn id="24" idx="6"/>
          </p:cNvCxnSpPr>
          <p:nvPr/>
        </p:nvCxnSpPr>
        <p:spPr>
          <a:xfrm flipV="1">
            <a:off x="3630613" y="2713038"/>
            <a:ext cx="1925637" cy="128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40DE6B3-BD4B-478E-9783-F254E58BB882}"/>
              </a:ext>
            </a:extLst>
          </p:cNvPr>
          <p:cNvCxnSpPr/>
          <p:nvPr/>
        </p:nvCxnSpPr>
        <p:spPr>
          <a:xfrm>
            <a:off x="3346450" y="3098800"/>
            <a:ext cx="2389188" cy="3667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C7B59EF-E8B1-4BCD-812D-84064ED46972}"/>
              </a:ext>
            </a:extLst>
          </p:cNvPr>
          <p:cNvCxnSpPr/>
          <p:nvPr/>
        </p:nvCxnSpPr>
        <p:spPr>
          <a:xfrm>
            <a:off x="3065463" y="3402013"/>
            <a:ext cx="2490787" cy="6588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520446F-9824-42D4-A474-EA3E73F3F26B}"/>
              </a:ext>
            </a:extLst>
          </p:cNvPr>
          <p:cNvCxnSpPr/>
          <p:nvPr/>
        </p:nvCxnSpPr>
        <p:spPr>
          <a:xfrm>
            <a:off x="2768600" y="3676650"/>
            <a:ext cx="2787650" cy="10572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B0ABF66B-23E0-4234-B9C5-BA3C16C67D74}"/>
              </a:ext>
            </a:extLst>
          </p:cNvPr>
          <p:cNvSpPr/>
          <p:nvPr/>
        </p:nvSpPr>
        <p:spPr>
          <a:xfrm>
            <a:off x="3538538" y="2795588"/>
            <a:ext cx="92075" cy="920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633C54D-34B8-48E4-9FEB-A33B3F8DD0AF}"/>
              </a:ext>
            </a:extLst>
          </p:cNvPr>
          <p:cNvSpPr/>
          <p:nvPr/>
        </p:nvSpPr>
        <p:spPr>
          <a:xfrm>
            <a:off x="3298825" y="3051175"/>
            <a:ext cx="93663" cy="936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B0B0517-2297-4436-9436-29235453F35C}"/>
              </a:ext>
            </a:extLst>
          </p:cNvPr>
          <p:cNvSpPr/>
          <p:nvPr/>
        </p:nvSpPr>
        <p:spPr>
          <a:xfrm>
            <a:off x="3019425" y="3357563"/>
            <a:ext cx="92075" cy="936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4EF3A2F-A74C-4B91-A331-8FF7D02CC370}"/>
              </a:ext>
            </a:extLst>
          </p:cNvPr>
          <p:cNvSpPr/>
          <p:nvPr/>
        </p:nvSpPr>
        <p:spPr>
          <a:xfrm>
            <a:off x="2717800" y="3629025"/>
            <a:ext cx="93663" cy="920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59D6E5-3CB2-41B4-9297-FB572F66B74D}"/>
              </a:ext>
            </a:extLst>
          </p:cNvPr>
          <p:cNvSpPr/>
          <p:nvPr/>
        </p:nvSpPr>
        <p:spPr>
          <a:xfrm>
            <a:off x="4613275" y="5462588"/>
            <a:ext cx="184785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sz="2000" b="1" dirty="0">
                <a:latin typeface="+mj-lt"/>
                <a:ea typeface="Calibri" pitchFamily="34" charset="0"/>
                <a:cs typeface="Adobe Devanagari" panose="02040503050201020203" pitchFamily="18" charset="0"/>
              </a:rPr>
              <a:t>crust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7ED29E-6603-47B1-80EC-287E4FBF99D2}"/>
              </a:ext>
            </a:extLst>
          </p:cNvPr>
          <p:cNvSpPr/>
          <p:nvPr/>
        </p:nvSpPr>
        <p:spPr>
          <a:xfrm>
            <a:off x="2684463" y="5462588"/>
            <a:ext cx="184785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sz="2000" b="1" dirty="0">
                <a:latin typeface="+mj-lt"/>
                <a:ea typeface="Calibri" pitchFamily="34" charset="0"/>
                <a:cs typeface="Adobe Devanagari" panose="02040503050201020203" pitchFamily="18" charset="0"/>
              </a:rPr>
              <a:t>mantle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FCA403-ECC6-4473-80D5-C9CD84AF76A6}"/>
              </a:ext>
            </a:extLst>
          </p:cNvPr>
          <p:cNvSpPr/>
          <p:nvPr/>
        </p:nvSpPr>
        <p:spPr>
          <a:xfrm>
            <a:off x="6542088" y="5462588"/>
            <a:ext cx="184785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sz="2000" b="1" dirty="0">
                <a:latin typeface="+mj-lt"/>
                <a:ea typeface="Calibri" pitchFamily="34" charset="0"/>
                <a:cs typeface="Adobe Devanagari" panose="02040503050201020203" pitchFamily="18" charset="0"/>
              </a:rPr>
              <a:t>outer core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10AF2E-A9E8-42CC-BEB9-2D6B3EF5B5C3}"/>
              </a:ext>
            </a:extLst>
          </p:cNvPr>
          <p:cNvSpPr/>
          <p:nvPr/>
        </p:nvSpPr>
        <p:spPr>
          <a:xfrm>
            <a:off x="755650" y="5462588"/>
            <a:ext cx="184785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sz="2000" b="1" dirty="0">
                <a:latin typeface="+mj-lt"/>
                <a:ea typeface="Calibri" pitchFamily="34" charset="0"/>
                <a:cs typeface="Adobe Devanagari" panose="02040503050201020203" pitchFamily="18" charset="0"/>
              </a:rPr>
              <a:t>inner core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5257 -0.135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5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0.31476 -0.331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29" y="-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10382 -0.431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-2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-0.10711 -0.234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-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89627BC3-48A7-4ED0-9CE9-7449B14A6377}"/>
              </a:ext>
            </a:extLst>
          </p:cNvPr>
          <p:cNvSpPr/>
          <p:nvPr/>
        </p:nvSpPr>
        <p:spPr>
          <a:xfrm>
            <a:off x="444500" y="1792288"/>
            <a:ext cx="8242300" cy="4089400"/>
          </a:xfrm>
          <a:prstGeom prst="rect">
            <a:avLst/>
          </a:prstGeom>
          <a:solidFill>
            <a:srgbClr val="B0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7" name="TextBox 11">
            <a:extLst>
              <a:ext uri="{FF2B5EF4-FFF2-40B4-BE49-F238E27FC236}">
                <a16:creationId xmlns:a16="http://schemas.microsoft.com/office/drawing/2014/main" id="{6DEB9237-8349-4B8F-B00C-030146B16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8" y="736600"/>
            <a:ext cx="76247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chemeClr val="tx1"/>
                </a:solidFill>
              </a:rPr>
              <a:t>Can You Remember What’s </a:t>
            </a:r>
            <a:br>
              <a:rPr lang="en-GB" altLang="en-US" sz="3200" b="1">
                <a:solidFill>
                  <a:schemeClr val="tx1"/>
                </a:solidFill>
              </a:rPr>
            </a:br>
            <a:r>
              <a:rPr lang="en-GB" altLang="en-US" sz="3200" b="1">
                <a:solidFill>
                  <a:schemeClr val="tx1"/>
                </a:solidFill>
              </a:rPr>
              <a:t>under Your Feet?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27F4BAF-2CD1-46A1-A2AD-A5158EFB41CB}"/>
              </a:ext>
            </a:extLst>
          </p:cNvPr>
          <p:cNvSpPr/>
          <p:nvPr/>
        </p:nvSpPr>
        <p:spPr bwMode="auto">
          <a:xfrm>
            <a:off x="3143250" y="2089150"/>
            <a:ext cx="5245100" cy="3503613"/>
          </a:xfrm>
          <a:prstGeom prst="rect">
            <a:avLst/>
          </a:prstGeom>
          <a:solidFill>
            <a:srgbClr val="D9F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269" name="Picture 12">
            <a:extLst>
              <a:ext uri="{FF2B5EF4-FFF2-40B4-BE49-F238E27FC236}">
                <a16:creationId xmlns:a16="http://schemas.microsoft.com/office/drawing/2014/main" id="{60A4766B-387D-4CC5-8E20-2112C7218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2130425"/>
            <a:ext cx="498475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3">
            <a:extLst>
              <a:ext uri="{FF2B5EF4-FFF2-40B4-BE49-F238E27FC236}">
                <a16:creationId xmlns:a16="http://schemas.microsoft.com/office/drawing/2014/main" id="{DC99C56F-2058-4398-BFB9-1023A511D53E}"/>
              </a:ext>
            </a:extLst>
          </p:cNvPr>
          <p:cNvGrpSpPr>
            <a:grpSpLocks/>
          </p:cNvGrpSpPr>
          <p:nvPr/>
        </p:nvGrpSpPr>
        <p:grpSpPr bwMode="auto">
          <a:xfrm>
            <a:off x="785813" y="2087563"/>
            <a:ext cx="2058987" cy="719137"/>
            <a:chOff x="798512" y="1811338"/>
            <a:chExt cx="2060495" cy="720077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02BF3274-711B-48BD-83C0-EE7351D44FDE}"/>
                </a:ext>
              </a:extLst>
            </p:cNvPr>
            <p:cNvSpPr/>
            <p:nvPr/>
          </p:nvSpPr>
          <p:spPr>
            <a:xfrm>
              <a:off x="798512" y="1811338"/>
              <a:ext cx="2060495" cy="72007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78" name="Rectangle 24">
              <a:extLst>
                <a:ext uri="{FF2B5EF4-FFF2-40B4-BE49-F238E27FC236}">
                  <a16:creationId xmlns:a16="http://schemas.microsoft.com/office/drawing/2014/main" id="{A9FC64BF-1B5E-4EDD-A1D5-EBF801726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800" y="1820863"/>
              <a:ext cx="2028746" cy="710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The Earth’s crust isn’t one solid layer.</a:t>
              </a:r>
            </a:p>
          </p:txBody>
        </p:sp>
      </p:grpSp>
      <p:grpSp>
        <p:nvGrpSpPr>
          <p:cNvPr id="42" name="Group 2">
            <a:extLst>
              <a:ext uri="{FF2B5EF4-FFF2-40B4-BE49-F238E27FC236}">
                <a16:creationId xmlns:a16="http://schemas.microsoft.com/office/drawing/2014/main" id="{3994C079-8368-48A3-885A-87571732E2D6}"/>
              </a:ext>
            </a:extLst>
          </p:cNvPr>
          <p:cNvGrpSpPr>
            <a:grpSpLocks/>
          </p:cNvGrpSpPr>
          <p:nvPr/>
        </p:nvGrpSpPr>
        <p:grpSpPr bwMode="auto">
          <a:xfrm>
            <a:off x="776288" y="3071813"/>
            <a:ext cx="2068512" cy="1449387"/>
            <a:chOff x="803275" y="2933750"/>
            <a:chExt cx="2070019" cy="1449216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789166AB-984D-450B-B895-CB9A8629891B}"/>
                </a:ext>
              </a:extLst>
            </p:cNvPr>
            <p:cNvSpPr/>
            <p:nvPr/>
          </p:nvSpPr>
          <p:spPr>
            <a:xfrm>
              <a:off x="812807" y="2975020"/>
              <a:ext cx="2060487" cy="133810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76" name="Rectangle 15">
              <a:extLst>
                <a:ext uri="{FF2B5EF4-FFF2-40B4-BE49-F238E27FC236}">
                  <a16:creationId xmlns:a16="http://schemas.microsoft.com/office/drawing/2014/main" id="{25C463B7-9191-4EB4-9694-5F0F90F21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275" y="2933750"/>
              <a:ext cx="2052558" cy="1449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It is broken up into huge areas called tectonic plates that float on top of the mantle.</a:t>
              </a:r>
            </a:p>
          </p:txBody>
        </p:sp>
      </p:grpSp>
      <p:grpSp>
        <p:nvGrpSpPr>
          <p:cNvPr id="43" name="Group 1">
            <a:extLst>
              <a:ext uri="{FF2B5EF4-FFF2-40B4-BE49-F238E27FC236}">
                <a16:creationId xmlns:a16="http://schemas.microsoft.com/office/drawing/2014/main" id="{4BCEC99D-49BC-4721-AFD2-B2CFCCEF0CDC}"/>
              </a:ext>
            </a:extLst>
          </p:cNvPr>
          <p:cNvGrpSpPr>
            <a:grpSpLocks/>
          </p:cNvGrpSpPr>
          <p:nvPr/>
        </p:nvGrpSpPr>
        <p:grpSpPr bwMode="auto">
          <a:xfrm>
            <a:off x="771525" y="4708525"/>
            <a:ext cx="2073275" cy="957263"/>
            <a:chOff x="799307" y="4754417"/>
            <a:chExt cx="2073987" cy="956773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BAC32A7A-C717-49FB-9E57-162A87FD49AE}"/>
                </a:ext>
              </a:extLst>
            </p:cNvPr>
            <p:cNvSpPr/>
            <p:nvPr/>
          </p:nvSpPr>
          <p:spPr>
            <a:xfrm>
              <a:off x="812011" y="4805191"/>
              <a:ext cx="2061283" cy="85522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1274" name="Rectangle 17">
              <a:extLst>
                <a:ext uri="{FF2B5EF4-FFF2-40B4-BE49-F238E27FC236}">
                  <a16:creationId xmlns:a16="http://schemas.microsoft.com/office/drawing/2014/main" id="{99F6C147-E046-4C14-84EB-2B6844655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307" y="4754417"/>
              <a:ext cx="2060494" cy="956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This map shows where the tectonic plates are.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1">
            <a:extLst>
              <a:ext uri="{FF2B5EF4-FFF2-40B4-BE49-F238E27FC236}">
                <a16:creationId xmlns:a16="http://schemas.microsoft.com/office/drawing/2014/main" id="{3F07F204-24EF-4215-9D10-8979B9EFB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8" y="736600"/>
            <a:ext cx="76247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chemeClr val="tx1"/>
                </a:solidFill>
              </a:rPr>
              <a:t>What Have Tectonic Plates</a:t>
            </a:r>
            <a:br>
              <a:rPr lang="en-GB" altLang="en-US" sz="3200" b="1">
                <a:solidFill>
                  <a:schemeClr val="tx1"/>
                </a:solidFill>
              </a:rPr>
            </a:br>
            <a:r>
              <a:rPr lang="en-GB" altLang="en-US" sz="3200" b="1">
                <a:solidFill>
                  <a:schemeClr val="tx1"/>
                </a:solidFill>
              </a:rPr>
              <a:t> Got to Do with Mountains?</a:t>
            </a:r>
          </a:p>
        </p:txBody>
      </p:sp>
      <p:pic>
        <p:nvPicPr>
          <p:cNvPr id="13315" name="Pairs">
            <a:extLst>
              <a:ext uri="{FF2B5EF4-FFF2-40B4-BE49-F238E27FC236}">
                <a16:creationId xmlns:a16="http://schemas.microsoft.com/office/drawing/2014/main" id="{CF9E4971-3F31-4FC2-B95B-DEFE81651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">
            <a:extLst>
              <a:ext uri="{FF2B5EF4-FFF2-40B4-BE49-F238E27FC236}">
                <a16:creationId xmlns:a16="http://schemas.microsoft.com/office/drawing/2014/main" id="{B6697F57-78B3-4873-AEDF-038C8D453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2187" r="2464" b="11053"/>
          <a:stretch>
            <a:fillRect/>
          </a:stretch>
        </p:blipFill>
        <p:spPr bwMode="auto">
          <a:xfrm>
            <a:off x="763588" y="1936750"/>
            <a:ext cx="4945062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45">
            <a:extLst>
              <a:ext uri="{FF2B5EF4-FFF2-40B4-BE49-F238E27FC236}">
                <a16:creationId xmlns:a16="http://schemas.microsoft.com/office/drawing/2014/main" id="{EC708C8F-8C51-40AF-886B-8F0B7852D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300" y="1936750"/>
            <a:ext cx="2432050" cy="1449388"/>
          </a:xfrm>
          <a:prstGeom prst="rect">
            <a:avLst/>
          </a:prstGeom>
          <a:solidFill>
            <a:srgbClr val="C1F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What happens when magma escapes through gaps in the Earth’s surface?</a:t>
            </a:r>
          </a:p>
        </p:txBody>
      </p:sp>
      <p:sp>
        <p:nvSpPr>
          <p:cNvPr id="13318" name="Rectangle 46">
            <a:extLst>
              <a:ext uri="{FF2B5EF4-FFF2-40B4-BE49-F238E27FC236}">
                <a16:creationId xmlns:a16="http://schemas.microsoft.com/office/drawing/2014/main" id="{EE9C4CE8-169D-44AE-87B6-504F6B3AC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300" y="3649663"/>
            <a:ext cx="2432050" cy="1141412"/>
          </a:xfrm>
          <a:prstGeom prst="rect">
            <a:avLst/>
          </a:prstGeom>
          <a:solidFill>
            <a:srgbClr val="C1F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Volcanoes are one way mountains </a:t>
            </a:r>
            <a:br>
              <a:rPr lang="en-GB" altLang="en-US" sz="2000">
                <a:solidFill>
                  <a:schemeClr val="tx1"/>
                </a:solidFill>
              </a:rPr>
            </a:br>
            <a:r>
              <a:rPr lang="en-GB" altLang="en-US" sz="2000">
                <a:solidFill>
                  <a:schemeClr val="tx1"/>
                </a:solidFill>
              </a:rPr>
              <a:t>were formed.</a:t>
            </a:r>
          </a:p>
        </p:txBody>
      </p:sp>
      <p:sp>
        <p:nvSpPr>
          <p:cNvPr id="13319" name="Rectangle 48">
            <a:hlinkClick r:id="rId4"/>
            <a:extLst>
              <a:ext uri="{FF2B5EF4-FFF2-40B4-BE49-F238E27FC236}">
                <a16:creationId xmlns:a16="http://schemas.microsoft.com/office/drawing/2014/main" id="{FA531675-E7C3-478D-B2FF-390C3FF3C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3" y="5535613"/>
            <a:ext cx="7091362" cy="493712"/>
          </a:xfrm>
          <a:prstGeom prst="rect">
            <a:avLst/>
          </a:prstGeom>
          <a:solidFill>
            <a:srgbClr val="43FFE4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Watch the video to find out another way.</a:t>
            </a:r>
          </a:p>
        </p:txBody>
      </p:sp>
      <p:pic>
        <p:nvPicPr>
          <p:cNvPr id="13320" name="Picture 3">
            <a:hlinkClick r:id="rId4"/>
            <a:extLst>
              <a:ext uri="{FF2B5EF4-FFF2-40B4-BE49-F238E27FC236}">
                <a16:creationId xmlns:a16="http://schemas.microsoft.com/office/drawing/2014/main" id="{0789B89B-8537-4C33-BEF1-945744164B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14963"/>
            <a:ext cx="735013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1">
            <a:extLst>
              <a:ext uri="{FF2B5EF4-FFF2-40B4-BE49-F238E27FC236}">
                <a16:creationId xmlns:a16="http://schemas.microsoft.com/office/drawing/2014/main" id="{22029C8F-B2F4-4D3D-82B0-144E77211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8" y="736600"/>
            <a:ext cx="7624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chemeClr val="tx1"/>
                </a:solidFill>
              </a:rPr>
              <a:t>How Mountains are Made</a:t>
            </a:r>
          </a:p>
        </p:txBody>
      </p:sp>
      <p:sp>
        <p:nvSpPr>
          <p:cNvPr id="14339" name="Rectangle 14">
            <a:hlinkClick r:id="rId2"/>
            <a:extLst>
              <a:ext uri="{FF2B5EF4-FFF2-40B4-BE49-F238E27FC236}">
                <a16:creationId xmlns:a16="http://schemas.microsoft.com/office/drawing/2014/main" id="{85436D3D-1FBF-443D-9CF8-C97924182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27163"/>
            <a:ext cx="7632700" cy="527050"/>
          </a:xfrm>
          <a:prstGeom prst="rect">
            <a:avLst/>
          </a:prstGeom>
          <a:solidFill>
            <a:srgbClr val="43F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There are 5 main types of mountains:</a:t>
            </a:r>
          </a:p>
        </p:txBody>
      </p:sp>
      <p:sp>
        <p:nvSpPr>
          <p:cNvPr id="14340" name="Rectangle 15">
            <a:hlinkClick r:id="rId2"/>
            <a:extLst>
              <a:ext uri="{FF2B5EF4-FFF2-40B4-BE49-F238E27FC236}">
                <a16:creationId xmlns:a16="http://schemas.microsoft.com/office/drawing/2014/main" id="{7CC124EF-0866-48DF-9BB3-61D57B2F5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8" y="5351463"/>
            <a:ext cx="7632700" cy="525462"/>
          </a:xfrm>
          <a:prstGeom prst="rect">
            <a:avLst/>
          </a:prstGeom>
          <a:solidFill>
            <a:srgbClr val="43F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Each one is formed differently.</a:t>
            </a:r>
          </a:p>
        </p:txBody>
      </p:sp>
      <p:grpSp>
        <p:nvGrpSpPr>
          <p:cNvPr id="14341" name="Group 6">
            <a:extLst>
              <a:ext uri="{FF2B5EF4-FFF2-40B4-BE49-F238E27FC236}">
                <a16:creationId xmlns:a16="http://schemas.microsoft.com/office/drawing/2014/main" id="{2832CECB-C8B1-4758-BDD0-0775AA1547D2}"/>
              </a:ext>
            </a:extLst>
          </p:cNvPr>
          <p:cNvGrpSpPr>
            <a:grpSpLocks/>
          </p:cNvGrpSpPr>
          <p:nvPr/>
        </p:nvGrpSpPr>
        <p:grpSpPr bwMode="auto">
          <a:xfrm>
            <a:off x="1238250" y="2060575"/>
            <a:ext cx="6667500" cy="1539875"/>
            <a:chOff x="755650" y="2059832"/>
            <a:chExt cx="6666641" cy="154041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99E3051-D95B-4936-8A59-A31C3189ACCE}"/>
                </a:ext>
              </a:extLst>
            </p:cNvPr>
            <p:cNvSpPr/>
            <p:nvPr/>
          </p:nvSpPr>
          <p:spPr>
            <a:xfrm>
              <a:off x="755650" y="2059832"/>
              <a:ext cx="2136500" cy="1540412"/>
            </a:xfrm>
            <a:prstGeom prst="rect">
              <a:avLst/>
            </a:prstGeom>
            <a:solidFill>
              <a:srgbClr val="FFD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A7B4FB8-D57F-47A1-93BD-1B6CEEE704F6}"/>
                </a:ext>
              </a:extLst>
            </p:cNvPr>
            <p:cNvSpPr/>
            <p:nvPr/>
          </p:nvSpPr>
          <p:spPr>
            <a:xfrm>
              <a:off x="3020721" y="2059832"/>
              <a:ext cx="2136500" cy="1540412"/>
            </a:xfrm>
            <a:prstGeom prst="rect">
              <a:avLst/>
            </a:prstGeom>
            <a:solidFill>
              <a:srgbClr val="FFD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74006E8-3AD9-4B41-88CC-171DB8A337C7}"/>
                </a:ext>
              </a:extLst>
            </p:cNvPr>
            <p:cNvSpPr/>
            <p:nvPr/>
          </p:nvSpPr>
          <p:spPr>
            <a:xfrm>
              <a:off x="5285791" y="2059832"/>
              <a:ext cx="2136500" cy="1540412"/>
            </a:xfrm>
            <a:prstGeom prst="rect">
              <a:avLst/>
            </a:prstGeom>
            <a:solidFill>
              <a:srgbClr val="FFD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4342" name="Group 5">
            <a:extLst>
              <a:ext uri="{FF2B5EF4-FFF2-40B4-BE49-F238E27FC236}">
                <a16:creationId xmlns:a16="http://schemas.microsoft.com/office/drawing/2014/main" id="{69DB621C-E05C-45BC-AEED-5CB62E24E77F}"/>
              </a:ext>
            </a:extLst>
          </p:cNvPr>
          <p:cNvGrpSpPr>
            <a:grpSpLocks/>
          </p:cNvGrpSpPr>
          <p:nvPr/>
        </p:nvGrpSpPr>
        <p:grpSpPr bwMode="auto">
          <a:xfrm>
            <a:off x="1238250" y="3703638"/>
            <a:ext cx="4389438" cy="1539875"/>
            <a:chOff x="3033411" y="3704615"/>
            <a:chExt cx="4388880" cy="154041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427896-F441-4189-9206-CFDE0450D27D}"/>
                </a:ext>
              </a:extLst>
            </p:cNvPr>
            <p:cNvSpPr/>
            <p:nvPr/>
          </p:nvSpPr>
          <p:spPr>
            <a:xfrm>
              <a:off x="3033411" y="3704615"/>
              <a:ext cx="2136503" cy="1540412"/>
            </a:xfrm>
            <a:prstGeom prst="rect">
              <a:avLst/>
            </a:prstGeom>
            <a:solidFill>
              <a:srgbClr val="FFD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945EE3C-929C-464F-9951-3F3FA78F9718}"/>
                </a:ext>
              </a:extLst>
            </p:cNvPr>
            <p:cNvSpPr/>
            <p:nvPr/>
          </p:nvSpPr>
          <p:spPr>
            <a:xfrm>
              <a:off x="5285788" y="3704615"/>
              <a:ext cx="2136503" cy="1540412"/>
            </a:xfrm>
            <a:prstGeom prst="rect">
              <a:avLst/>
            </a:prstGeom>
            <a:solidFill>
              <a:srgbClr val="FFD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4343" name="Rectangle 28">
            <a:hlinkClick r:id="rId2"/>
            <a:extLst>
              <a:ext uri="{FF2B5EF4-FFF2-40B4-BE49-F238E27FC236}">
                <a16:creationId xmlns:a16="http://schemas.microsoft.com/office/drawing/2014/main" id="{BC4B50AB-5694-4EC4-BDF7-AA29A8757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3133725"/>
            <a:ext cx="2136775" cy="465138"/>
          </a:xfrm>
          <a:prstGeom prst="rect">
            <a:avLst/>
          </a:prstGeom>
          <a:solidFill>
            <a:srgbClr val="C1F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fold mountains</a:t>
            </a:r>
          </a:p>
        </p:txBody>
      </p:sp>
      <p:sp>
        <p:nvSpPr>
          <p:cNvPr id="14344" name="Rectangle 29">
            <a:hlinkClick r:id="rId2"/>
            <a:extLst>
              <a:ext uri="{FF2B5EF4-FFF2-40B4-BE49-F238E27FC236}">
                <a16:creationId xmlns:a16="http://schemas.microsoft.com/office/drawing/2014/main" id="{92DEE7C8-FC6A-4EC2-927B-9751B181A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3136900"/>
            <a:ext cx="2136775" cy="463550"/>
          </a:xfrm>
          <a:prstGeom prst="rect">
            <a:avLst/>
          </a:prstGeom>
          <a:solidFill>
            <a:srgbClr val="C1F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fault-block mountains</a:t>
            </a:r>
          </a:p>
        </p:txBody>
      </p:sp>
      <p:sp>
        <p:nvSpPr>
          <p:cNvPr id="14345" name="Rectangle 30">
            <a:hlinkClick r:id="rId2"/>
            <a:extLst>
              <a:ext uri="{FF2B5EF4-FFF2-40B4-BE49-F238E27FC236}">
                <a16:creationId xmlns:a16="http://schemas.microsoft.com/office/drawing/2014/main" id="{F9AB5223-B180-49BC-B136-DC7AE96F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975" y="3133725"/>
            <a:ext cx="2136775" cy="465138"/>
          </a:xfrm>
          <a:prstGeom prst="rect">
            <a:avLst/>
          </a:prstGeom>
          <a:solidFill>
            <a:srgbClr val="C1F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volcanic mountains</a:t>
            </a:r>
          </a:p>
        </p:txBody>
      </p:sp>
      <p:sp>
        <p:nvSpPr>
          <p:cNvPr id="14346" name="Rectangle 31">
            <a:hlinkClick r:id="rId2"/>
            <a:extLst>
              <a:ext uri="{FF2B5EF4-FFF2-40B4-BE49-F238E27FC236}">
                <a16:creationId xmlns:a16="http://schemas.microsoft.com/office/drawing/2014/main" id="{8A00766C-A41D-4BB0-8F1F-9B9BB67B0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4779963"/>
            <a:ext cx="2136775" cy="463550"/>
          </a:xfrm>
          <a:prstGeom prst="rect">
            <a:avLst/>
          </a:prstGeom>
          <a:solidFill>
            <a:srgbClr val="C1F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dome mountains</a:t>
            </a:r>
          </a:p>
        </p:txBody>
      </p:sp>
      <p:sp>
        <p:nvSpPr>
          <p:cNvPr id="14347" name="Rectangle 32">
            <a:hlinkClick r:id="rId2"/>
            <a:extLst>
              <a:ext uri="{FF2B5EF4-FFF2-40B4-BE49-F238E27FC236}">
                <a16:creationId xmlns:a16="http://schemas.microsoft.com/office/drawing/2014/main" id="{28C19364-44A9-45E0-A710-9A019C63B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779963"/>
            <a:ext cx="2135188" cy="463550"/>
          </a:xfrm>
          <a:prstGeom prst="rect">
            <a:avLst/>
          </a:prstGeom>
          <a:solidFill>
            <a:srgbClr val="C1F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plateau mountains</a:t>
            </a:r>
          </a:p>
        </p:txBody>
      </p:sp>
      <p:pic>
        <p:nvPicPr>
          <p:cNvPr id="14348" name="Picture 41">
            <a:extLst>
              <a:ext uri="{FF2B5EF4-FFF2-40B4-BE49-F238E27FC236}">
                <a16:creationId xmlns:a16="http://schemas.microsoft.com/office/drawing/2014/main" id="{3DFF46CC-69AF-4A84-8C87-E614FE442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86"/>
          <a:stretch>
            <a:fillRect/>
          </a:stretch>
        </p:blipFill>
        <p:spPr bwMode="auto">
          <a:xfrm>
            <a:off x="1238250" y="2055813"/>
            <a:ext cx="21367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42">
            <a:extLst>
              <a:ext uri="{FF2B5EF4-FFF2-40B4-BE49-F238E27FC236}">
                <a16:creationId xmlns:a16="http://schemas.microsoft.com/office/drawing/2014/main" id="{14AA81CE-F1E7-4C1D-8B0E-C85A70452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b="28699"/>
          <a:stretch>
            <a:fillRect/>
          </a:stretch>
        </p:blipFill>
        <p:spPr bwMode="auto">
          <a:xfrm>
            <a:off x="3503613" y="2055813"/>
            <a:ext cx="21367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43">
            <a:extLst>
              <a:ext uri="{FF2B5EF4-FFF2-40B4-BE49-F238E27FC236}">
                <a16:creationId xmlns:a16="http://schemas.microsoft.com/office/drawing/2014/main" id="{45424A31-622A-4394-BD14-3A017E0251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1"/>
          <a:stretch>
            <a:fillRect/>
          </a:stretch>
        </p:blipFill>
        <p:spPr bwMode="auto">
          <a:xfrm>
            <a:off x="5768975" y="2055813"/>
            <a:ext cx="21367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4">
            <a:extLst>
              <a:ext uri="{FF2B5EF4-FFF2-40B4-BE49-F238E27FC236}">
                <a16:creationId xmlns:a16="http://schemas.microsoft.com/office/drawing/2014/main" id="{66A21DF5-2689-4947-9BB1-40E68FFFE2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0" b="8884"/>
          <a:stretch>
            <a:fillRect/>
          </a:stretch>
        </p:blipFill>
        <p:spPr bwMode="auto">
          <a:xfrm>
            <a:off x="3503613" y="3702050"/>
            <a:ext cx="2124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49">
            <a:extLst>
              <a:ext uri="{FF2B5EF4-FFF2-40B4-BE49-F238E27FC236}">
                <a16:creationId xmlns:a16="http://schemas.microsoft.com/office/drawing/2014/main" id="{EC1BD68F-7C47-4DD9-9FAD-4F8A06383A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7299"/>
          <a:stretch>
            <a:fillRect/>
          </a:stretch>
        </p:blipFill>
        <p:spPr bwMode="auto">
          <a:xfrm>
            <a:off x="1238250" y="3698875"/>
            <a:ext cx="21367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3" name="TextBox 21">
            <a:extLst>
              <a:ext uri="{FF2B5EF4-FFF2-40B4-BE49-F238E27FC236}">
                <a16:creationId xmlns:a16="http://schemas.microsoft.com/office/drawing/2014/main" id="{B23AF098-D1A8-44EC-9F86-C866344E2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245225"/>
            <a:ext cx="7640638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rgbClr val="FFA056"/>
                </a:solidFill>
                <a:latin typeface="BPreplay" panose="02000503000000020004" pitchFamily="50" charset="0"/>
              </a:rPr>
              <a:t>Photo courtesy of Tambako the Jaguar, Ken Lund, DragonGhost19, inkknife_2000 and Nicholas_T @flickr.com) - granted under creative commons licence – attribution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729263-2BCC-4F01-9D4D-1F69089C985A}"/>
              </a:ext>
            </a:extLst>
          </p:cNvPr>
          <p:cNvSpPr/>
          <p:nvPr/>
        </p:nvSpPr>
        <p:spPr>
          <a:xfrm>
            <a:off x="763588" y="1325563"/>
            <a:ext cx="7624762" cy="245110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3" name="TextBox 11">
            <a:extLst>
              <a:ext uri="{FF2B5EF4-FFF2-40B4-BE49-F238E27FC236}">
                <a16:creationId xmlns:a16="http://schemas.microsoft.com/office/drawing/2014/main" id="{1123D561-1C6F-4DD7-A928-B39AC3766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8" y="736600"/>
            <a:ext cx="7624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Fold Mountains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88DBC0F-C814-4EBB-9BBA-B1EC31951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57325"/>
            <a:ext cx="3808413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Fold mountains occur when tectonic plates collide.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The edges of the plates crumple as they are pushed together.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The rock of the Earth’s surface is pushed up to create mountains.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24C558-DA54-4016-A5FF-D9800E6EC51C}"/>
              </a:ext>
            </a:extLst>
          </p:cNvPr>
          <p:cNvSpPr/>
          <p:nvPr/>
        </p:nvSpPr>
        <p:spPr>
          <a:xfrm>
            <a:off x="4564063" y="3908425"/>
            <a:ext cx="3824287" cy="2051050"/>
          </a:xfrm>
          <a:prstGeom prst="rect">
            <a:avLst/>
          </a:prstGeom>
          <a:solidFill>
            <a:srgbClr val="C1F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5366" name="Rectangle 21">
            <a:extLst>
              <a:ext uri="{FF2B5EF4-FFF2-40B4-BE49-F238E27FC236}">
                <a16:creationId xmlns:a16="http://schemas.microsoft.com/office/drawing/2014/main" id="{3A0B8B5B-752E-4AE9-B873-AF4ABC1DC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063" y="4681538"/>
            <a:ext cx="3811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The Alps are fold mountains.</a:t>
            </a:r>
          </a:p>
        </p:txBody>
      </p:sp>
      <p:pic>
        <p:nvPicPr>
          <p:cNvPr id="15367" name="Picture 33">
            <a:extLst>
              <a:ext uri="{FF2B5EF4-FFF2-40B4-BE49-F238E27FC236}">
                <a16:creationId xmlns:a16="http://schemas.microsoft.com/office/drawing/2014/main" id="{3F743E75-AD60-46C1-A9E0-2E6772AE6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86"/>
          <a:stretch>
            <a:fillRect/>
          </a:stretch>
        </p:blipFill>
        <p:spPr bwMode="auto">
          <a:xfrm>
            <a:off x="763588" y="3908425"/>
            <a:ext cx="3808412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Box 21">
            <a:extLst>
              <a:ext uri="{FF2B5EF4-FFF2-40B4-BE49-F238E27FC236}">
                <a16:creationId xmlns:a16="http://schemas.microsoft.com/office/drawing/2014/main" id="{401A8F9E-1518-4DAE-8939-D1C0E1B24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245225"/>
            <a:ext cx="7640638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rgbClr val="FFA056"/>
                </a:solidFill>
                <a:latin typeface="BPreplay" panose="02000503000000020004" pitchFamily="50" charset="0"/>
              </a:rPr>
              <a:t>Photo courtesy of Tambako the (@flickr.com) - granted under creative commons licence – attribution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B00E660-0925-4AB3-8F69-F549D002C4E8}"/>
              </a:ext>
            </a:extLst>
          </p:cNvPr>
          <p:cNvSpPr/>
          <p:nvPr/>
        </p:nvSpPr>
        <p:spPr>
          <a:xfrm>
            <a:off x="4572000" y="1325563"/>
            <a:ext cx="3824288" cy="2451100"/>
          </a:xfrm>
          <a:prstGeom prst="rect">
            <a:avLst/>
          </a:prstGeom>
          <a:solidFill>
            <a:srgbClr val="43F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5370" name="Picture 1">
            <a:extLst>
              <a:ext uri="{FF2B5EF4-FFF2-40B4-BE49-F238E27FC236}">
                <a16:creationId xmlns:a16="http://schemas.microsoft.com/office/drawing/2014/main" id="{FF52C55F-DEA0-4F96-B8FF-1339ABEEA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1670050"/>
            <a:ext cx="3351212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555EC9C-1450-429A-BC48-628EF6CCC3B7}"/>
              </a:ext>
            </a:extLst>
          </p:cNvPr>
          <p:cNvSpPr/>
          <p:nvPr/>
        </p:nvSpPr>
        <p:spPr>
          <a:xfrm>
            <a:off x="4572000" y="1312863"/>
            <a:ext cx="3824288" cy="2455862"/>
          </a:xfrm>
          <a:prstGeom prst="rect">
            <a:avLst/>
          </a:prstGeom>
          <a:solidFill>
            <a:srgbClr val="43F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0256BE-FE02-4E2B-9E3C-5B3A06D44286}"/>
              </a:ext>
            </a:extLst>
          </p:cNvPr>
          <p:cNvSpPr/>
          <p:nvPr/>
        </p:nvSpPr>
        <p:spPr>
          <a:xfrm>
            <a:off x="763588" y="1325563"/>
            <a:ext cx="3808412" cy="245110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88" name="TextBox 11">
            <a:extLst>
              <a:ext uri="{FF2B5EF4-FFF2-40B4-BE49-F238E27FC236}">
                <a16:creationId xmlns:a16="http://schemas.microsoft.com/office/drawing/2014/main" id="{D2C8B378-2E12-4795-889B-F2DE9973E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8" y="736600"/>
            <a:ext cx="7624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Fault-block Mountains</a:t>
            </a:r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63550384-CCC6-41AC-9389-F8CC21F2C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" y="1703388"/>
            <a:ext cx="380841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When cracks in the Earth’s surface open up, large chucks of rock can be pushed up while others are pushed down.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This creates mountains with a long slope on one side, and a sharp drop on the other.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80181D-7128-4918-BF76-63B92BD8E8E1}"/>
              </a:ext>
            </a:extLst>
          </p:cNvPr>
          <p:cNvSpPr/>
          <p:nvPr/>
        </p:nvSpPr>
        <p:spPr>
          <a:xfrm>
            <a:off x="4564063" y="3908425"/>
            <a:ext cx="3824287" cy="2051050"/>
          </a:xfrm>
          <a:prstGeom prst="rect">
            <a:avLst/>
          </a:prstGeom>
          <a:solidFill>
            <a:srgbClr val="C1F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6391" name="Rectangle 21">
            <a:extLst>
              <a:ext uri="{FF2B5EF4-FFF2-40B4-BE49-F238E27FC236}">
                <a16:creationId xmlns:a16="http://schemas.microsoft.com/office/drawing/2014/main" id="{DF575B03-700A-4227-AA37-F13F44CA2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763" y="4410075"/>
            <a:ext cx="381158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The Sierra Nevada mountains </a:t>
            </a:r>
            <a:br>
              <a:rPr lang="en-GB" altLang="en-US" b="1">
                <a:solidFill>
                  <a:schemeClr val="tx1"/>
                </a:solidFill>
              </a:rPr>
            </a:br>
            <a:r>
              <a:rPr lang="en-GB" altLang="en-US" b="1">
                <a:solidFill>
                  <a:schemeClr val="tx1"/>
                </a:solidFill>
              </a:rPr>
              <a:t>in California, USA are </a:t>
            </a:r>
            <a:br>
              <a:rPr lang="en-GB" altLang="en-US" b="1">
                <a:solidFill>
                  <a:schemeClr val="tx1"/>
                </a:solidFill>
              </a:rPr>
            </a:br>
            <a:r>
              <a:rPr lang="en-GB" altLang="en-US" b="1">
                <a:solidFill>
                  <a:schemeClr val="tx1"/>
                </a:solidFill>
              </a:rPr>
              <a:t>fault-block mountains.</a:t>
            </a:r>
          </a:p>
        </p:txBody>
      </p:sp>
      <p:pic>
        <p:nvPicPr>
          <p:cNvPr id="16392" name="Picture 2">
            <a:extLst>
              <a:ext uri="{FF2B5EF4-FFF2-40B4-BE49-F238E27FC236}">
                <a16:creationId xmlns:a16="http://schemas.microsoft.com/office/drawing/2014/main" id="{A7C1655D-249D-4F52-80FC-CE6DBF284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b="28699"/>
          <a:stretch>
            <a:fillRect/>
          </a:stretch>
        </p:blipFill>
        <p:spPr bwMode="auto">
          <a:xfrm>
            <a:off x="763588" y="3908425"/>
            <a:ext cx="380047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">
            <a:extLst>
              <a:ext uri="{FF2B5EF4-FFF2-40B4-BE49-F238E27FC236}">
                <a16:creationId xmlns:a16="http://schemas.microsoft.com/office/drawing/2014/main" id="{16E09CAE-A6E2-486A-AC67-273885917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757363"/>
            <a:ext cx="3617913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Box 21">
            <a:extLst>
              <a:ext uri="{FF2B5EF4-FFF2-40B4-BE49-F238E27FC236}">
                <a16:creationId xmlns:a16="http://schemas.microsoft.com/office/drawing/2014/main" id="{3840D87C-D3EA-4ABD-A081-BD5A0A43B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245225"/>
            <a:ext cx="7640638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rgbClr val="FFA056"/>
                </a:solidFill>
                <a:latin typeface="BPreplay" panose="02000503000000020004" pitchFamily="50" charset="0"/>
              </a:rPr>
              <a:t>Photo courtesy Ken Lund (@flickr.com) - granted under creative commons licence – attribution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5A263C-2F06-406F-9E1A-5AA0A3D25A7C}"/>
              </a:ext>
            </a:extLst>
          </p:cNvPr>
          <p:cNvSpPr/>
          <p:nvPr/>
        </p:nvSpPr>
        <p:spPr>
          <a:xfrm>
            <a:off x="763588" y="1335088"/>
            <a:ext cx="7624762" cy="2452687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1" name="TextBox 11">
            <a:extLst>
              <a:ext uri="{FF2B5EF4-FFF2-40B4-BE49-F238E27FC236}">
                <a16:creationId xmlns:a16="http://schemas.microsoft.com/office/drawing/2014/main" id="{DCA587FC-CB43-427C-B706-D4C668254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8" y="736600"/>
            <a:ext cx="7624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Volcanic Mountains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DD4385D-14EA-4A0A-A245-330FD897D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" y="1836738"/>
            <a:ext cx="3808413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Volcanic mountains are formed around volcanoes.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Volcanic mountains are made of layers of ash and cooled lava.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E553BB-1390-4071-AF78-12DB532FACD0}"/>
              </a:ext>
            </a:extLst>
          </p:cNvPr>
          <p:cNvSpPr/>
          <p:nvPr/>
        </p:nvSpPr>
        <p:spPr>
          <a:xfrm>
            <a:off x="4564063" y="3919538"/>
            <a:ext cx="3824287" cy="2049462"/>
          </a:xfrm>
          <a:prstGeom prst="rect">
            <a:avLst/>
          </a:prstGeom>
          <a:solidFill>
            <a:srgbClr val="C1F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4" name="Rectangle 21">
            <a:extLst>
              <a:ext uri="{FF2B5EF4-FFF2-40B4-BE49-F238E27FC236}">
                <a16:creationId xmlns:a16="http://schemas.microsoft.com/office/drawing/2014/main" id="{97042320-A18E-4A95-A50D-AF9366FAA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063" y="4557713"/>
            <a:ext cx="3811587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Mount Vesuvius, Italy is a volcanic mountain.</a:t>
            </a:r>
          </a:p>
        </p:txBody>
      </p:sp>
      <p:pic>
        <p:nvPicPr>
          <p:cNvPr id="17415" name="Picture 10">
            <a:extLst>
              <a:ext uri="{FF2B5EF4-FFF2-40B4-BE49-F238E27FC236}">
                <a16:creationId xmlns:a16="http://schemas.microsoft.com/office/drawing/2014/main" id="{5F06C3B8-D1D1-4607-B8E5-DECAF63A0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1"/>
          <a:stretch>
            <a:fillRect/>
          </a:stretch>
        </p:blipFill>
        <p:spPr bwMode="auto">
          <a:xfrm>
            <a:off x="763588" y="3919538"/>
            <a:ext cx="3813175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21">
            <a:extLst>
              <a:ext uri="{FF2B5EF4-FFF2-40B4-BE49-F238E27FC236}">
                <a16:creationId xmlns:a16="http://schemas.microsoft.com/office/drawing/2014/main" id="{157ADD12-A296-4C07-B386-A998405E0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245225"/>
            <a:ext cx="7640638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rgbClr val="FFA056"/>
                </a:solidFill>
                <a:latin typeface="BPreplay" panose="02000503000000020004" pitchFamily="50" charset="0"/>
              </a:rPr>
              <a:t>Photo courtesy of DragonGhost19 (@flickr.com) - granted under creative commons licence – attribution</a:t>
            </a:r>
          </a:p>
        </p:txBody>
      </p:sp>
      <p:pic>
        <p:nvPicPr>
          <p:cNvPr id="17417" name="Picture 4">
            <a:extLst>
              <a:ext uri="{FF2B5EF4-FFF2-40B4-BE49-F238E27FC236}">
                <a16:creationId xmlns:a16="http://schemas.microsoft.com/office/drawing/2014/main" id="{5C1362D4-0672-4EF5-BDD2-5936F7A3D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" t="9267" r="1395" b="8424"/>
          <a:stretch>
            <a:fillRect/>
          </a:stretch>
        </p:blipFill>
        <p:spPr bwMode="auto">
          <a:xfrm>
            <a:off x="4595813" y="1335088"/>
            <a:ext cx="3800475" cy="2452687"/>
          </a:xfrm>
          <a:prstGeom prst="rect">
            <a:avLst/>
          </a:prstGeom>
          <a:solidFill>
            <a:srgbClr val="43F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</TotalTime>
  <Words>1034</Words>
  <Application>Microsoft Macintosh PowerPoint</Application>
  <PresentationFormat>On-screen Show (4:3)</PresentationFormat>
  <Paragraphs>107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Sassoon Infant Rg</vt:lpstr>
      <vt:lpstr>ＭＳ Ｐゴシック</vt:lpstr>
      <vt:lpstr>Adobe Devanagari</vt:lpstr>
      <vt:lpstr>Sassoon Infant Md</vt:lpstr>
      <vt:lpstr>BPreplay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Deryn George</cp:lastModifiedBy>
  <cp:revision>137</cp:revision>
  <dcterms:created xsi:type="dcterms:W3CDTF">2014-10-01T16:09:27Z</dcterms:created>
  <dcterms:modified xsi:type="dcterms:W3CDTF">2021-02-04T11:44:41Z</dcterms:modified>
</cp:coreProperties>
</file>