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504" r:id="rId2"/>
    <p:sldId id="505" r:id="rId3"/>
    <p:sldId id="515" r:id="rId4"/>
    <p:sldId id="516" r:id="rId5"/>
    <p:sldId id="518" r:id="rId6"/>
    <p:sldId id="519" r:id="rId7"/>
    <p:sldId id="520" r:id="rId8"/>
    <p:sldId id="523" r:id="rId9"/>
    <p:sldId id="522" r:id="rId10"/>
    <p:sldId id="511" r:id="rId11"/>
    <p:sldId id="528" r:id="rId12"/>
    <p:sldId id="513" r:id="rId13"/>
    <p:sldId id="524" r:id="rId14"/>
    <p:sldId id="525" r:id="rId15"/>
    <p:sldId id="526" r:id="rId16"/>
    <p:sldId id="514" r:id="rId17"/>
  </p:sldIdLst>
  <p:sldSz cx="12192000" cy="6858000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OpenDyslexic" panose="020B0604020202020204" charset="0"/>
      <p:regular r:id="rId24"/>
      <p:bold r:id="rId25"/>
      <p:italic r:id="rId26"/>
      <p:boldItalic r:id="rId27"/>
    </p:embeddedFont>
    <p:embeddedFont>
      <p:font typeface="Muli" panose="020B0604020202020204" charset="0"/>
      <p:regular r:id="rId28"/>
      <p:bold r:id="rId29"/>
    </p:embeddedFont>
    <p:embeddedFont>
      <p:font typeface="OpenDyslexicAlta" panose="020B060402020202020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8FAADC"/>
    <a:srgbClr val="68C7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39" autoAdjust="0"/>
    <p:restoredTop sz="94249" autoAdjust="0"/>
  </p:normalViewPr>
  <p:slideViewPr>
    <p:cSldViewPr snapToGrid="0" snapToObjects="1">
      <p:cViewPr varScale="1">
        <p:scale>
          <a:sx n="73" d="100"/>
          <a:sy n="73" d="100"/>
        </p:scale>
        <p:origin x="32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0" d="100"/>
          <a:sy n="90" d="100"/>
        </p:scale>
        <p:origin x="384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21" Type="http://schemas.openxmlformats.org/officeDocument/2006/relationships/font" Target="fonts/font2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C86F298-EB3E-D446-A729-C248AB8A5D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Muli" pitchFamily="2" charset="77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7BEABC-4AC1-4C4F-BDDB-0B8FF7D20C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670555-72D4-BF40-B685-8412B7FA50E9}" type="datetimeFigureOut">
              <a:rPr lang="en-GB" smtClean="0">
                <a:latin typeface="Muli" pitchFamily="2" charset="77"/>
              </a:rPr>
              <a:t>10/02/2021</a:t>
            </a:fld>
            <a:endParaRPr lang="en-GB" dirty="0">
              <a:latin typeface="Muli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DF2A76-21C6-4F49-AC41-288B2976B3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Muli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984667-866C-EF45-A262-122686295C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C7A863-B317-0C4D-8D45-833380E63946}" type="slidenum">
              <a:rPr lang="en-GB" smtClean="0">
                <a:latin typeface="Muli" pitchFamily="2" charset="77"/>
              </a:rPr>
              <a:t>‹#›</a:t>
            </a:fld>
            <a:endParaRPr lang="en-GB" dirty="0">
              <a:latin typeface="Muli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03359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uli" pitchFamily="2" charset="77"/>
              </a:defRPr>
            </a:lvl1pPr>
          </a:lstStyle>
          <a:p>
            <a:fld id="{9C363ADC-09E6-FD4B-932E-4485A3F0108B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uli" pitchFamily="2" charset="77"/>
              </a:defRPr>
            </a:lvl1pPr>
          </a:lstStyle>
          <a:p>
            <a:fld id="{5C7C66A0-413B-D942-BD25-07592977943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309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Muli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F5FFFCE-C207-2846-8718-D75C344C8C89}"/>
              </a:ext>
            </a:extLst>
          </p:cNvPr>
          <p:cNvSpPr/>
          <p:nvPr userDrawn="1"/>
        </p:nvSpPr>
        <p:spPr>
          <a:xfrm>
            <a:off x="1523999" y="4809505"/>
            <a:ext cx="9144000" cy="1428689"/>
          </a:xfrm>
          <a:prstGeom prst="rect">
            <a:avLst/>
          </a:prstGeom>
          <a:solidFill>
            <a:srgbClr val="FFFFFF">
              <a:alpha val="9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C481A8-D80A-304F-BD4D-4ACD9B3D8E7E}"/>
              </a:ext>
            </a:extLst>
          </p:cNvPr>
          <p:cNvSpPr/>
          <p:nvPr userDrawn="1"/>
        </p:nvSpPr>
        <p:spPr>
          <a:xfrm>
            <a:off x="3465322" y="2902739"/>
            <a:ext cx="5261355" cy="795646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4809506"/>
            <a:ext cx="9144000" cy="1428689"/>
          </a:xfrm>
        </p:spPr>
        <p:txBody>
          <a:bodyPr anchor="ctr"/>
          <a:lstStyle>
            <a:lvl1pPr marL="0" indent="0" algn="ctr">
              <a:lnSpc>
                <a:spcPct val="15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310848-5352-7949-AABA-914363C424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90849" y="1261687"/>
            <a:ext cx="6210300" cy="10795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B2F3C88D-BF6E-6D4C-9A25-CACB03AA20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71061" y="3115896"/>
            <a:ext cx="641969" cy="369332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Muli" pitchFamily="2" charset="77"/>
              </a:defRPr>
            </a:lvl1pPr>
          </a:lstStyle>
          <a:p>
            <a:pPr lvl="0"/>
            <a:r>
              <a:rPr lang="en-US" dirty="0"/>
              <a:t>#</a:t>
            </a:r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D45BA0-7B16-364F-96FA-7CCD74809633}"/>
              </a:ext>
            </a:extLst>
          </p:cNvPr>
          <p:cNvSpPr txBox="1"/>
          <p:nvPr userDrawn="1"/>
        </p:nvSpPr>
        <p:spPr>
          <a:xfrm>
            <a:off x="4038600" y="3115896"/>
            <a:ext cx="932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0" dirty="0">
                <a:latin typeface="Muli" pitchFamily="2" charset="77"/>
              </a:rPr>
              <a:t>Stage: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04E8ED3-ED92-2F44-AA0C-C350097398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47550" y="3115896"/>
            <a:ext cx="641969" cy="369332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Muli" pitchFamily="2" charset="77"/>
              </a:defRPr>
            </a:lvl1pPr>
          </a:lstStyle>
          <a:p>
            <a:pPr lvl="0"/>
            <a:r>
              <a:rPr lang="en-US" dirty="0"/>
              <a:t>#</a:t>
            </a:r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3EE4B3-C0E4-AE42-921D-72A75F2D0332}"/>
              </a:ext>
            </a:extLst>
          </p:cNvPr>
          <p:cNvSpPr txBox="1"/>
          <p:nvPr userDrawn="1"/>
        </p:nvSpPr>
        <p:spPr>
          <a:xfrm>
            <a:off x="6285633" y="3115896"/>
            <a:ext cx="761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0" i="0" dirty="0">
                <a:latin typeface="Muli" pitchFamily="2" charset="77"/>
              </a:rPr>
              <a:t>List:</a:t>
            </a:r>
          </a:p>
        </p:txBody>
      </p:sp>
    </p:spTree>
    <p:extLst>
      <p:ext uri="{BB962C8B-B14F-4D97-AF65-F5344CB8AC3E}">
        <p14:creationId xmlns:p14="http://schemas.microsoft.com/office/powerpoint/2010/main" val="196182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2764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76AC97-D2AC-5544-AC75-48772668E9A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010007-88C8-0445-A2E0-E6CF50F7D6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809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76AC97-D2AC-5544-AC75-48772668E9A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784137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0442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77579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4426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7926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AG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F5FFFCE-C207-2846-8718-D75C344C8C89}"/>
              </a:ext>
            </a:extLst>
          </p:cNvPr>
          <p:cNvSpPr/>
          <p:nvPr userDrawn="1"/>
        </p:nvSpPr>
        <p:spPr>
          <a:xfrm>
            <a:off x="1920237" y="4463191"/>
            <a:ext cx="8351521" cy="1775004"/>
          </a:xfrm>
          <a:prstGeom prst="rect">
            <a:avLst/>
          </a:prstGeom>
          <a:solidFill>
            <a:srgbClr val="FFFFFF">
              <a:alpha val="9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C481A8-D80A-304F-BD4D-4ACD9B3D8E7E}"/>
              </a:ext>
            </a:extLst>
          </p:cNvPr>
          <p:cNvSpPr/>
          <p:nvPr userDrawn="1"/>
        </p:nvSpPr>
        <p:spPr>
          <a:xfrm>
            <a:off x="3465321" y="3460974"/>
            <a:ext cx="5261355" cy="795646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0237" y="4463190"/>
            <a:ext cx="8351521" cy="1775005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50000"/>
              </a:lnSpc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310848-5352-7949-AABA-914363C424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90849" y="619805"/>
            <a:ext cx="6210300" cy="1079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636922-2142-5343-81C5-B0A591AF4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38" y="1928841"/>
            <a:ext cx="8351520" cy="1325563"/>
          </a:xfrm>
          <a:solidFill>
            <a:srgbClr val="FFFFFF">
              <a:alpha val="89804"/>
            </a:srgbClr>
          </a:solidFill>
        </p:spPr>
        <p:txBody>
          <a:bodyPr>
            <a:normAutofit/>
          </a:bodyPr>
          <a:lstStyle>
            <a:lvl1pPr algn="ctr">
              <a:defRPr sz="2800">
                <a:latin typeface="OpenDyslexicAlta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60EA2B2-10BF-884E-8762-10B8C76B38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63925" y="3460750"/>
            <a:ext cx="5243513" cy="8064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latin typeface="Muli" pitchFamily="2" charset="77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9196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D22C0101-D23A-5C4E-A28F-EEE925C2BAFE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68736134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6013" y="349716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6012" y="788047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2545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C5803DD-6F71-4F43-8676-686F6A0B910E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534132394"/>
              </p:ext>
            </p:extLst>
          </p:nvPr>
        </p:nvGraphicFramePr>
        <p:xfrm>
          <a:off x="508000" y="1550668"/>
          <a:ext cx="278765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4129481148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34636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884419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10354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98218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6386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215169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0867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18164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796945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37848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sz="1600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827967"/>
                  </a:ext>
                </a:extLst>
              </a:tr>
            </a:tbl>
          </a:graphicData>
        </a:graphic>
      </p:graphicFrame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A42A733-05A7-7244-8430-E2765D4C50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8000" y="1995168"/>
            <a:ext cx="2787650" cy="45847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1" name="Content Placeholder 20">
            <a:extLst>
              <a:ext uri="{FF2B5EF4-FFF2-40B4-BE49-F238E27FC236}">
                <a16:creationId xmlns:a16="http://schemas.microsoft.com/office/drawing/2014/main" id="{DDF07794-DDE5-1748-AA98-177CF77DDF8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425190" y="1354611"/>
            <a:ext cx="8382000" cy="5268914"/>
          </a:xfrm>
        </p:spPr>
        <p:txBody>
          <a:bodyPr>
            <a:normAutofit/>
          </a:bodyPr>
          <a:lstStyle>
            <a:lvl1pPr>
              <a:defRPr lang="en-GB" sz="1800" b="0" i="0" kern="1200" dirty="0">
                <a:solidFill>
                  <a:prstClr val="black"/>
                </a:solidFill>
                <a:latin typeface="OpenDyslexicAlta" pitchFamily="2" charset="77"/>
                <a:ea typeface="OpenDyslexicAlta" pitchFamily="2" charset="77"/>
                <a:cs typeface="OpenDyslexicAlta" pitchFamily="2" charset="77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/>
              <a:t>Second level</a:t>
            </a:r>
          </a:p>
          <a:p>
            <a:pPr marL="0" lvl="2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/>
              <a:t>Third level</a:t>
            </a:r>
          </a:p>
          <a:p>
            <a:pPr marL="0" lvl="3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/>
              <a:t>Fourth level</a:t>
            </a:r>
          </a:p>
          <a:p>
            <a:pPr marL="0" lvl="4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/>
              <a:t>Fifth level</a:t>
            </a:r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DD0F53D-1FF4-844C-9CFA-9D8546D499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970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ok cover write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633CE64-A964-3E46-A3DD-F645847941CD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DA57134-93E0-C141-B390-3DFCA82BCCD7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13596015"/>
              </p:ext>
            </p:extLst>
          </p:nvPr>
        </p:nvGraphicFramePr>
        <p:xfrm>
          <a:off x="508000" y="1600196"/>
          <a:ext cx="1115060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7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Spellings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1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st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2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nd</a:t>
                      </a:r>
                      <a:r>
                        <a:rPr lang="en-GB" b="0" i="0" baseline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>
                    <a:solidFill>
                      <a:srgbClr val="FF7E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3</a:t>
                      </a:r>
                      <a:r>
                        <a:rPr lang="en-GB" b="0" i="0" baseline="3000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rd</a:t>
                      </a:r>
                      <a:r>
                        <a:rPr lang="en-GB" b="0" i="0" dirty="0">
                          <a:latin typeface="OpenDyslexicAlta" pitchFamily="2" charset="77"/>
                          <a:ea typeface="OpenDyslexic" charset="0"/>
                          <a:cs typeface="OpenDyslexic" charset="0"/>
                        </a:rPr>
                        <a:t> Attempt</a:t>
                      </a:r>
                    </a:p>
                  </a:txBody>
                  <a:tcPr>
                    <a:solidFill>
                      <a:srgbClr val="FF7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0" i="0" dirty="0">
                        <a:latin typeface="OpenDyslexicAlta" pitchFamily="2" charset="77"/>
                        <a:ea typeface="OpenDyslexic" charset="0"/>
                        <a:cs typeface="OpenDyslex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A0AB86-75A7-554E-9835-D9E30F3233C2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995043656"/>
              </p:ext>
            </p:extLst>
          </p:nvPr>
        </p:nvGraphicFramePr>
        <p:xfrm>
          <a:off x="508000" y="325966"/>
          <a:ext cx="9055100" cy="8678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5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0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Stage: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0" i="0" dirty="0">
                        <a:latin typeface="Muli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917">
                <a:tc>
                  <a:txBody>
                    <a:bodyPr/>
                    <a:lstStyle/>
                    <a:p>
                      <a:r>
                        <a:rPr lang="en-GB" sz="1400" b="0" i="0" dirty="0">
                          <a:latin typeface="Muli" pitchFamily="2" charset="77"/>
                        </a:rPr>
                        <a:t>List: 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CCCC1F5-259E-4B4B-BD71-985F500660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6013" y="349716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89521DD-EB1B-DB4F-AF92-E0AA49E4BF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6012" y="788047"/>
            <a:ext cx="427037" cy="362803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2B829687-5986-4D4A-9EAC-01CD129F7C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62545" y="325967"/>
            <a:ext cx="7900555" cy="867834"/>
          </a:xfrm>
        </p:spPr>
        <p:txBody>
          <a:bodyPr>
            <a:normAutofit/>
          </a:bodyPr>
          <a:lstStyle>
            <a:lvl1pPr marL="0" indent="0">
              <a:buNone/>
              <a:defRPr sz="1400" b="0" i="0">
                <a:latin typeface="Muli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A42A733-05A7-7244-8430-E2765D4C50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8000" y="1995168"/>
            <a:ext cx="2787650" cy="45847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60B6E23-2996-D04A-9DCA-7750F487B5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9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A7A3E8-3E3C-9545-B15C-D2AF00F7E362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78081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9137CCF-D866-694A-979D-58389EC37E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141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Ques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403F0EC-BACB-B74E-A7F5-23CAB3DFDA3B}"/>
              </a:ext>
            </a:extLst>
          </p:cNvPr>
          <p:cNvSpPr/>
          <p:nvPr userDrawn="1"/>
        </p:nvSpPr>
        <p:spPr>
          <a:xfrm>
            <a:off x="152400" y="137160"/>
            <a:ext cx="11887200" cy="6604834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b="0" i="0" dirty="0">
              <a:latin typeface="Muli" pitchFamily="2" charset="77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31925"/>
            <a:ext cx="10515600" cy="1325563"/>
          </a:xfrm>
        </p:spPr>
        <p:txBody>
          <a:bodyPr/>
          <a:lstStyle>
            <a:lvl1pPr algn="ctr">
              <a:defRPr>
                <a:latin typeface="OpenDyslexicAlta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3520441"/>
            <a:ext cx="10515600" cy="2656522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0FF983-7FE9-084E-894E-ADB137A670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0186" y="-18580"/>
            <a:ext cx="2296886" cy="139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7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632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353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5847DFD5-B20C-0843-B9F3-D331800CC2B1}" type="datetimeFigureOut">
              <a:rPr lang="en-GB" smtClean="0"/>
              <a:pPr/>
              <a:t>10/02/2021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uli" pitchFamily="2" charset="77"/>
              </a:defRPr>
            </a:lvl1pPr>
          </a:lstStyle>
          <a:p>
            <a:fld id="{29D7F810-DEEF-074C-B140-2A2C318EAFD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2335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59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61" r:id="rId4"/>
    <p:sldLayoutId id="2147483660" r:id="rId5"/>
    <p:sldLayoutId id="2147483662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64" r:id="rId12"/>
    <p:sldLayoutId id="2147483656" r:id="rId13"/>
    <p:sldLayoutId id="2147483657" r:id="rId14"/>
    <p:sldLayoutId id="2147483658" r:id="rId15"/>
    <p:sldLayoutId id="214748365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Muli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OpenDyslexicAlt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2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5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41600741-4644-4037-9774-E30D69ED0F89}"/>
              </a:ext>
            </a:extLst>
          </p:cNvPr>
          <p:cNvSpPr/>
          <p:nvPr/>
        </p:nvSpPr>
        <p:spPr>
          <a:xfrm>
            <a:off x="1465005" y="670599"/>
            <a:ext cx="6951407" cy="1213344"/>
          </a:xfrm>
          <a:prstGeom prst="wedgeRoundRectCallout">
            <a:avLst>
              <a:gd name="adj1" fmla="val -38373"/>
              <a:gd name="adj2" fmla="val 88640"/>
              <a:gd name="adj3" fmla="val 16667"/>
            </a:avLst>
          </a:prstGeom>
          <a:solidFill>
            <a:schemeClr val="bg1"/>
          </a:solidFill>
          <a:ln w="2857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5BECF9-6B9F-4539-9B4A-212D155A5156}"/>
              </a:ext>
            </a:extLst>
          </p:cNvPr>
          <p:cNvSpPr txBox="1"/>
          <p:nvPr/>
        </p:nvSpPr>
        <p:spPr>
          <a:xfrm>
            <a:off x="1617043" y="936587"/>
            <a:ext cx="6701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Can you tell me 2 things that you did at the weekend?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5C27B2-815C-431B-8FD3-A0190D408786}"/>
              </a:ext>
            </a:extLst>
          </p:cNvPr>
          <p:cNvSpPr txBox="1"/>
          <p:nvPr/>
        </p:nvSpPr>
        <p:spPr>
          <a:xfrm>
            <a:off x="2320460" y="4811413"/>
            <a:ext cx="4389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OpenDyslexicAlta" pitchFamily="2" charset="77"/>
              </a:rPr>
              <a:t>I went to the park.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412B68-FCC9-403D-B4B6-224FBF1D7765}"/>
              </a:ext>
            </a:extLst>
          </p:cNvPr>
          <p:cNvSpPr txBox="1"/>
          <p:nvPr/>
        </p:nvSpPr>
        <p:spPr>
          <a:xfrm>
            <a:off x="7583677" y="4828609"/>
            <a:ext cx="4389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OpenDyslexicAlta" pitchFamily="2" charset="77"/>
              </a:rPr>
              <a:t>I saw my friend.</a:t>
            </a:r>
          </a:p>
        </p:txBody>
      </p:sp>
      <p:pic>
        <p:nvPicPr>
          <p:cNvPr id="10" name="Picture 9" descr="A picture containing drawing, light&#10;&#10;Description automatically generated">
            <a:extLst>
              <a:ext uri="{FF2B5EF4-FFF2-40B4-BE49-F238E27FC236}">
                <a16:creationId xmlns:a16="http://schemas.microsoft.com/office/drawing/2014/main" id="{9F4852AA-67E5-4F9D-83EE-A6A70E9AE4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843" y="2362701"/>
            <a:ext cx="1934617" cy="2764826"/>
          </a:xfrm>
          <a:prstGeom prst="rect">
            <a:avLst/>
          </a:prstGeom>
        </p:spPr>
      </p:pic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C9519155-6EC2-4A86-B02C-B177359AD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3987" y="2725084"/>
            <a:ext cx="1215433" cy="1875693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B73A36A2-0DE0-480A-AFB4-0EB2BC20FF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5884" y="2595187"/>
            <a:ext cx="1852600" cy="2062512"/>
          </a:xfrm>
          <a:prstGeom prst="rect">
            <a:avLst/>
          </a:prstGeom>
        </p:spPr>
      </p:pic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E68D8AE-FFE4-41A7-8FE2-75B488CCD5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9681" y="2773076"/>
            <a:ext cx="1209747" cy="191040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6A2ECBE-5067-418B-8EE2-89273FB5ACAD}"/>
              </a:ext>
            </a:extLst>
          </p:cNvPr>
          <p:cNvSpPr txBox="1"/>
          <p:nvPr/>
        </p:nvSpPr>
        <p:spPr>
          <a:xfrm>
            <a:off x="385843" y="6187401"/>
            <a:ext cx="343120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OpenDyslexicAlta" pitchFamily="2" charset="77"/>
              </a:rPr>
              <a:t>Find out what Eve did. 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ED27FBB0-D9D9-4919-AA22-5E87AB86A3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6117" y="2773076"/>
            <a:ext cx="2166605" cy="1779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89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08A146-361A-4E01-B445-D9A1F4D6EF7E}"/>
              </a:ext>
            </a:extLst>
          </p:cNvPr>
          <p:cNvSpPr txBox="1"/>
          <p:nvPr/>
        </p:nvSpPr>
        <p:spPr>
          <a:xfrm>
            <a:off x="800184" y="3019777"/>
            <a:ext cx="5049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OpenDyslexicAlta" pitchFamily="2" charset="77"/>
              </a:rPr>
              <a:t>Red walked in the woods and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731726-30DC-4962-817C-8434C730D15C}"/>
              </a:ext>
            </a:extLst>
          </p:cNvPr>
          <p:cNvSpPr txBox="1"/>
          <p:nvPr/>
        </p:nvSpPr>
        <p:spPr>
          <a:xfrm>
            <a:off x="2372579" y="6162542"/>
            <a:ext cx="3967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OpenDyslexicAlta" pitchFamily="2" charset="77"/>
              </a:rPr>
              <a:t>I went to school and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2C36BA5-D738-49AA-BB36-AD57FBF91761}"/>
              </a:ext>
            </a:extLst>
          </p:cNvPr>
          <p:cNvGrpSpPr/>
          <p:nvPr/>
        </p:nvGrpSpPr>
        <p:grpSpPr>
          <a:xfrm>
            <a:off x="878750" y="276497"/>
            <a:ext cx="3477518" cy="2476823"/>
            <a:chOff x="878750" y="276497"/>
            <a:chExt cx="3782150" cy="269379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CF8E718-87F7-4346-AD82-7D12A044134A}"/>
                </a:ext>
              </a:extLst>
            </p:cNvPr>
            <p:cNvSpPr/>
            <p:nvPr/>
          </p:nvSpPr>
          <p:spPr>
            <a:xfrm>
              <a:off x="1156371" y="276497"/>
              <a:ext cx="3504529" cy="268521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" name="Picture 3" descr="A close up of a sign&#10;&#10;Description automatically generated">
              <a:extLst>
                <a:ext uri="{FF2B5EF4-FFF2-40B4-BE49-F238E27FC236}">
                  <a16:creationId xmlns:a16="http://schemas.microsoft.com/office/drawing/2014/main" id="{1AE22BB5-0CD2-4DE3-B166-D90540F2DA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11214"/>
            <a:stretch/>
          </p:blipFill>
          <p:spPr>
            <a:xfrm>
              <a:off x="878750" y="385769"/>
              <a:ext cx="2244071" cy="2162114"/>
            </a:xfrm>
            <a:prstGeom prst="rect">
              <a:avLst/>
            </a:prstGeom>
          </p:spPr>
        </p:pic>
        <p:pic>
          <p:nvPicPr>
            <p:cNvPr id="10" name="Picture 9" descr="A close up of a sign&#10;&#10;Description automatically generated">
              <a:extLst>
                <a:ext uri="{FF2B5EF4-FFF2-40B4-BE49-F238E27FC236}">
                  <a16:creationId xmlns:a16="http://schemas.microsoft.com/office/drawing/2014/main" id="{2D6434F5-6193-4BF3-ACAC-A06DF4E68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5166" y="2177609"/>
              <a:ext cx="1002726" cy="569685"/>
            </a:xfrm>
            <a:prstGeom prst="rect">
              <a:avLst/>
            </a:prstGeom>
          </p:spPr>
        </p:pic>
        <p:pic>
          <p:nvPicPr>
            <p:cNvPr id="16" name="Picture 15" descr="A picture containing clock&#10;&#10;Description automatically generated">
              <a:extLst>
                <a:ext uri="{FF2B5EF4-FFF2-40B4-BE49-F238E27FC236}">
                  <a16:creationId xmlns:a16="http://schemas.microsoft.com/office/drawing/2014/main" id="{364AE812-B9FE-4401-9311-05BF3D1C6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40090" y="943831"/>
              <a:ext cx="1313129" cy="202646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6" descr="A picture containing light&#10;&#10;Description automatically generated">
              <a:extLst>
                <a:ext uri="{FF2B5EF4-FFF2-40B4-BE49-F238E27FC236}">
                  <a16:creationId xmlns:a16="http://schemas.microsoft.com/office/drawing/2014/main" id="{92C00A14-CA6B-468B-BA28-564EA7D7B0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54783" y="922051"/>
              <a:ext cx="1001485" cy="1362634"/>
            </a:xfrm>
            <a:prstGeom prst="rect">
              <a:avLst/>
            </a:prstGeom>
          </p:spPr>
        </p:pic>
        <p:pic>
          <p:nvPicPr>
            <p:cNvPr id="9" name="Picture 8" descr="A close up of a sign&#10;&#10;Description automatically generated">
              <a:extLst>
                <a:ext uri="{FF2B5EF4-FFF2-40B4-BE49-F238E27FC236}">
                  <a16:creationId xmlns:a16="http://schemas.microsoft.com/office/drawing/2014/main" id="{69E7DC10-2F95-4947-A83D-0CEBE96343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36985" y="2177609"/>
              <a:ext cx="1380137" cy="784106"/>
            </a:xfrm>
            <a:prstGeom prst="rect">
              <a:avLst/>
            </a:prstGeom>
          </p:spPr>
        </p:pic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6064777-7091-4025-8FB0-CC43231AFB1B}"/>
              </a:ext>
            </a:extLst>
          </p:cNvPr>
          <p:cNvCxnSpPr>
            <a:cxnSpLocks/>
          </p:cNvCxnSpPr>
          <p:nvPr/>
        </p:nvCxnSpPr>
        <p:spPr>
          <a:xfrm>
            <a:off x="5707781" y="3392646"/>
            <a:ext cx="435683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7109A65-73FF-4D6E-A4FD-4D4586767332}"/>
              </a:ext>
            </a:extLst>
          </p:cNvPr>
          <p:cNvSpPr txBox="1"/>
          <p:nvPr/>
        </p:nvSpPr>
        <p:spPr>
          <a:xfrm>
            <a:off x="10116873" y="3019079"/>
            <a:ext cx="196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BCD2DC4-6063-4202-BFDA-FDBB26E03976}"/>
              </a:ext>
            </a:extLst>
          </p:cNvPr>
          <p:cNvCxnSpPr>
            <a:cxnSpLocks/>
          </p:cNvCxnSpPr>
          <p:nvPr/>
        </p:nvCxnSpPr>
        <p:spPr>
          <a:xfrm>
            <a:off x="5849696" y="6536476"/>
            <a:ext cx="435683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D29F8AA-752C-4F37-AF74-C966ED6D22C8}"/>
              </a:ext>
            </a:extLst>
          </p:cNvPr>
          <p:cNvSpPr txBox="1"/>
          <p:nvPr/>
        </p:nvSpPr>
        <p:spPr>
          <a:xfrm>
            <a:off x="10258788" y="6162909"/>
            <a:ext cx="196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.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A00B847-A03A-481F-A8CC-E4198AD994D5}"/>
              </a:ext>
            </a:extLst>
          </p:cNvPr>
          <p:cNvGrpSpPr/>
          <p:nvPr/>
        </p:nvGrpSpPr>
        <p:grpSpPr>
          <a:xfrm>
            <a:off x="6143707" y="323956"/>
            <a:ext cx="3171228" cy="2429364"/>
            <a:chOff x="6143706" y="323955"/>
            <a:chExt cx="4053244" cy="310504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451B46C-F420-487C-A622-C108772DCB2A}"/>
                </a:ext>
              </a:extLst>
            </p:cNvPr>
            <p:cNvSpPr/>
            <p:nvPr/>
          </p:nvSpPr>
          <p:spPr>
            <a:xfrm>
              <a:off x="6144496" y="323955"/>
              <a:ext cx="4052454" cy="310504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BD0C4160-E6E8-467C-8569-B1127DAFE7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flipH="1">
              <a:off x="8331091" y="740872"/>
              <a:ext cx="1799217" cy="2343292"/>
            </a:xfrm>
            <a:prstGeom prst="rect">
              <a:avLst/>
            </a:prstGeom>
          </p:spPr>
        </p:pic>
        <p:pic>
          <p:nvPicPr>
            <p:cNvPr id="28" name="Picture 27" descr="A close up of a sign&#10;&#10;Description automatically generated">
              <a:extLst>
                <a:ext uri="{FF2B5EF4-FFF2-40B4-BE49-F238E27FC236}">
                  <a16:creationId xmlns:a16="http://schemas.microsoft.com/office/drawing/2014/main" id="{43D6A292-0CC3-4237-A228-088B105040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3706" y="2486750"/>
              <a:ext cx="1159500" cy="658754"/>
            </a:xfrm>
            <a:prstGeom prst="rect">
              <a:avLst/>
            </a:prstGeom>
          </p:spPr>
        </p:pic>
        <p:pic>
          <p:nvPicPr>
            <p:cNvPr id="18" name="Picture 17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9B60F45A-524E-4AD1-ABA7-ADF013E3D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6660293" y="1304393"/>
              <a:ext cx="1049189" cy="1911114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E423DB52-E5B6-4DB8-85E3-0A52A13DEE20}"/>
              </a:ext>
            </a:extLst>
          </p:cNvPr>
          <p:cNvGrpSpPr/>
          <p:nvPr/>
        </p:nvGrpSpPr>
        <p:grpSpPr>
          <a:xfrm>
            <a:off x="1167855" y="3552947"/>
            <a:ext cx="3188413" cy="2443006"/>
            <a:chOff x="1167855" y="3552947"/>
            <a:chExt cx="3188413" cy="2443006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D864C6C-71EA-4541-9E5F-9C3221A45B6F}"/>
                </a:ext>
              </a:extLst>
            </p:cNvPr>
            <p:cNvSpPr/>
            <p:nvPr/>
          </p:nvSpPr>
          <p:spPr>
            <a:xfrm>
              <a:off x="1167855" y="3552947"/>
              <a:ext cx="3188413" cy="244300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5" name="Picture 34" descr="A close up of a sign&#10;&#10;Description automatically generated">
              <a:extLst>
                <a:ext uri="{FF2B5EF4-FFF2-40B4-BE49-F238E27FC236}">
                  <a16:creationId xmlns:a16="http://schemas.microsoft.com/office/drawing/2014/main" id="{A210DD17-04E9-4EFA-80E4-27172A29EA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10531"/>
            <a:stretch/>
          </p:blipFill>
          <p:spPr>
            <a:xfrm>
              <a:off x="2240381" y="3816564"/>
              <a:ext cx="2115887" cy="1200687"/>
            </a:xfrm>
            <a:prstGeom prst="rect">
              <a:avLst/>
            </a:prstGeom>
          </p:spPr>
        </p:pic>
        <p:pic>
          <p:nvPicPr>
            <p:cNvPr id="37" name="Picture 36" descr="A close up of a logo&#10;&#10;Description automatically generated">
              <a:extLst>
                <a:ext uri="{FF2B5EF4-FFF2-40B4-BE49-F238E27FC236}">
                  <a16:creationId xmlns:a16="http://schemas.microsoft.com/office/drawing/2014/main" id="{21EEEDEA-8976-4344-9B68-1B3F128D5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44377" y="3942496"/>
              <a:ext cx="1118188" cy="172562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C8C539E7-E38F-493A-A44A-7BBBE8165310}"/>
              </a:ext>
            </a:extLst>
          </p:cNvPr>
          <p:cNvSpPr/>
          <p:nvPr/>
        </p:nvSpPr>
        <p:spPr>
          <a:xfrm>
            <a:off x="6178775" y="3619557"/>
            <a:ext cx="3188413" cy="244300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3" name="Picture 42" descr="A picture containing clock, drawing&#10;&#10;Description automatically generated">
            <a:extLst>
              <a:ext uri="{FF2B5EF4-FFF2-40B4-BE49-F238E27FC236}">
                <a16:creationId xmlns:a16="http://schemas.microsoft.com/office/drawing/2014/main" id="{A8D05F9E-F4BF-4EFA-80CD-C5AC4578588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74323" y="3820173"/>
            <a:ext cx="977950" cy="184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65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D6442AA-6463-449C-B259-CD1ABDC7FC8F}"/>
              </a:ext>
            </a:extLst>
          </p:cNvPr>
          <p:cNvSpPr txBox="1"/>
          <p:nvPr/>
        </p:nvSpPr>
        <p:spPr>
          <a:xfrm>
            <a:off x="2111747" y="1560393"/>
            <a:ext cx="6749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OpenDyslexicAlta" pitchFamily="2" charset="77"/>
              </a:rPr>
              <a:t>I pushed the door open </a:t>
            </a:r>
            <a:r>
              <a:rPr lang="en-GB" b="1" u="sng" dirty="0">
                <a:latin typeface="OpenDyslexicAlta" pitchFamily="2" charset="77"/>
              </a:rPr>
              <a:t>and</a:t>
            </a:r>
            <a:r>
              <a:rPr lang="en-GB" dirty="0">
                <a:latin typeface="OpenDyslexicAlta" pitchFamily="2" charset="77"/>
              </a:rPr>
              <a:t> I saw                        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5FA095-A843-4435-B433-5508E994EE22}"/>
              </a:ext>
            </a:extLst>
          </p:cNvPr>
          <p:cNvSpPr txBox="1"/>
          <p:nvPr/>
        </p:nvSpPr>
        <p:spPr>
          <a:xfrm>
            <a:off x="2111747" y="2264728"/>
            <a:ext cx="6927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OpenDyslexicAlta" pitchFamily="2" charset="77"/>
              </a:rPr>
              <a:t>We went to the park </a:t>
            </a:r>
            <a:r>
              <a:rPr lang="en-GB" b="1" u="sng" dirty="0">
                <a:latin typeface="OpenDyslexicAlta" pitchFamily="2" charset="77"/>
              </a:rPr>
              <a:t>and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C020B5-35F3-4194-A051-BA057ACD4533}"/>
              </a:ext>
            </a:extLst>
          </p:cNvPr>
          <p:cNvSpPr txBox="1"/>
          <p:nvPr/>
        </p:nvSpPr>
        <p:spPr>
          <a:xfrm>
            <a:off x="2111746" y="2949496"/>
            <a:ext cx="3984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OpenDyslexicAlta" pitchFamily="2" charset="77"/>
              </a:rPr>
              <a:t>I went to a birthday party </a:t>
            </a:r>
            <a:r>
              <a:rPr lang="en-GB" b="1" u="sng" dirty="0">
                <a:latin typeface="OpenDyslexicAlta" pitchFamily="2" charset="77"/>
              </a:rPr>
              <a:t>and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901620-3806-4DF2-981A-B86084D15C0E}"/>
              </a:ext>
            </a:extLst>
          </p:cNvPr>
          <p:cNvSpPr txBox="1"/>
          <p:nvPr/>
        </p:nvSpPr>
        <p:spPr>
          <a:xfrm>
            <a:off x="2378078" y="4407933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OpenDyslexicAlta" pitchFamily="2" charset="77"/>
              </a:rPr>
              <a:t>and</a:t>
            </a:r>
            <a:endParaRPr lang="en-GB" b="1" u="sng" dirty="0">
              <a:latin typeface="OpenDyslexicAlta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C5CDA1-C21F-46CE-9ECA-44FAE4EBB05E}"/>
              </a:ext>
            </a:extLst>
          </p:cNvPr>
          <p:cNvSpPr txBox="1"/>
          <p:nvPr/>
        </p:nvSpPr>
        <p:spPr>
          <a:xfrm>
            <a:off x="730907" y="5273398"/>
            <a:ext cx="10944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OpenDyslexicAlta" pitchFamily="2" charset="77"/>
              </a:rPr>
              <a:t>Write a sentence about two things you’d do on your favourite day using the word ‘and’: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B29B03-1BA2-4DB5-AFCC-681479D4A32F}"/>
              </a:ext>
            </a:extLst>
          </p:cNvPr>
          <p:cNvSpPr txBox="1"/>
          <p:nvPr/>
        </p:nvSpPr>
        <p:spPr>
          <a:xfrm>
            <a:off x="684524" y="975677"/>
            <a:ext cx="8936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OpenDyslexicAlta" pitchFamily="2" charset="77"/>
              </a:rPr>
              <a:t>Finish these sentences that use the word ‘and’ to join your ideas.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733491D-168B-47EE-BEF1-911D5FCED2D4}"/>
              </a:ext>
            </a:extLst>
          </p:cNvPr>
          <p:cNvCxnSpPr/>
          <p:nvPr/>
        </p:nvCxnSpPr>
        <p:spPr>
          <a:xfrm>
            <a:off x="6229350" y="1830784"/>
            <a:ext cx="23241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8FB7FE9-E734-439B-BD29-ED458171D31E}"/>
              </a:ext>
            </a:extLst>
          </p:cNvPr>
          <p:cNvCxnSpPr>
            <a:cxnSpLocks/>
          </p:cNvCxnSpPr>
          <p:nvPr/>
        </p:nvCxnSpPr>
        <p:spPr>
          <a:xfrm>
            <a:off x="5345114" y="2553653"/>
            <a:ext cx="30289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CA60AC-95C2-4E3F-B7DB-24B013C5132D}"/>
              </a:ext>
            </a:extLst>
          </p:cNvPr>
          <p:cNvCxnSpPr>
            <a:cxnSpLocks/>
          </p:cNvCxnSpPr>
          <p:nvPr/>
        </p:nvCxnSpPr>
        <p:spPr>
          <a:xfrm>
            <a:off x="6010829" y="3209846"/>
            <a:ext cx="30289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D1F1B15-F6E0-4376-A088-3352313BB17A}"/>
              </a:ext>
            </a:extLst>
          </p:cNvPr>
          <p:cNvSpPr txBox="1"/>
          <p:nvPr/>
        </p:nvSpPr>
        <p:spPr>
          <a:xfrm>
            <a:off x="730907" y="3709948"/>
            <a:ext cx="8936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OpenDyslexicAlta" pitchFamily="2" charset="77"/>
              </a:rPr>
              <a:t>Write a sentence about cats and birds using the word ‘and’: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60FAB64-C2FD-42BF-8A1F-63D8D32EA126}"/>
              </a:ext>
            </a:extLst>
          </p:cNvPr>
          <p:cNvCxnSpPr>
            <a:cxnSpLocks/>
          </p:cNvCxnSpPr>
          <p:nvPr/>
        </p:nvCxnSpPr>
        <p:spPr>
          <a:xfrm>
            <a:off x="2123624" y="4756152"/>
            <a:ext cx="30289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E883D7-EFC3-4D79-B505-74EC356CC3F9}"/>
              </a:ext>
            </a:extLst>
          </p:cNvPr>
          <p:cNvCxnSpPr>
            <a:cxnSpLocks/>
          </p:cNvCxnSpPr>
          <p:nvPr/>
        </p:nvCxnSpPr>
        <p:spPr>
          <a:xfrm>
            <a:off x="5749930" y="4747739"/>
            <a:ext cx="30289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09BDC69-C9F6-4DAF-A5FD-E27693A07AB2}"/>
              </a:ext>
            </a:extLst>
          </p:cNvPr>
          <p:cNvCxnSpPr>
            <a:cxnSpLocks/>
          </p:cNvCxnSpPr>
          <p:nvPr/>
        </p:nvCxnSpPr>
        <p:spPr>
          <a:xfrm>
            <a:off x="2123624" y="6027343"/>
            <a:ext cx="673759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80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rawing, clock&#10;&#10;Description automatically generated">
            <a:extLst>
              <a:ext uri="{FF2B5EF4-FFF2-40B4-BE49-F238E27FC236}">
                <a16:creationId xmlns:a16="http://schemas.microsoft.com/office/drawing/2014/main" id="{9346CBD6-F682-4367-9E57-19818D9FA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9740" y="1337197"/>
            <a:ext cx="1857460" cy="3343429"/>
          </a:xfrm>
          <a:prstGeom prst="rect">
            <a:avLst/>
          </a:prstGeom>
        </p:spPr>
      </p:pic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89BABA73-319C-4BD2-8D50-BA10D5AF38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9843" y="2406571"/>
            <a:ext cx="2666657" cy="2387759"/>
          </a:xfrm>
          <a:prstGeom prst="rect">
            <a:avLst/>
          </a:prstGeom>
        </p:spPr>
      </p:pic>
      <p:pic>
        <p:nvPicPr>
          <p:cNvPr id="9" name="Picture 8" descr="A picture containing clock, drawing&#10;&#10;Description automatically generated">
            <a:extLst>
              <a:ext uri="{FF2B5EF4-FFF2-40B4-BE49-F238E27FC236}">
                <a16:creationId xmlns:a16="http://schemas.microsoft.com/office/drawing/2014/main" id="{2EB826C9-F429-41D3-B405-80DFADEBCF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4296" y="2335366"/>
            <a:ext cx="977950" cy="18479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B60C51E-D0D7-4873-BCC2-6D6910F7937A}"/>
              </a:ext>
            </a:extLst>
          </p:cNvPr>
          <p:cNvSpPr txBox="1"/>
          <p:nvPr/>
        </p:nvSpPr>
        <p:spPr>
          <a:xfrm>
            <a:off x="1079500" y="5488390"/>
            <a:ext cx="10693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I pushed the door open </a:t>
            </a:r>
            <a:r>
              <a:rPr lang="en-GB" sz="2800" b="1" u="sng" dirty="0">
                <a:latin typeface="OpenDyslexicAlta" pitchFamily="2" charset="77"/>
              </a:rPr>
              <a:t>and</a:t>
            </a:r>
            <a:r>
              <a:rPr lang="en-GB" sz="2800" dirty="0">
                <a:latin typeface="OpenDyslexicAlta" pitchFamily="2" charset="77"/>
              </a:rPr>
              <a:t> I saw                           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5EA6FC7-DEC1-409F-B76F-72FC89D4B179}"/>
              </a:ext>
            </a:extLst>
          </p:cNvPr>
          <p:cNvCxnSpPr>
            <a:cxnSpLocks/>
          </p:cNvCxnSpPr>
          <p:nvPr/>
        </p:nvCxnSpPr>
        <p:spPr>
          <a:xfrm>
            <a:off x="7518080" y="5898481"/>
            <a:ext cx="37087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311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7101CF4E-E012-4860-8D1C-2BF81401D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3487" y="2026584"/>
            <a:ext cx="1215433" cy="1875693"/>
          </a:xfrm>
          <a:prstGeom prst="rect">
            <a:avLst/>
          </a:prstGeom>
        </p:spPr>
      </p:pic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8B0B06B2-C3CA-44C6-818F-53703C9858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395" y="2074576"/>
            <a:ext cx="2166605" cy="1779711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F3A482E-1533-4383-B330-40D87ED901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1746" y="2171700"/>
            <a:ext cx="1069834" cy="1651000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C90C04E1-3AF5-49F6-8792-24AD24B624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1637" y="1888391"/>
            <a:ext cx="2981463" cy="22176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4A1D76-104D-414E-9092-43B86189BC01}"/>
              </a:ext>
            </a:extLst>
          </p:cNvPr>
          <p:cNvSpPr txBox="1"/>
          <p:nvPr/>
        </p:nvSpPr>
        <p:spPr>
          <a:xfrm>
            <a:off x="600446" y="5388928"/>
            <a:ext cx="6927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We went to the park </a:t>
            </a:r>
            <a:r>
              <a:rPr lang="en-GB" sz="2800" b="1" u="sng" dirty="0">
                <a:latin typeface="OpenDyslexicAlta" pitchFamily="2" charset="77"/>
              </a:rPr>
              <a:t>and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2C632C6-B724-4626-A5F4-E78CBB99616D}"/>
              </a:ext>
            </a:extLst>
          </p:cNvPr>
          <p:cNvCxnSpPr>
            <a:cxnSpLocks/>
          </p:cNvCxnSpPr>
          <p:nvPr/>
        </p:nvCxnSpPr>
        <p:spPr>
          <a:xfrm>
            <a:off x="5662613" y="5766753"/>
            <a:ext cx="443388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0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A1FC73EA-3B55-4381-BB57-728C9D71DAF5}"/>
              </a:ext>
            </a:extLst>
          </p:cNvPr>
          <p:cNvGrpSpPr/>
          <p:nvPr/>
        </p:nvGrpSpPr>
        <p:grpSpPr>
          <a:xfrm>
            <a:off x="3052347" y="467320"/>
            <a:ext cx="4954484" cy="4226065"/>
            <a:chOff x="2678216" y="498321"/>
            <a:chExt cx="3896176" cy="3473754"/>
          </a:xfrm>
        </p:grpSpPr>
        <p:pic>
          <p:nvPicPr>
            <p:cNvPr id="12" name="Picture 11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F6D40575-FB35-41E0-A5E3-1CD518EA0C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14604" y="1105321"/>
              <a:ext cx="1639920" cy="2866754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BE30210-B4DE-4EA8-89C6-F74DC2E2F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34472" y="2209717"/>
              <a:ext cx="1639920" cy="1762358"/>
            </a:xfrm>
            <a:prstGeom prst="rect">
              <a:avLst/>
            </a:prstGeom>
          </p:spPr>
        </p:pic>
        <p:pic>
          <p:nvPicPr>
            <p:cNvPr id="14" name="Picture 13" descr="A close up of a sign&#10;&#10;Description automatically generated">
              <a:extLst>
                <a:ext uri="{FF2B5EF4-FFF2-40B4-BE49-F238E27FC236}">
                  <a16:creationId xmlns:a16="http://schemas.microsoft.com/office/drawing/2014/main" id="{C34BB580-D659-43FE-BAE2-DFBC56B3D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92405" y="2756097"/>
              <a:ext cx="1249396" cy="801461"/>
            </a:xfrm>
            <a:prstGeom prst="rect">
              <a:avLst/>
            </a:prstGeom>
          </p:spPr>
        </p:pic>
        <p:pic>
          <p:nvPicPr>
            <p:cNvPr id="16" name="Picture 15" descr="A close up of a sign&#10;&#10;Description automatically generated">
              <a:extLst>
                <a:ext uri="{FF2B5EF4-FFF2-40B4-BE49-F238E27FC236}">
                  <a16:creationId xmlns:a16="http://schemas.microsoft.com/office/drawing/2014/main" id="{D1686A6C-01B8-4000-BCD0-04025D8537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9915191">
              <a:off x="2678216" y="498321"/>
              <a:ext cx="897038" cy="1069545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AE58ECE-BA29-4FE7-A4BB-45E968A31CAA}"/>
              </a:ext>
            </a:extLst>
          </p:cNvPr>
          <p:cNvSpPr txBox="1"/>
          <p:nvPr/>
        </p:nvSpPr>
        <p:spPr>
          <a:xfrm>
            <a:off x="757205" y="5622851"/>
            <a:ext cx="520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I went to a birthday party</a:t>
            </a:r>
            <a:endParaRPr lang="en-GB" sz="2800" b="1" u="sng" dirty="0">
              <a:latin typeface="OpenDyslexicAlta" pitchFamily="2" charset="77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F6D5248-9128-4E51-A401-1C7D684340D7}"/>
              </a:ext>
            </a:extLst>
          </p:cNvPr>
          <p:cNvCxnSpPr>
            <a:cxnSpLocks/>
          </p:cNvCxnSpPr>
          <p:nvPr/>
        </p:nvCxnSpPr>
        <p:spPr>
          <a:xfrm>
            <a:off x="6942692" y="5979388"/>
            <a:ext cx="465606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613BBB3-0518-4453-9FA5-4656DA15BC58}"/>
              </a:ext>
            </a:extLst>
          </p:cNvPr>
          <p:cNvCxnSpPr>
            <a:cxnSpLocks/>
          </p:cNvCxnSpPr>
          <p:nvPr/>
        </p:nvCxnSpPr>
        <p:spPr>
          <a:xfrm>
            <a:off x="5935022" y="5979388"/>
            <a:ext cx="7211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872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4C09142-1614-4D2D-A6D5-8A7465441A1E}"/>
              </a:ext>
            </a:extLst>
          </p:cNvPr>
          <p:cNvSpPr txBox="1"/>
          <p:nvPr/>
        </p:nvSpPr>
        <p:spPr>
          <a:xfrm>
            <a:off x="1276350" y="5566283"/>
            <a:ext cx="9639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OpenDyslexicAlta" pitchFamily="2" charset="77"/>
              </a:rPr>
              <a:t>and</a:t>
            </a:r>
            <a:endParaRPr lang="en-GB" sz="2800" b="1" u="sng" dirty="0">
              <a:latin typeface="OpenDyslexicAlta" pitchFamily="2" charset="77"/>
            </a:endParaRPr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E9A48EF6-73D8-4CFC-9465-E32144B9BA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351" y="1768949"/>
            <a:ext cx="2390907" cy="2546773"/>
          </a:xfrm>
          <a:prstGeom prst="rect">
            <a:avLst/>
          </a:prstGeom>
        </p:spPr>
      </p:pic>
      <p:pic>
        <p:nvPicPr>
          <p:cNvPr id="9" name="Picture 8" descr="A picture containing table, drawing&#10;&#10;Description automatically generated">
            <a:extLst>
              <a:ext uri="{FF2B5EF4-FFF2-40B4-BE49-F238E27FC236}">
                <a16:creationId xmlns:a16="http://schemas.microsoft.com/office/drawing/2014/main" id="{F7260C17-E446-45BC-BE19-62791AB69D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3258" y="2271207"/>
            <a:ext cx="2536342" cy="207592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229574B-20C0-41E2-A535-172F8E6D10E1}"/>
              </a:ext>
            </a:extLst>
          </p:cNvPr>
          <p:cNvSpPr txBox="1"/>
          <p:nvPr/>
        </p:nvSpPr>
        <p:spPr>
          <a:xfrm>
            <a:off x="2600808" y="790041"/>
            <a:ext cx="6184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OpenDyslexicAlta" pitchFamily="2" charset="77"/>
              </a:rPr>
              <a:t>Write a sentence with ‘and’ about cats and birds: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8735B21-9166-4139-925D-5C98E125E170}"/>
              </a:ext>
            </a:extLst>
          </p:cNvPr>
          <p:cNvCxnSpPr>
            <a:cxnSpLocks/>
          </p:cNvCxnSpPr>
          <p:nvPr/>
        </p:nvCxnSpPr>
        <p:spPr>
          <a:xfrm>
            <a:off x="6564335" y="5925405"/>
            <a:ext cx="465606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9F455D5-7EA6-4F41-ABA3-AA963631B27B}"/>
              </a:ext>
            </a:extLst>
          </p:cNvPr>
          <p:cNvCxnSpPr>
            <a:cxnSpLocks/>
          </p:cNvCxnSpPr>
          <p:nvPr/>
        </p:nvCxnSpPr>
        <p:spPr>
          <a:xfrm>
            <a:off x="1037192" y="5935793"/>
            <a:ext cx="465606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128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6DD16EB-BDDD-4FDC-9C19-DCA925DA1D46}"/>
              </a:ext>
            </a:extLst>
          </p:cNvPr>
          <p:cNvSpPr/>
          <p:nvPr/>
        </p:nvSpPr>
        <p:spPr>
          <a:xfrm>
            <a:off x="3709555" y="5243233"/>
            <a:ext cx="5455227" cy="820882"/>
          </a:xfrm>
          <a:prstGeom prst="roundRect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BD5A58BA-0179-4B86-A66F-AB1C98768D72}"/>
              </a:ext>
            </a:extLst>
          </p:cNvPr>
          <p:cNvSpPr/>
          <p:nvPr/>
        </p:nvSpPr>
        <p:spPr>
          <a:xfrm>
            <a:off x="2369127" y="3160514"/>
            <a:ext cx="8260772" cy="1070264"/>
          </a:xfrm>
          <a:prstGeom prst="wedgeRoundRectCallout">
            <a:avLst>
              <a:gd name="adj1" fmla="val -48883"/>
              <a:gd name="adj2" fmla="val 109929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9FF814-E3C2-44E4-96B5-52D5F2974859}"/>
              </a:ext>
            </a:extLst>
          </p:cNvPr>
          <p:cNvSpPr/>
          <p:nvPr/>
        </p:nvSpPr>
        <p:spPr>
          <a:xfrm>
            <a:off x="2130136" y="1275711"/>
            <a:ext cx="8260772" cy="12261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1F3353-4299-42CC-89D2-5B3D6C8CEC45}"/>
              </a:ext>
            </a:extLst>
          </p:cNvPr>
          <p:cNvSpPr txBox="1"/>
          <p:nvPr/>
        </p:nvSpPr>
        <p:spPr>
          <a:xfrm>
            <a:off x="2369127" y="3354424"/>
            <a:ext cx="82607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OpenDyslexicAlta" pitchFamily="2" charset="77"/>
              </a:rPr>
              <a:t>Ahmed: Ruth is wrong because she did not use ‘and’ to join her ideas.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3517D4-A420-409C-A51D-DCB1567C2F20}"/>
              </a:ext>
            </a:extLst>
          </p:cNvPr>
          <p:cNvSpPr txBox="1"/>
          <p:nvPr/>
        </p:nvSpPr>
        <p:spPr>
          <a:xfrm>
            <a:off x="3444926" y="5403186"/>
            <a:ext cx="61091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OpenDyslexicAlta" pitchFamily="2" charset="77"/>
              </a:rPr>
              <a:t>Do you agree with Ahmed?</a:t>
            </a:r>
          </a:p>
          <a:p>
            <a:pPr algn="ctr"/>
            <a:endParaRPr lang="en-GB" dirty="0">
              <a:latin typeface="OpenDyslexicAlta" pitchFamily="2" charset="77"/>
            </a:endParaRPr>
          </a:p>
          <a:p>
            <a:pPr algn="ctr"/>
            <a:r>
              <a:rPr lang="en-GB" dirty="0">
                <a:latin typeface="OpenDyslexicAlta" pitchFamily="2" charset="77"/>
              </a:rPr>
              <a:t>Explain why you think your answer is correct.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0FB35B-8F1C-4426-8C50-70660E6225D1}"/>
              </a:ext>
            </a:extLst>
          </p:cNvPr>
          <p:cNvSpPr txBox="1"/>
          <p:nvPr/>
        </p:nvSpPr>
        <p:spPr>
          <a:xfrm>
            <a:off x="2490005" y="1699919"/>
            <a:ext cx="7531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I went to a party. I gave my friend a present.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A9CE9E-0240-46FA-9516-EE580331FAF7}"/>
              </a:ext>
            </a:extLst>
          </p:cNvPr>
          <p:cNvCxnSpPr>
            <a:cxnSpLocks/>
          </p:cNvCxnSpPr>
          <p:nvPr/>
        </p:nvCxnSpPr>
        <p:spPr>
          <a:xfrm>
            <a:off x="2490005" y="2161584"/>
            <a:ext cx="758611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79D0E8C-DE68-47BC-ADE1-8C55A2217E11}"/>
              </a:ext>
            </a:extLst>
          </p:cNvPr>
          <p:cNvSpPr txBox="1"/>
          <p:nvPr/>
        </p:nvSpPr>
        <p:spPr>
          <a:xfrm>
            <a:off x="2130136" y="793885"/>
            <a:ext cx="4724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OpenDyslexicAlta" pitchFamily="2" charset="77"/>
              </a:rPr>
              <a:t>Ruth has written about her weekend:</a:t>
            </a:r>
          </a:p>
        </p:txBody>
      </p:sp>
      <p:pic>
        <p:nvPicPr>
          <p:cNvPr id="15" name="Picture 14" descr="A picture containing drawing, food, sign&#10;&#10;Description automatically generated">
            <a:extLst>
              <a:ext uri="{FF2B5EF4-FFF2-40B4-BE49-F238E27FC236}">
                <a16:creationId xmlns:a16="http://schemas.microsoft.com/office/drawing/2014/main" id="{9DBFCC63-09DF-4770-A09F-D40C88A9B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582" y="3695646"/>
            <a:ext cx="1677932" cy="287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51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5BECF9-6B9F-4539-9B4A-212D155A5156}"/>
              </a:ext>
            </a:extLst>
          </p:cNvPr>
          <p:cNvSpPr txBox="1"/>
          <p:nvPr/>
        </p:nvSpPr>
        <p:spPr>
          <a:xfrm>
            <a:off x="665320" y="419780"/>
            <a:ext cx="7321683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OpenDyslexicAlta" pitchFamily="2" charset="77"/>
              </a:rPr>
              <a:t>Eve did both of these things. Can you think of a word that we could use to join both of them?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98CC10-1AB9-43C3-BB00-C7DBAEB92269}"/>
              </a:ext>
            </a:extLst>
          </p:cNvPr>
          <p:cNvSpPr txBox="1"/>
          <p:nvPr/>
        </p:nvSpPr>
        <p:spPr>
          <a:xfrm>
            <a:off x="1245571" y="4656260"/>
            <a:ext cx="4389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OpenDyslexicAlta" pitchFamily="2" charset="77"/>
              </a:rPr>
              <a:t>I went to the park. 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FEE3FC7D-0778-45FA-B594-737CA0F96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422" y="2491153"/>
            <a:ext cx="1215433" cy="1875693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0B7FA8C-975F-4A8E-95ED-7E66A714AD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2866" y="2587213"/>
            <a:ext cx="1365230" cy="1519920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676AE20D-0FB2-4598-A215-836289370A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0915" y="2587213"/>
            <a:ext cx="891495" cy="14078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9688A5D-40C2-46BB-8ACB-576B8A48B3AD}"/>
              </a:ext>
            </a:extLst>
          </p:cNvPr>
          <p:cNvSpPr txBox="1"/>
          <p:nvPr/>
        </p:nvSpPr>
        <p:spPr>
          <a:xfrm>
            <a:off x="6557310" y="4650720"/>
            <a:ext cx="4389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OpenDyslexicAlta" pitchFamily="2" charset="77"/>
              </a:rPr>
              <a:t>I saw my friend.</a:t>
            </a:r>
          </a:p>
        </p:txBody>
      </p:sp>
      <p:sp>
        <p:nvSpPr>
          <p:cNvPr id="3" name="Arrow: Up 2">
            <a:extLst>
              <a:ext uri="{FF2B5EF4-FFF2-40B4-BE49-F238E27FC236}">
                <a16:creationId xmlns:a16="http://schemas.microsoft.com/office/drawing/2014/main" id="{5CC7F8B8-81B3-474D-AC8E-33D340879110}"/>
              </a:ext>
            </a:extLst>
          </p:cNvPr>
          <p:cNvSpPr/>
          <p:nvPr/>
        </p:nvSpPr>
        <p:spPr>
          <a:xfrm>
            <a:off x="5948819" y="5371972"/>
            <a:ext cx="715347" cy="970481"/>
          </a:xfrm>
          <a:prstGeom prst="upArrow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E9D902-A6B5-4508-AFD9-681CD1F975B7}"/>
              </a:ext>
            </a:extLst>
          </p:cNvPr>
          <p:cNvSpPr txBox="1"/>
          <p:nvPr/>
        </p:nvSpPr>
        <p:spPr>
          <a:xfrm>
            <a:off x="5948820" y="4366846"/>
            <a:ext cx="7153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accent4">
                    <a:lumMod val="50000"/>
                  </a:schemeClr>
                </a:solidFill>
                <a:latin typeface="OpenDyslexicAlta" pitchFamily="2" charset="77"/>
              </a:rPr>
              <a:t>?</a:t>
            </a:r>
            <a:endParaRPr lang="en-GB" dirty="0">
              <a:solidFill>
                <a:schemeClr val="accent4">
                  <a:lumMod val="50000"/>
                </a:schemeClr>
              </a:solidFill>
              <a:latin typeface="OpenDyslexicAlta" pitchFamily="2" charset="77"/>
            </a:endParaRP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26E707BE-4860-420F-9D3D-AA2898597C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0770" y="2606185"/>
            <a:ext cx="2166605" cy="1779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87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998CC10-1AB9-43C3-BB00-C7DBAEB92269}"/>
              </a:ext>
            </a:extLst>
          </p:cNvPr>
          <p:cNvSpPr txBox="1"/>
          <p:nvPr/>
        </p:nvSpPr>
        <p:spPr>
          <a:xfrm>
            <a:off x="588935" y="3408443"/>
            <a:ext cx="5185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OpenDyslexicAlta" pitchFamily="2" charset="77"/>
              </a:rPr>
              <a:t>I went to the park 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FEE3FC7D-0778-45FA-B594-737CA0F96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867" y="1353591"/>
            <a:ext cx="1215433" cy="1875693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0B7FA8C-975F-4A8E-95ED-7E66A714AD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2866" y="1346759"/>
            <a:ext cx="1365230" cy="1519920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676AE20D-0FB2-4598-A215-836289370A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0915" y="1346759"/>
            <a:ext cx="891495" cy="14078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9688A5D-40C2-46BB-8ACB-576B8A48B3AD}"/>
              </a:ext>
            </a:extLst>
          </p:cNvPr>
          <p:cNvSpPr txBox="1"/>
          <p:nvPr/>
        </p:nvSpPr>
        <p:spPr>
          <a:xfrm>
            <a:off x="6557310" y="3410266"/>
            <a:ext cx="4389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OpenDyslexicAlta" pitchFamily="2" charset="77"/>
              </a:rPr>
              <a:t>I saw my friend.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081AE3-6B02-4B10-9BC6-1FD7ED84A26E}"/>
              </a:ext>
            </a:extLst>
          </p:cNvPr>
          <p:cNvSpPr txBox="1"/>
          <p:nvPr/>
        </p:nvSpPr>
        <p:spPr>
          <a:xfrm>
            <a:off x="665320" y="419780"/>
            <a:ext cx="8785595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OpenDyslexicAlta" pitchFamily="2" charset="77"/>
              </a:rPr>
              <a:t>The word ‘and’ can be used to join 2 or more words.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7F1E0A-5B72-47BC-A22B-B498D0DE52E3}"/>
              </a:ext>
            </a:extLst>
          </p:cNvPr>
          <p:cNvSpPr txBox="1"/>
          <p:nvPr/>
        </p:nvSpPr>
        <p:spPr>
          <a:xfrm>
            <a:off x="424123" y="5121963"/>
            <a:ext cx="4633994" cy="83099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OpenDyslexicAlta" pitchFamily="2" charset="77"/>
              </a:rPr>
              <a:t>This word can also be used to join 2 sentences.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0CBB4E-5AFB-4C59-9F40-A34D8D7EDED4}"/>
              </a:ext>
            </a:extLst>
          </p:cNvPr>
          <p:cNvSpPr txBox="1"/>
          <p:nvPr/>
        </p:nvSpPr>
        <p:spPr>
          <a:xfrm>
            <a:off x="5320665" y="5311186"/>
            <a:ext cx="1622576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OpenDyslexicAlta" pitchFamily="2" charset="77"/>
              </a:rPr>
              <a:t>Use ‘and’.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3760804-C1A7-4B54-A016-BF312FAABD88}"/>
              </a:ext>
            </a:extLst>
          </p:cNvPr>
          <p:cNvSpPr txBox="1"/>
          <p:nvPr/>
        </p:nvSpPr>
        <p:spPr>
          <a:xfrm>
            <a:off x="7318286" y="5142401"/>
            <a:ext cx="4633994" cy="83099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OpenDyslexicAlta" pitchFamily="2" charset="77"/>
              </a:rPr>
              <a:t>We have made a new sentence.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3D77F1F-6B67-4257-96B3-6B348655B915}"/>
              </a:ext>
            </a:extLst>
          </p:cNvPr>
          <p:cNvSpPr txBox="1"/>
          <p:nvPr/>
        </p:nvSpPr>
        <p:spPr>
          <a:xfrm>
            <a:off x="5484857" y="3408442"/>
            <a:ext cx="12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OpenDyslexicAlta" pitchFamily="2" charset="77"/>
              </a:rPr>
              <a:t>and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C47510E-9EAD-466E-BCD7-3B3B5DC37567}"/>
              </a:ext>
            </a:extLst>
          </p:cNvPr>
          <p:cNvSpPr txBox="1"/>
          <p:nvPr/>
        </p:nvSpPr>
        <p:spPr>
          <a:xfrm>
            <a:off x="5312865" y="3406618"/>
            <a:ext cx="321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OpenDyslexicAlta" pitchFamily="2" charset="77"/>
              </a:rPr>
              <a:t>.</a:t>
            </a:r>
          </a:p>
        </p:txBody>
      </p:sp>
      <p:pic>
        <p:nvPicPr>
          <p:cNvPr id="2" name="Picture 1" descr="A close up of a sign&#10;&#10;Description automatically generated">
            <a:extLst>
              <a:ext uri="{FF2B5EF4-FFF2-40B4-BE49-F238E27FC236}">
                <a16:creationId xmlns:a16="http://schemas.microsoft.com/office/drawing/2014/main" id="{C751685D-9107-414B-BA81-E15C5A521C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1120" y="1346759"/>
            <a:ext cx="2166605" cy="1779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49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9" grpId="0" animBg="1"/>
      <p:bldP spid="21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1308622D-27B9-46E1-A83D-773D76C5A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151" y="1364714"/>
            <a:ext cx="2166605" cy="17797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98CC10-1AB9-43C3-BB00-C7DBAEB92269}"/>
              </a:ext>
            </a:extLst>
          </p:cNvPr>
          <p:cNvSpPr txBox="1"/>
          <p:nvPr/>
        </p:nvSpPr>
        <p:spPr>
          <a:xfrm>
            <a:off x="588935" y="3408443"/>
            <a:ext cx="5185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OpenDyslexicAlta" pitchFamily="2" charset="77"/>
              </a:rPr>
              <a:t>I went to the park 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FEE3FC7D-0778-45FA-B594-737CA0F967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518" y="1364714"/>
            <a:ext cx="1215433" cy="1875693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0B7FA8C-975F-4A8E-95ED-7E66A714AD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2866" y="1346759"/>
            <a:ext cx="1365230" cy="1519920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676AE20D-0FB2-4598-A215-836289370A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0915" y="1346759"/>
            <a:ext cx="891495" cy="14078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9688A5D-40C2-46BB-8ACB-576B8A48B3AD}"/>
              </a:ext>
            </a:extLst>
          </p:cNvPr>
          <p:cNvSpPr txBox="1"/>
          <p:nvPr/>
        </p:nvSpPr>
        <p:spPr>
          <a:xfrm>
            <a:off x="6557310" y="3410266"/>
            <a:ext cx="4389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OpenDyslexicAlta" pitchFamily="2" charset="77"/>
              </a:rPr>
              <a:t>I saw my friend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081AE3-6B02-4B10-9BC6-1FD7ED84A26E}"/>
              </a:ext>
            </a:extLst>
          </p:cNvPr>
          <p:cNvSpPr txBox="1"/>
          <p:nvPr/>
        </p:nvSpPr>
        <p:spPr>
          <a:xfrm>
            <a:off x="665320" y="419780"/>
            <a:ext cx="1003823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OpenDyslexicAlta" pitchFamily="2" charset="77"/>
              </a:rPr>
              <a:t>and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3D77F1F-6B67-4257-96B3-6B348655B915}"/>
              </a:ext>
            </a:extLst>
          </p:cNvPr>
          <p:cNvSpPr txBox="1"/>
          <p:nvPr/>
        </p:nvSpPr>
        <p:spPr>
          <a:xfrm>
            <a:off x="5484857" y="3408442"/>
            <a:ext cx="12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OpenDyslexicAlta" pitchFamily="2" charset="77"/>
              </a:rPr>
              <a:t>and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889ED5-E1C7-4184-8D6D-36BB51ACDD1F}"/>
              </a:ext>
            </a:extLst>
          </p:cNvPr>
          <p:cNvSpPr txBox="1"/>
          <p:nvPr/>
        </p:nvSpPr>
        <p:spPr>
          <a:xfrm>
            <a:off x="1803394" y="4680244"/>
            <a:ext cx="8269520" cy="830997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It doesn’t matter which way round the sentences are placed.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B96D15-EFF0-4A78-B933-2E8339FE017A}"/>
              </a:ext>
            </a:extLst>
          </p:cNvPr>
          <p:cNvSpPr txBox="1"/>
          <p:nvPr/>
        </p:nvSpPr>
        <p:spPr>
          <a:xfrm>
            <a:off x="4934734" y="6181661"/>
            <a:ext cx="1622576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OpenDyslexicAlta" pitchFamily="2" charset="77"/>
              </a:rPr>
              <a:t>Flip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0F199AD-7A88-4C84-B0FB-102E0C52783F}"/>
              </a:ext>
            </a:extLst>
          </p:cNvPr>
          <p:cNvSpPr/>
          <p:nvPr/>
        </p:nvSpPr>
        <p:spPr>
          <a:xfrm>
            <a:off x="3941265" y="5615333"/>
            <a:ext cx="4441861" cy="40011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4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latin typeface="OpenDyslexicAlta" pitchFamily="2" charset="77"/>
              </a:rPr>
              <a:t>They are both important.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108D9A-1B80-44D7-9CE7-8D6B3DDEDC03}"/>
              </a:ext>
            </a:extLst>
          </p:cNvPr>
          <p:cNvSpPr/>
          <p:nvPr/>
        </p:nvSpPr>
        <p:spPr>
          <a:xfrm>
            <a:off x="10627111" y="3352757"/>
            <a:ext cx="3193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latin typeface="OpenDyslexicAlta" pitchFamily="2" charset="77"/>
              </a:rPr>
              <a:t>.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73764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L 0.12851 0.10255 C 0.15534 0.1257 0.19544 0.1382 0.23776 0.1382 C 0.28567 0.1382 0.32409 0.1257 0.35091 0.10255 L 0.47955 -1.48148E-6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71" y="68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96296E-6 L -0.11537 -0.10578 C -0.13932 -0.12963 -0.17539 -0.14236 -0.21315 -0.14236 C -0.25612 -0.14236 -0.29063 -0.12963 -0.31458 -0.10578 L -0.42982 -2.96296E-6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97" y="-713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7037E-7 L 0.05364 0.0011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2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>
            <a:extLst>
              <a:ext uri="{FF2B5EF4-FFF2-40B4-BE49-F238E27FC236}">
                <a16:creationId xmlns:a16="http://schemas.microsoft.com/office/drawing/2014/main" id="{CA9C1E66-16F6-4C40-8A8D-67523EE5A387}"/>
              </a:ext>
            </a:extLst>
          </p:cNvPr>
          <p:cNvSpPr txBox="1"/>
          <p:nvPr/>
        </p:nvSpPr>
        <p:spPr>
          <a:xfrm>
            <a:off x="2926882" y="4990559"/>
            <a:ext cx="28650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the red apple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A461D8F6-D44D-44FC-A707-2E09824E8A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9767" y="1365016"/>
            <a:ext cx="1307797" cy="1345124"/>
          </a:xfrm>
          <a:prstGeom prst="rect">
            <a:avLst/>
          </a:prstGeom>
        </p:spPr>
      </p:pic>
      <p:pic>
        <p:nvPicPr>
          <p:cNvPr id="5" name="Picture 4" descr="A picture containing food, drawing&#10;&#10;Description automatically generated">
            <a:extLst>
              <a:ext uri="{FF2B5EF4-FFF2-40B4-BE49-F238E27FC236}">
                <a16:creationId xmlns:a16="http://schemas.microsoft.com/office/drawing/2014/main" id="{FC5D9208-D65B-4321-993F-A6ED8646D4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2164" y="3081767"/>
            <a:ext cx="1142301" cy="1380821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59E602D7-1284-4598-90B4-4DF25E3CB9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0046" y="3235678"/>
            <a:ext cx="1088756" cy="1239656"/>
          </a:xfrm>
          <a:prstGeom prst="rect">
            <a:avLst/>
          </a:prstGeom>
        </p:spPr>
      </p:pic>
      <p:pic>
        <p:nvPicPr>
          <p:cNvPr id="9" name="Picture 8" descr="A picture containing room, clock&#10;&#10;Description automatically generated">
            <a:extLst>
              <a:ext uri="{FF2B5EF4-FFF2-40B4-BE49-F238E27FC236}">
                <a16:creationId xmlns:a16="http://schemas.microsoft.com/office/drawing/2014/main" id="{28EBACFC-65D9-42DD-B79F-F9434E766A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344" y="3429000"/>
            <a:ext cx="1539835" cy="1033588"/>
          </a:xfrm>
          <a:prstGeom prst="rect">
            <a:avLst/>
          </a:prstGeom>
        </p:spPr>
      </p:pic>
      <p:pic>
        <p:nvPicPr>
          <p:cNvPr id="11" name="Picture 10" descr="A picture containing clock&#10;&#10;Description automatically generated">
            <a:extLst>
              <a:ext uri="{FF2B5EF4-FFF2-40B4-BE49-F238E27FC236}">
                <a16:creationId xmlns:a16="http://schemas.microsoft.com/office/drawing/2014/main" id="{96BAFF8A-4AF7-4DC5-9AC5-3FDD76FA16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3491" y="3166416"/>
            <a:ext cx="1251014" cy="1345124"/>
          </a:xfrm>
          <a:prstGeom prst="rect">
            <a:avLst/>
          </a:prstGeom>
        </p:spPr>
      </p:pic>
      <p:pic>
        <p:nvPicPr>
          <p:cNvPr id="13" name="Picture 12" descr="A picture containing light, drawing&#10;&#10;Description automatically generated">
            <a:extLst>
              <a:ext uri="{FF2B5EF4-FFF2-40B4-BE49-F238E27FC236}">
                <a16:creationId xmlns:a16="http://schemas.microsoft.com/office/drawing/2014/main" id="{1BEE9635-D007-489F-9D01-A214D27558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82164" y="1331876"/>
            <a:ext cx="1650170" cy="1333766"/>
          </a:xfrm>
          <a:prstGeom prst="rect">
            <a:avLst/>
          </a:prstGeom>
        </p:spPr>
      </p:pic>
      <p:pic>
        <p:nvPicPr>
          <p:cNvPr id="15" name="Picture 14" descr="A picture containing indoor, looking, sitting, photo&#10;&#10;Description automatically generated">
            <a:extLst>
              <a:ext uri="{FF2B5EF4-FFF2-40B4-BE49-F238E27FC236}">
                <a16:creationId xmlns:a16="http://schemas.microsoft.com/office/drawing/2014/main" id="{68AB4A78-20ED-4D1B-8F66-6EE459C4D03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34117" y="1320395"/>
            <a:ext cx="1940614" cy="1434367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8E7A5BC9-6C35-4977-A95E-7840A40135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50457" y="1412311"/>
            <a:ext cx="1457082" cy="1200714"/>
          </a:xfrm>
          <a:prstGeom prst="rect">
            <a:avLst/>
          </a:prstGeom>
        </p:spPr>
      </p:pic>
      <p:pic>
        <p:nvPicPr>
          <p:cNvPr id="19" name="Picture 18" descr="A close up of graphics&#10;&#10;Description automatically generated">
            <a:extLst>
              <a:ext uri="{FF2B5EF4-FFF2-40B4-BE49-F238E27FC236}">
                <a16:creationId xmlns:a16="http://schemas.microsoft.com/office/drawing/2014/main" id="{430B98F8-F3C9-40FC-B6A9-968EBA6D83A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8762" y="1320395"/>
            <a:ext cx="1664774" cy="1664774"/>
          </a:xfrm>
          <a:prstGeom prst="rect">
            <a:avLst/>
          </a:prstGeom>
        </p:spPr>
      </p:pic>
      <p:pic>
        <p:nvPicPr>
          <p:cNvPr id="21" name="Picture 20" descr="A picture containing seat, chair, drawing&#10;&#10;Description automatically generated">
            <a:extLst>
              <a:ext uri="{FF2B5EF4-FFF2-40B4-BE49-F238E27FC236}">
                <a16:creationId xmlns:a16="http://schemas.microsoft.com/office/drawing/2014/main" id="{22014E4C-35AE-4614-998A-57B72E564C9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57827" y="3130210"/>
            <a:ext cx="1629571" cy="1345124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44AA5D70-40D8-419B-8D66-9867C325859F}"/>
              </a:ext>
            </a:extLst>
          </p:cNvPr>
          <p:cNvSpPr/>
          <p:nvPr/>
        </p:nvSpPr>
        <p:spPr>
          <a:xfrm>
            <a:off x="1258200" y="328949"/>
            <a:ext cx="9318641" cy="695119"/>
          </a:xfrm>
          <a:prstGeom prst="roundRect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493527-ED95-44C8-ADAA-C8378D5BB601}"/>
              </a:ext>
            </a:extLst>
          </p:cNvPr>
          <p:cNvSpPr txBox="1"/>
          <p:nvPr/>
        </p:nvSpPr>
        <p:spPr>
          <a:xfrm>
            <a:off x="1322589" y="414899"/>
            <a:ext cx="9318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Which two items from the shop would you like? 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6C61613-ED2D-472F-BD84-17F1F97E47EF}"/>
              </a:ext>
            </a:extLst>
          </p:cNvPr>
          <p:cNvCxnSpPr>
            <a:cxnSpLocks/>
          </p:cNvCxnSpPr>
          <p:nvPr/>
        </p:nvCxnSpPr>
        <p:spPr>
          <a:xfrm>
            <a:off x="3101774" y="5381380"/>
            <a:ext cx="243446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366BAE3-26F4-4F96-959A-99C66945ECEC}"/>
              </a:ext>
            </a:extLst>
          </p:cNvPr>
          <p:cNvCxnSpPr>
            <a:cxnSpLocks/>
          </p:cNvCxnSpPr>
          <p:nvPr/>
        </p:nvCxnSpPr>
        <p:spPr>
          <a:xfrm>
            <a:off x="8839448" y="5359499"/>
            <a:ext cx="243446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9A24E19-5DBE-4781-82F2-8467CD49A2AF}"/>
              </a:ext>
            </a:extLst>
          </p:cNvPr>
          <p:cNvGrpSpPr/>
          <p:nvPr/>
        </p:nvGrpSpPr>
        <p:grpSpPr>
          <a:xfrm>
            <a:off x="3728168" y="5519184"/>
            <a:ext cx="4681214" cy="1115878"/>
            <a:chOff x="3538780" y="5531977"/>
            <a:chExt cx="4681214" cy="1115878"/>
          </a:xfrm>
        </p:grpSpPr>
        <p:sp>
          <p:nvSpPr>
            <p:cNvPr id="34" name="Callout: Right Arrow 33">
              <a:extLst>
                <a:ext uri="{FF2B5EF4-FFF2-40B4-BE49-F238E27FC236}">
                  <a16:creationId xmlns:a16="http://schemas.microsoft.com/office/drawing/2014/main" id="{E486E137-143A-44D8-B379-1FD71FD7DD8E}"/>
                </a:ext>
              </a:extLst>
            </p:cNvPr>
            <p:cNvSpPr/>
            <p:nvPr/>
          </p:nvSpPr>
          <p:spPr>
            <a:xfrm rot="16200000">
              <a:off x="5269928" y="3800829"/>
              <a:ext cx="1115878" cy="4578173"/>
            </a:xfrm>
            <a:prstGeom prst="rightArrowCallout">
              <a:avLst>
                <a:gd name="adj1" fmla="val 25000"/>
                <a:gd name="adj2" fmla="val 23293"/>
                <a:gd name="adj3" fmla="val 25000"/>
                <a:gd name="adj4" fmla="val 6081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CCB48B5-7595-44C0-A1DB-06CD2D22A880}"/>
                </a:ext>
              </a:extLst>
            </p:cNvPr>
            <p:cNvSpPr/>
            <p:nvPr/>
          </p:nvSpPr>
          <p:spPr>
            <a:xfrm>
              <a:off x="3574042" y="6113521"/>
              <a:ext cx="46459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000" dirty="0">
                  <a:latin typeface="OpenDyslexicAlta" pitchFamily="2" charset="77"/>
                </a:rPr>
                <a:t>Use ‘and’ to join your sentences.</a:t>
              </a:r>
              <a:endParaRPr lang="en-GB" sz="2000" dirty="0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C8DBC1C8-5B2E-4A29-9382-4F96C29F5586}"/>
              </a:ext>
            </a:extLst>
          </p:cNvPr>
          <p:cNvSpPr txBox="1"/>
          <p:nvPr/>
        </p:nvSpPr>
        <p:spPr>
          <a:xfrm>
            <a:off x="645792" y="4987364"/>
            <a:ext cx="2436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I would like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FD9644D-54A9-4ABE-8B8C-2A7555BA86A1}"/>
              </a:ext>
            </a:extLst>
          </p:cNvPr>
          <p:cNvSpPr txBox="1"/>
          <p:nvPr/>
        </p:nvSpPr>
        <p:spPr>
          <a:xfrm>
            <a:off x="6547276" y="4964653"/>
            <a:ext cx="2436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I would like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6150F7-B634-4394-9F8D-63E08142C131}"/>
              </a:ext>
            </a:extLst>
          </p:cNvPr>
          <p:cNvSpPr txBox="1"/>
          <p:nvPr/>
        </p:nvSpPr>
        <p:spPr>
          <a:xfrm>
            <a:off x="8795731" y="4983217"/>
            <a:ext cx="1968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the cake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2B4D8A4-53EF-4088-9F8B-45C1DE5B768E}"/>
              </a:ext>
            </a:extLst>
          </p:cNvPr>
          <p:cNvSpPr txBox="1"/>
          <p:nvPr/>
        </p:nvSpPr>
        <p:spPr>
          <a:xfrm>
            <a:off x="5623343" y="4983217"/>
            <a:ext cx="1071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and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395582E-515D-47AD-AEF5-EABF231D13BC}"/>
              </a:ext>
            </a:extLst>
          </p:cNvPr>
          <p:cNvSpPr txBox="1"/>
          <p:nvPr/>
        </p:nvSpPr>
        <p:spPr>
          <a:xfrm>
            <a:off x="10493665" y="4964653"/>
            <a:ext cx="334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31F261-A464-4527-A6CF-58749CAC1257}"/>
              </a:ext>
            </a:extLst>
          </p:cNvPr>
          <p:cNvSpPr txBox="1"/>
          <p:nvPr/>
        </p:nvSpPr>
        <p:spPr>
          <a:xfrm>
            <a:off x="1170441" y="5927176"/>
            <a:ext cx="1807475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OpenDyslexicAlta" pitchFamily="2" charset="77"/>
              </a:rPr>
              <a:t>Click to complete.</a:t>
            </a:r>
          </a:p>
        </p:txBody>
      </p:sp>
    </p:spTree>
    <p:extLst>
      <p:ext uri="{BB962C8B-B14F-4D97-AF65-F5344CB8AC3E}">
        <p14:creationId xmlns:p14="http://schemas.microsoft.com/office/powerpoint/2010/main" val="18492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45" grpId="0"/>
      <p:bldP spid="43" grpId="0"/>
      <p:bldP spid="47" grpId="0"/>
      <p:bldP spid="48" grpId="0"/>
      <p:bldP spid="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>
            <a:extLst>
              <a:ext uri="{FF2B5EF4-FFF2-40B4-BE49-F238E27FC236}">
                <a16:creationId xmlns:a16="http://schemas.microsoft.com/office/drawing/2014/main" id="{CA9C1E66-16F6-4C40-8A8D-67523EE5A387}"/>
              </a:ext>
            </a:extLst>
          </p:cNvPr>
          <p:cNvSpPr txBox="1"/>
          <p:nvPr/>
        </p:nvSpPr>
        <p:spPr>
          <a:xfrm>
            <a:off x="4172164" y="4959531"/>
            <a:ext cx="28650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the bear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A461D8F6-D44D-44FC-A707-2E09824E8A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9767" y="1365016"/>
            <a:ext cx="1307797" cy="1345124"/>
          </a:xfrm>
          <a:prstGeom prst="rect">
            <a:avLst/>
          </a:prstGeom>
        </p:spPr>
      </p:pic>
      <p:pic>
        <p:nvPicPr>
          <p:cNvPr id="9" name="Picture 8" descr="A picture containing room, clock&#10;&#10;Description automatically generated">
            <a:extLst>
              <a:ext uri="{FF2B5EF4-FFF2-40B4-BE49-F238E27FC236}">
                <a16:creationId xmlns:a16="http://schemas.microsoft.com/office/drawing/2014/main" id="{28EBACFC-65D9-42DD-B79F-F9434E766A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344" y="3429000"/>
            <a:ext cx="1539835" cy="1033588"/>
          </a:xfrm>
          <a:prstGeom prst="rect">
            <a:avLst/>
          </a:prstGeom>
        </p:spPr>
      </p:pic>
      <p:pic>
        <p:nvPicPr>
          <p:cNvPr id="11" name="Picture 10" descr="A picture containing clock&#10;&#10;Description automatically generated">
            <a:extLst>
              <a:ext uri="{FF2B5EF4-FFF2-40B4-BE49-F238E27FC236}">
                <a16:creationId xmlns:a16="http://schemas.microsoft.com/office/drawing/2014/main" id="{96BAFF8A-4AF7-4DC5-9AC5-3FDD76FA16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3491" y="3166416"/>
            <a:ext cx="1251014" cy="1345124"/>
          </a:xfrm>
          <a:prstGeom prst="rect">
            <a:avLst/>
          </a:prstGeom>
        </p:spPr>
      </p:pic>
      <p:pic>
        <p:nvPicPr>
          <p:cNvPr id="13" name="Picture 12" descr="A picture containing light, drawing&#10;&#10;Description automatically generated">
            <a:extLst>
              <a:ext uri="{FF2B5EF4-FFF2-40B4-BE49-F238E27FC236}">
                <a16:creationId xmlns:a16="http://schemas.microsoft.com/office/drawing/2014/main" id="{1BEE9635-D007-489F-9D01-A214D27558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2164" y="1331876"/>
            <a:ext cx="1650170" cy="1333766"/>
          </a:xfrm>
          <a:prstGeom prst="rect">
            <a:avLst/>
          </a:prstGeom>
        </p:spPr>
      </p:pic>
      <p:pic>
        <p:nvPicPr>
          <p:cNvPr id="15" name="Picture 14" descr="A picture containing indoor, looking, sitting, photo&#10;&#10;Description automatically generated">
            <a:extLst>
              <a:ext uri="{FF2B5EF4-FFF2-40B4-BE49-F238E27FC236}">
                <a16:creationId xmlns:a16="http://schemas.microsoft.com/office/drawing/2014/main" id="{68AB4A78-20ED-4D1B-8F66-6EE459C4D0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4117" y="1320395"/>
            <a:ext cx="1940614" cy="1434367"/>
          </a:xfrm>
          <a:prstGeom prst="rect">
            <a:avLst/>
          </a:prstGeom>
        </p:spPr>
      </p:pic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8E7A5BC9-6C35-4977-A95E-7840A40135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0457" y="1412311"/>
            <a:ext cx="1457082" cy="1200714"/>
          </a:xfrm>
          <a:prstGeom prst="rect">
            <a:avLst/>
          </a:prstGeom>
        </p:spPr>
      </p:pic>
      <p:pic>
        <p:nvPicPr>
          <p:cNvPr id="19" name="Picture 18" descr="A close up of graphics&#10;&#10;Description automatically generated">
            <a:extLst>
              <a:ext uri="{FF2B5EF4-FFF2-40B4-BE49-F238E27FC236}">
                <a16:creationId xmlns:a16="http://schemas.microsoft.com/office/drawing/2014/main" id="{430B98F8-F3C9-40FC-B6A9-968EBA6D83AD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08762" y="1320395"/>
            <a:ext cx="1664774" cy="1664774"/>
          </a:xfrm>
          <a:prstGeom prst="rect">
            <a:avLst/>
          </a:prstGeom>
        </p:spPr>
      </p:pic>
      <p:pic>
        <p:nvPicPr>
          <p:cNvPr id="21" name="Picture 20" descr="A picture containing seat, chair, drawing&#10;&#10;Description automatically generated">
            <a:extLst>
              <a:ext uri="{FF2B5EF4-FFF2-40B4-BE49-F238E27FC236}">
                <a16:creationId xmlns:a16="http://schemas.microsoft.com/office/drawing/2014/main" id="{22014E4C-35AE-4614-998A-57B72E564C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57827" y="3130210"/>
            <a:ext cx="1629571" cy="1345124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44AA5D70-40D8-419B-8D66-9867C325859F}"/>
              </a:ext>
            </a:extLst>
          </p:cNvPr>
          <p:cNvSpPr/>
          <p:nvPr/>
        </p:nvSpPr>
        <p:spPr>
          <a:xfrm>
            <a:off x="1258200" y="328949"/>
            <a:ext cx="9318641" cy="695119"/>
          </a:xfrm>
          <a:prstGeom prst="roundRect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493527-ED95-44C8-ADAA-C8378D5BB601}"/>
              </a:ext>
            </a:extLst>
          </p:cNvPr>
          <p:cNvSpPr txBox="1"/>
          <p:nvPr/>
        </p:nvSpPr>
        <p:spPr>
          <a:xfrm>
            <a:off x="1322589" y="414899"/>
            <a:ext cx="9318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Choose 1 item for you and 1 item for a friend: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6C61613-ED2D-472F-BD84-17F1F97E47EF}"/>
              </a:ext>
            </a:extLst>
          </p:cNvPr>
          <p:cNvCxnSpPr>
            <a:cxnSpLocks/>
          </p:cNvCxnSpPr>
          <p:nvPr/>
        </p:nvCxnSpPr>
        <p:spPr>
          <a:xfrm>
            <a:off x="4307300" y="5350352"/>
            <a:ext cx="151696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366BAE3-26F4-4F96-959A-99C66945ECEC}"/>
              </a:ext>
            </a:extLst>
          </p:cNvPr>
          <p:cNvCxnSpPr>
            <a:cxnSpLocks/>
          </p:cNvCxnSpPr>
          <p:nvPr/>
        </p:nvCxnSpPr>
        <p:spPr>
          <a:xfrm>
            <a:off x="9027477" y="5322165"/>
            <a:ext cx="243446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9A24E19-5DBE-4781-82F2-8467CD49A2AF}"/>
              </a:ext>
            </a:extLst>
          </p:cNvPr>
          <p:cNvGrpSpPr/>
          <p:nvPr/>
        </p:nvGrpSpPr>
        <p:grpSpPr>
          <a:xfrm>
            <a:off x="3969468" y="5510584"/>
            <a:ext cx="4681214" cy="1115878"/>
            <a:chOff x="3538780" y="5531977"/>
            <a:chExt cx="4681214" cy="1115878"/>
          </a:xfrm>
        </p:grpSpPr>
        <p:sp>
          <p:nvSpPr>
            <p:cNvPr id="34" name="Callout: Right Arrow 33">
              <a:extLst>
                <a:ext uri="{FF2B5EF4-FFF2-40B4-BE49-F238E27FC236}">
                  <a16:creationId xmlns:a16="http://schemas.microsoft.com/office/drawing/2014/main" id="{E486E137-143A-44D8-B379-1FD71FD7DD8E}"/>
                </a:ext>
              </a:extLst>
            </p:cNvPr>
            <p:cNvSpPr/>
            <p:nvPr/>
          </p:nvSpPr>
          <p:spPr>
            <a:xfrm rot="16200000">
              <a:off x="5269928" y="3800829"/>
              <a:ext cx="1115878" cy="4578173"/>
            </a:xfrm>
            <a:prstGeom prst="rightArrowCallout">
              <a:avLst>
                <a:gd name="adj1" fmla="val 25000"/>
                <a:gd name="adj2" fmla="val 23293"/>
                <a:gd name="adj3" fmla="val 25000"/>
                <a:gd name="adj4" fmla="val 6081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CCB48B5-7595-44C0-A1DB-06CD2D22A880}"/>
                </a:ext>
              </a:extLst>
            </p:cNvPr>
            <p:cNvSpPr/>
            <p:nvPr/>
          </p:nvSpPr>
          <p:spPr>
            <a:xfrm>
              <a:off x="3574042" y="6113521"/>
              <a:ext cx="46459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000" dirty="0">
                  <a:latin typeface="OpenDyslexicAlta" pitchFamily="2" charset="77"/>
                </a:rPr>
                <a:t>Use ‘and’ to join your sentences.</a:t>
              </a:r>
              <a:endParaRPr lang="en-GB" sz="2000" dirty="0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C8DBC1C8-5B2E-4A29-9382-4F96C29F5586}"/>
              </a:ext>
            </a:extLst>
          </p:cNvPr>
          <p:cNvSpPr txBox="1"/>
          <p:nvPr/>
        </p:nvSpPr>
        <p:spPr>
          <a:xfrm>
            <a:off x="194517" y="4987364"/>
            <a:ext cx="4009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my friend would like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FD9644D-54A9-4ABE-8B8C-2A7555BA86A1}"/>
              </a:ext>
            </a:extLst>
          </p:cNvPr>
          <p:cNvSpPr txBox="1"/>
          <p:nvPr/>
        </p:nvSpPr>
        <p:spPr>
          <a:xfrm>
            <a:off x="6753618" y="4949737"/>
            <a:ext cx="4262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I would like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36150F7-B634-4394-9F8D-63E08142C131}"/>
              </a:ext>
            </a:extLst>
          </p:cNvPr>
          <p:cNvSpPr txBox="1"/>
          <p:nvPr/>
        </p:nvSpPr>
        <p:spPr>
          <a:xfrm>
            <a:off x="8983759" y="4945883"/>
            <a:ext cx="2434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the cookie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2B4D8A4-53EF-4088-9F8B-45C1DE5B768E}"/>
              </a:ext>
            </a:extLst>
          </p:cNvPr>
          <p:cNvSpPr txBox="1"/>
          <p:nvPr/>
        </p:nvSpPr>
        <p:spPr>
          <a:xfrm>
            <a:off x="5930278" y="4968301"/>
            <a:ext cx="1071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and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395582E-515D-47AD-AEF5-EABF231D13BC}"/>
              </a:ext>
            </a:extLst>
          </p:cNvPr>
          <p:cNvSpPr txBox="1"/>
          <p:nvPr/>
        </p:nvSpPr>
        <p:spPr>
          <a:xfrm>
            <a:off x="11031114" y="4918947"/>
            <a:ext cx="334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31F261-A464-4527-A6CF-58749CAC1257}"/>
              </a:ext>
            </a:extLst>
          </p:cNvPr>
          <p:cNvSpPr txBox="1"/>
          <p:nvPr/>
        </p:nvSpPr>
        <p:spPr>
          <a:xfrm>
            <a:off x="1170441" y="5927176"/>
            <a:ext cx="1807475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OpenDyslexicAlta" pitchFamily="2" charset="77"/>
              </a:rPr>
              <a:t>Click to complete.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499C690B-8CFB-4815-885E-06B1FE7D427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10736" y="3043847"/>
            <a:ext cx="1273023" cy="1538838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C49928FB-9373-4521-92B7-8B13317171F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43472" y="3140841"/>
            <a:ext cx="1203847" cy="137069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C29C82A-B381-4A6E-AE5A-AB37551567B3}"/>
              </a:ext>
            </a:extLst>
          </p:cNvPr>
          <p:cNvSpPr/>
          <p:nvPr/>
        </p:nvSpPr>
        <p:spPr>
          <a:xfrm>
            <a:off x="194517" y="4987363"/>
            <a:ext cx="41825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800" dirty="0">
                <a:latin typeface="OpenDyslexicAlta" pitchFamily="2" charset="77"/>
              </a:rPr>
              <a:t>M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78998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45" grpId="0"/>
      <p:bldP spid="43" grpId="0"/>
      <p:bldP spid="47" grpId="0"/>
      <p:bldP spid="48" grpId="0"/>
      <p:bldP spid="5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4FBF76BD-44B9-4570-A7F9-15173737A901}"/>
              </a:ext>
            </a:extLst>
          </p:cNvPr>
          <p:cNvSpPr txBox="1"/>
          <p:nvPr/>
        </p:nvSpPr>
        <p:spPr>
          <a:xfrm>
            <a:off x="6697504" y="4950610"/>
            <a:ext cx="4972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OpenDyslexicAlta" pitchFamily="2" charset="77"/>
              </a:rPr>
              <a:t>birds fly in the sky.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4495C69-8565-4D3A-8EE2-34E9D3B060F8}"/>
              </a:ext>
            </a:extLst>
          </p:cNvPr>
          <p:cNvGrpSpPr/>
          <p:nvPr/>
        </p:nvGrpSpPr>
        <p:grpSpPr>
          <a:xfrm>
            <a:off x="1696815" y="2060411"/>
            <a:ext cx="3210471" cy="2577720"/>
            <a:chOff x="983015" y="427669"/>
            <a:chExt cx="3210471" cy="2577720"/>
          </a:xfrm>
        </p:grpSpPr>
        <p:pic>
          <p:nvPicPr>
            <p:cNvPr id="3" name="Picture 2" descr="A picture containing water, standing&#10;&#10;Description automatically generated">
              <a:extLst>
                <a:ext uri="{FF2B5EF4-FFF2-40B4-BE49-F238E27FC236}">
                  <a16:creationId xmlns:a16="http://schemas.microsoft.com/office/drawing/2014/main" id="{AC2C0107-9811-45FC-A1C9-A0C3A4BEE3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6790"/>
            <a:stretch/>
          </p:blipFill>
          <p:spPr>
            <a:xfrm>
              <a:off x="983015" y="427669"/>
              <a:ext cx="3210471" cy="2577720"/>
            </a:xfrm>
            <a:prstGeom prst="rect">
              <a:avLst/>
            </a:prstGeom>
          </p:spPr>
        </p:pic>
        <p:pic>
          <p:nvPicPr>
            <p:cNvPr id="5" name="Picture 4" descr="A close up of a sign&#10;&#10;Description automatically generated">
              <a:extLst>
                <a:ext uri="{FF2B5EF4-FFF2-40B4-BE49-F238E27FC236}">
                  <a16:creationId xmlns:a16="http://schemas.microsoft.com/office/drawing/2014/main" id="{E06D6C31-4865-49E7-A5FC-26BB2D2CF3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3171" y="1402685"/>
              <a:ext cx="1432997" cy="889395"/>
            </a:xfrm>
            <a:prstGeom prst="rect">
              <a:avLst/>
            </a:prstGeom>
          </p:spPr>
        </p:pic>
        <p:pic>
          <p:nvPicPr>
            <p:cNvPr id="7" name="Picture 6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43B0599A-66F1-4009-8010-0318C99D7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24948" y="1758895"/>
              <a:ext cx="846338" cy="1011688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8CEA1B4-81AB-4624-A3E4-612F3E93D724}"/>
              </a:ext>
            </a:extLst>
          </p:cNvPr>
          <p:cNvGrpSpPr/>
          <p:nvPr/>
        </p:nvGrpSpPr>
        <p:grpSpPr>
          <a:xfrm>
            <a:off x="7578617" y="2060879"/>
            <a:ext cx="3210471" cy="2627679"/>
            <a:chOff x="5350796" y="402690"/>
            <a:chExt cx="3210471" cy="2627679"/>
          </a:xfrm>
        </p:grpSpPr>
        <p:pic>
          <p:nvPicPr>
            <p:cNvPr id="9" name="Picture 8" descr="A picture containing umbrella&#10;&#10;Description automatically generated">
              <a:extLst>
                <a:ext uri="{FF2B5EF4-FFF2-40B4-BE49-F238E27FC236}">
                  <a16:creationId xmlns:a16="http://schemas.microsoft.com/office/drawing/2014/main" id="{34F8E250-7AF6-4B32-9C6B-7EA0828503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50796" y="402690"/>
              <a:ext cx="3210471" cy="2627679"/>
            </a:xfrm>
            <a:prstGeom prst="rect">
              <a:avLst/>
            </a:prstGeom>
          </p:spPr>
        </p:pic>
        <p:pic>
          <p:nvPicPr>
            <p:cNvPr id="11" name="Picture 10" descr="A picture containing table, drawing&#10;&#10;Description automatically generated">
              <a:extLst>
                <a:ext uri="{FF2B5EF4-FFF2-40B4-BE49-F238E27FC236}">
                  <a16:creationId xmlns:a16="http://schemas.microsoft.com/office/drawing/2014/main" id="{31CDF06B-E4AF-4CD1-B1B8-9CF4F19429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26034" y="1402685"/>
              <a:ext cx="1659993" cy="1358657"/>
            </a:xfrm>
            <a:prstGeom prst="rect">
              <a:avLst/>
            </a:prstGeom>
          </p:spPr>
        </p:pic>
        <p:pic>
          <p:nvPicPr>
            <p:cNvPr id="13" name="Picture 12" descr="A picture containing table, drawing&#10;&#10;Description automatically generated">
              <a:extLst>
                <a:ext uri="{FF2B5EF4-FFF2-40B4-BE49-F238E27FC236}">
                  <a16:creationId xmlns:a16="http://schemas.microsoft.com/office/drawing/2014/main" id="{1FC9D635-EA7A-469E-8F2E-43FCA92FBB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95072" y="435326"/>
              <a:ext cx="1181909" cy="967359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0B1CE20F-C690-4A68-BDBC-26412ED01BA1}"/>
              </a:ext>
            </a:extLst>
          </p:cNvPr>
          <p:cNvSpPr txBox="1"/>
          <p:nvPr/>
        </p:nvSpPr>
        <p:spPr>
          <a:xfrm>
            <a:off x="541078" y="4951932"/>
            <a:ext cx="5104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OpenDyslexicAlta" pitchFamily="2" charset="77"/>
              </a:rPr>
              <a:t>Fish swim in the sea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1856FBB-BB3E-4BD1-942F-C4F845D5DC25}"/>
              </a:ext>
            </a:extLst>
          </p:cNvPr>
          <p:cNvSpPr/>
          <p:nvPr/>
        </p:nvSpPr>
        <p:spPr>
          <a:xfrm>
            <a:off x="5645157" y="4951931"/>
            <a:ext cx="10583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latin typeface="OpenDyslexicAlta" pitchFamily="2" charset="77"/>
              </a:rPr>
              <a:t>and</a:t>
            </a:r>
            <a:endParaRPr lang="en-GB" sz="36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1CBCD0F-EE84-4D3B-80AF-BFF192E6F9D2}"/>
              </a:ext>
            </a:extLst>
          </p:cNvPr>
          <p:cNvSpPr/>
          <p:nvPr/>
        </p:nvSpPr>
        <p:spPr>
          <a:xfrm>
            <a:off x="6663381" y="4941948"/>
            <a:ext cx="430364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3600" dirty="0">
                <a:latin typeface="OpenDyslexicAlta" pitchFamily="2" charset="77"/>
              </a:rPr>
              <a:t>B</a:t>
            </a:r>
            <a:endParaRPr lang="en-GB" sz="36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1DDC54-B515-421E-A3ED-9B836E8E2853}"/>
              </a:ext>
            </a:extLst>
          </p:cNvPr>
          <p:cNvSpPr txBox="1"/>
          <p:nvPr/>
        </p:nvSpPr>
        <p:spPr>
          <a:xfrm>
            <a:off x="5286270" y="3886676"/>
            <a:ext cx="1807475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OpenDyslexicAlta" pitchFamily="2" charset="77"/>
              </a:rPr>
              <a:t>Separate.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76B8F5D-613B-46F4-A61C-067B2759D0EB}"/>
              </a:ext>
            </a:extLst>
          </p:cNvPr>
          <p:cNvSpPr/>
          <p:nvPr/>
        </p:nvSpPr>
        <p:spPr>
          <a:xfrm>
            <a:off x="5436365" y="4942791"/>
            <a:ext cx="3193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600" dirty="0">
                <a:latin typeface="OpenDyslexicAlta" pitchFamily="2" charset="77"/>
              </a:rPr>
              <a:t>.</a:t>
            </a:r>
            <a:endParaRPr lang="en-GB" sz="36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00D2CBF-5037-4CD0-9B4B-EA0CCC2672B8}"/>
              </a:ext>
            </a:extLst>
          </p:cNvPr>
          <p:cNvSpPr txBox="1"/>
          <p:nvPr/>
        </p:nvSpPr>
        <p:spPr>
          <a:xfrm>
            <a:off x="5043833" y="6243441"/>
            <a:ext cx="2292347" cy="40011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OpenDyslexicAlta" pitchFamily="2" charset="77"/>
              </a:rPr>
              <a:t>Join with ‘and’.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348901-08A5-49FF-973D-737D91C744D0}"/>
              </a:ext>
            </a:extLst>
          </p:cNvPr>
          <p:cNvSpPr txBox="1"/>
          <p:nvPr/>
        </p:nvSpPr>
        <p:spPr>
          <a:xfrm>
            <a:off x="2293014" y="678453"/>
            <a:ext cx="68173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OpenDyslexicAlta" pitchFamily="2" charset="77"/>
              </a:rPr>
              <a:t>We can also split the sentence into two sentences by removing ‘and’. We will also need to add full stops and capital letters.</a:t>
            </a:r>
          </a:p>
        </p:txBody>
      </p:sp>
    </p:spTree>
    <p:extLst>
      <p:ext uri="{BB962C8B-B14F-4D97-AF65-F5344CB8AC3E}">
        <p14:creationId xmlns:p14="http://schemas.microsoft.com/office/powerpoint/2010/main" val="402835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0" grpId="0" animBg="1"/>
      <p:bldP spid="20" grpId="1" animBg="1"/>
      <p:bldP spid="23" grpId="0" animBg="1"/>
      <p:bldP spid="23" grpId="1" animBg="1"/>
      <p:bldP spid="24" grpId="0"/>
      <p:bldP spid="24" grpId="1"/>
      <p:bldP spid="26" grpId="0" animBg="1"/>
      <p:bldP spid="2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A52AF8A-988A-4886-9F12-77B218CFD8A5}"/>
              </a:ext>
            </a:extLst>
          </p:cNvPr>
          <p:cNvSpPr/>
          <p:nvPr/>
        </p:nvSpPr>
        <p:spPr>
          <a:xfrm>
            <a:off x="2336668" y="201784"/>
            <a:ext cx="7340731" cy="70296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C0130FE-54D9-4DC7-AA48-46569BE19110}"/>
              </a:ext>
            </a:extLst>
          </p:cNvPr>
          <p:cNvGrpSpPr/>
          <p:nvPr/>
        </p:nvGrpSpPr>
        <p:grpSpPr>
          <a:xfrm>
            <a:off x="738797" y="1299053"/>
            <a:ext cx="2755136" cy="1383490"/>
            <a:chOff x="738797" y="693263"/>
            <a:chExt cx="2952803" cy="1383490"/>
          </a:xfrm>
        </p:grpSpPr>
        <p:pic>
          <p:nvPicPr>
            <p:cNvPr id="3" name="Picture 2" descr="A close up of a sign&#10;&#10;Description automatically generated">
              <a:extLst>
                <a:ext uri="{FF2B5EF4-FFF2-40B4-BE49-F238E27FC236}">
                  <a16:creationId xmlns:a16="http://schemas.microsoft.com/office/drawing/2014/main" id="{CBF5C7D1-51F8-415C-B4C9-6597EDF9E8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8797" y="693263"/>
              <a:ext cx="2214739" cy="1124428"/>
            </a:xfrm>
            <a:prstGeom prst="rect">
              <a:avLst/>
            </a:prstGeom>
          </p:spPr>
        </p:pic>
        <p:pic>
          <p:nvPicPr>
            <p:cNvPr id="4" name="Picture 3" descr="A close up of a logo&#10;&#10;Description automatically generated">
              <a:extLst>
                <a:ext uri="{FF2B5EF4-FFF2-40B4-BE49-F238E27FC236}">
                  <a16:creationId xmlns:a16="http://schemas.microsoft.com/office/drawing/2014/main" id="{385D0600-7096-4108-A013-DF7E7B1C0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2043456" y="693263"/>
              <a:ext cx="1648144" cy="138349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3B7F684-36C0-4DFF-9D42-E6CC295EE9A2}"/>
              </a:ext>
            </a:extLst>
          </p:cNvPr>
          <p:cNvGrpSpPr/>
          <p:nvPr/>
        </p:nvGrpSpPr>
        <p:grpSpPr>
          <a:xfrm>
            <a:off x="4331181" y="1103773"/>
            <a:ext cx="2984019" cy="1578770"/>
            <a:chOff x="846342" y="4168420"/>
            <a:chExt cx="3666302" cy="1983490"/>
          </a:xfrm>
        </p:grpSpPr>
        <p:pic>
          <p:nvPicPr>
            <p:cNvPr id="6" name="Picture 5" descr="A picture containing object, clock&#10;&#10;Description automatically generated">
              <a:extLst>
                <a:ext uri="{FF2B5EF4-FFF2-40B4-BE49-F238E27FC236}">
                  <a16:creationId xmlns:a16="http://schemas.microsoft.com/office/drawing/2014/main" id="{FB765B6C-3A41-4927-BF71-E393FA460C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846342" y="5053557"/>
              <a:ext cx="1191034" cy="1052542"/>
            </a:xfrm>
            <a:prstGeom prst="rect">
              <a:avLst/>
            </a:prstGeom>
          </p:spPr>
        </p:pic>
        <p:pic>
          <p:nvPicPr>
            <p:cNvPr id="7" name="Picture 6" descr="A picture containing sign&#10;&#10;Description automatically generated">
              <a:extLst>
                <a:ext uri="{FF2B5EF4-FFF2-40B4-BE49-F238E27FC236}">
                  <a16:creationId xmlns:a16="http://schemas.microsoft.com/office/drawing/2014/main" id="{3D2A1970-B6C4-4696-851E-E3B967B832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00709" y="5053557"/>
              <a:ext cx="1611935" cy="1052542"/>
            </a:xfrm>
            <a:prstGeom prst="rect">
              <a:avLst/>
            </a:prstGeom>
          </p:spPr>
        </p:pic>
        <p:pic>
          <p:nvPicPr>
            <p:cNvPr id="8" name="Picture 7" descr="A picture containing drawing, food&#10;&#10;Description automatically generated">
              <a:extLst>
                <a:ext uri="{FF2B5EF4-FFF2-40B4-BE49-F238E27FC236}">
                  <a16:creationId xmlns:a16="http://schemas.microsoft.com/office/drawing/2014/main" id="{335FD13A-4777-4F2F-89C3-B779FC71AC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68930" y="4168420"/>
              <a:ext cx="1111280" cy="1983490"/>
            </a:xfrm>
            <a:prstGeom prst="rect">
              <a:avLst/>
            </a:prstGeom>
          </p:spPr>
        </p:pic>
        <p:pic>
          <p:nvPicPr>
            <p:cNvPr id="9" name="Picture 8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5143F58C-FAFA-4733-9DDC-D2E528238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479581" y="4168420"/>
              <a:ext cx="1256028" cy="1983490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C1AF22D-B562-41C1-80C2-7EBDDE51F9E9}"/>
              </a:ext>
            </a:extLst>
          </p:cNvPr>
          <p:cNvGrpSpPr/>
          <p:nvPr/>
        </p:nvGrpSpPr>
        <p:grpSpPr>
          <a:xfrm>
            <a:off x="8496394" y="1103773"/>
            <a:ext cx="2921680" cy="1717455"/>
            <a:chOff x="8660720" y="4386019"/>
            <a:chExt cx="3478799" cy="2233197"/>
          </a:xfrm>
        </p:grpSpPr>
        <p:pic>
          <p:nvPicPr>
            <p:cNvPr id="11" name="Picture 10" descr="A picture containing clock&#10;&#10;Description automatically generated">
              <a:extLst>
                <a:ext uri="{FF2B5EF4-FFF2-40B4-BE49-F238E27FC236}">
                  <a16:creationId xmlns:a16="http://schemas.microsoft.com/office/drawing/2014/main" id="{8596A4D3-4F58-4B5F-84D4-D3D76C235C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660720" y="4386019"/>
              <a:ext cx="1226789" cy="2233197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05D04B1-F6CE-4821-887E-CB84C021A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944318" y="4401516"/>
              <a:ext cx="2195201" cy="2159630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F234F7C6-6593-4B32-806A-9162562FB4CA}"/>
              </a:ext>
            </a:extLst>
          </p:cNvPr>
          <p:cNvSpPr txBox="1"/>
          <p:nvPr/>
        </p:nvSpPr>
        <p:spPr>
          <a:xfrm>
            <a:off x="384985" y="3355702"/>
            <a:ext cx="3547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OpenDyslexicAlta" pitchFamily="2" charset="77"/>
              </a:rPr>
              <a:t>I went to school </a:t>
            </a:r>
            <a:r>
              <a:rPr lang="en-GB" sz="2400" b="1" dirty="0">
                <a:latin typeface="OpenDyslexicAlta" pitchFamily="2" charset="77"/>
              </a:rPr>
              <a:t>and</a:t>
            </a:r>
            <a:endParaRPr lang="en-GB" sz="2400" dirty="0">
              <a:latin typeface="OpenDyslexicAlta" pitchFamily="2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6E874F-FA18-43E6-9CDA-E60324FABA89}"/>
              </a:ext>
            </a:extLst>
          </p:cNvPr>
          <p:cNvSpPr txBox="1"/>
          <p:nvPr/>
        </p:nvSpPr>
        <p:spPr>
          <a:xfrm>
            <a:off x="8023310" y="5860446"/>
            <a:ext cx="4168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I played football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CD0183-1446-44CB-B845-A7EE290F3EEA}"/>
              </a:ext>
            </a:extLst>
          </p:cNvPr>
          <p:cNvSpPr txBox="1"/>
          <p:nvPr/>
        </p:nvSpPr>
        <p:spPr>
          <a:xfrm>
            <a:off x="325223" y="4644125"/>
            <a:ext cx="4631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OpenDyslexicAlta" pitchFamily="2" charset="77"/>
              </a:rPr>
              <a:t>Ahmed rides a scooter </a:t>
            </a:r>
            <a:r>
              <a:rPr lang="en-GB" sz="2400" b="1" dirty="0">
                <a:latin typeface="OpenDyslexicAlta" pitchFamily="2" charset="77"/>
              </a:rPr>
              <a:t>and</a:t>
            </a:r>
            <a:endParaRPr lang="en-GB" sz="2400" dirty="0">
              <a:latin typeface="OpenDyslexicAlta" pitchFamily="2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7AED12-3294-46D9-9684-ACC25751A9EE}"/>
              </a:ext>
            </a:extLst>
          </p:cNvPr>
          <p:cNvSpPr txBox="1"/>
          <p:nvPr/>
        </p:nvSpPr>
        <p:spPr>
          <a:xfrm>
            <a:off x="7777264" y="3251049"/>
            <a:ext cx="441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James rides a bike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80961E-C268-4D59-AB32-C29FD19CFBD1}"/>
              </a:ext>
            </a:extLst>
          </p:cNvPr>
          <p:cNvSpPr txBox="1"/>
          <p:nvPr/>
        </p:nvSpPr>
        <p:spPr>
          <a:xfrm>
            <a:off x="384985" y="5862495"/>
            <a:ext cx="4208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OpenDyslexicAlta" pitchFamily="2" charset="77"/>
              </a:rPr>
              <a:t>My mum is a painter </a:t>
            </a:r>
            <a:r>
              <a:rPr lang="en-GB" sz="2400" b="1" dirty="0">
                <a:latin typeface="OpenDyslexicAlta" pitchFamily="2" charset="77"/>
              </a:rPr>
              <a:t>and </a:t>
            </a:r>
            <a:endParaRPr lang="en-GB" sz="2400" dirty="0">
              <a:latin typeface="OpenDyslexicAlta" pitchFamily="2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874B98F-199A-468B-9C2E-2DABD7505E1D}"/>
              </a:ext>
            </a:extLst>
          </p:cNvPr>
          <p:cNvSpPr txBox="1"/>
          <p:nvPr/>
        </p:nvSpPr>
        <p:spPr>
          <a:xfrm>
            <a:off x="7924800" y="4618876"/>
            <a:ext cx="441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my dad is a fisherman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448D6E9-744F-4094-96E4-9AE87AC197C4}"/>
              </a:ext>
            </a:extLst>
          </p:cNvPr>
          <p:cNvSpPr txBox="1"/>
          <p:nvPr/>
        </p:nvSpPr>
        <p:spPr>
          <a:xfrm>
            <a:off x="6544867" y="3334784"/>
            <a:ext cx="196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0CDA69-FE90-4A95-B9A8-DAB596ABBA13}"/>
              </a:ext>
            </a:extLst>
          </p:cNvPr>
          <p:cNvSpPr txBox="1"/>
          <p:nvPr/>
        </p:nvSpPr>
        <p:spPr>
          <a:xfrm>
            <a:off x="7903087" y="4644125"/>
            <a:ext cx="196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0D8B0E-FD3A-490B-BF33-730B887616E6}"/>
              </a:ext>
            </a:extLst>
          </p:cNvPr>
          <p:cNvSpPr txBox="1"/>
          <p:nvPr/>
        </p:nvSpPr>
        <p:spPr>
          <a:xfrm>
            <a:off x="8119667" y="5858126"/>
            <a:ext cx="196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OpenDyslexicAlta" pitchFamily="2" charset="77"/>
              </a:rPr>
              <a:t>.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153A0F-E903-4EC8-87F8-F60956009D30}"/>
              </a:ext>
            </a:extLst>
          </p:cNvPr>
          <p:cNvCxnSpPr>
            <a:cxnSpLocks/>
          </p:cNvCxnSpPr>
          <p:nvPr/>
        </p:nvCxnSpPr>
        <p:spPr>
          <a:xfrm>
            <a:off x="4593956" y="6319791"/>
            <a:ext cx="3429354" cy="23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7013DD9-8549-4738-BEFF-6F4BC0D5E16E}"/>
              </a:ext>
            </a:extLst>
          </p:cNvPr>
          <p:cNvCxnSpPr>
            <a:cxnSpLocks/>
          </p:cNvCxnSpPr>
          <p:nvPr/>
        </p:nvCxnSpPr>
        <p:spPr>
          <a:xfrm>
            <a:off x="4879747" y="5105790"/>
            <a:ext cx="32196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ED8D62C-C29F-470C-99B1-F7CBF3703AA1}"/>
              </a:ext>
            </a:extLst>
          </p:cNvPr>
          <p:cNvCxnSpPr>
            <a:cxnSpLocks/>
          </p:cNvCxnSpPr>
          <p:nvPr/>
        </p:nvCxnSpPr>
        <p:spPr>
          <a:xfrm>
            <a:off x="3932070" y="3796449"/>
            <a:ext cx="318570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348432C8-FF7E-4677-B21C-51FE7BA1CFCD}"/>
              </a:ext>
            </a:extLst>
          </p:cNvPr>
          <p:cNvSpPr txBox="1"/>
          <p:nvPr/>
        </p:nvSpPr>
        <p:spPr>
          <a:xfrm>
            <a:off x="2336669" y="274728"/>
            <a:ext cx="7340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OpenDyslexicAlta" pitchFamily="2" charset="77"/>
              </a:rPr>
              <a:t>Complete the sentences choosing the correct parts of the sentence from the right.</a:t>
            </a:r>
          </a:p>
        </p:txBody>
      </p:sp>
    </p:spTree>
    <p:extLst>
      <p:ext uri="{BB962C8B-B14F-4D97-AF65-F5344CB8AC3E}">
        <p14:creationId xmlns:p14="http://schemas.microsoft.com/office/powerpoint/2010/main" val="2636824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07407E-6 L -0.30859 0.181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30" y="905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11111E-6 L -0.29128 0.2046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70" y="1023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44444E-6 L -0.39779 -0.3657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96" y="-1828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0F9CA44-9838-4446-BADC-064928866BF1}"/>
              </a:ext>
            </a:extLst>
          </p:cNvPr>
          <p:cNvSpPr/>
          <p:nvPr/>
        </p:nvSpPr>
        <p:spPr>
          <a:xfrm>
            <a:off x="369200" y="519136"/>
            <a:ext cx="3303893" cy="86516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E231EB-04E9-411F-A890-908186CBF5F9}"/>
              </a:ext>
            </a:extLst>
          </p:cNvPr>
          <p:cNvSpPr txBox="1"/>
          <p:nvPr/>
        </p:nvSpPr>
        <p:spPr>
          <a:xfrm>
            <a:off x="2261701" y="4709334"/>
            <a:ext cx="3132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OpenDyslexicAlta" pitchFamily="2" charset="77"/>
              </a:rPr>
              <a:t>I like apples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D7C7AA7-624B-428F-9DD0-4DAF87AE54B9}"/>
              </a:ext>
            </a:extLst>
          </p:cNvPr>
          <p:cNvGrpSpPr/>
          <p:nvPr/>
        </p:nvGrpSpPr>
        <p:grpSpPr>
          <a:xfrm>
            <a:off x="4232246" y="599864"/>
            <a:ext cx="3727508" cy="3283459"/>
            <a:chOff x="2054224" y="861060"/>
            <a:chExt cx="2784978" cy="2427611"/>
          </a:xfrm>
        </p:grpSpPr>
        <p:pic>
          <p:nvPicPr>
            <p:cNvPr id="4" name="Picture 3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0C8CBE9D-A339-4B9E-AE64-CB6DCD3A0E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5484" b="8615"/>
            <a:stretch/>
          </p:blipFill>
          <p:spPr>
            <a:xfrm>
              <a:off x="2169553" y="861060"/>
              <a:ext cx="1344269" cy="2427611"/>
            </a:xfrm>
            <a:prstGeom prst="rect">
              <a:avLst/>
            </a:prstGeom>
          </p:spPr>
        </p:pic>
        <p:pic>
          <p:nvPicPr>
            <p:cNvPr id="5" name="Picture 4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18F50369-DB04-4D88-A0E5-E198712EFB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881" b="11218"/>
            <a:stretch/>
          </p:blipFill>
          <p:spPr>
            <a:xfrm>
              <a:off x="3296219" y="861060"/>
              <a:ext cx="1344269" cy="2427611"/>
            </a:xfrm>
            <a:prstGeom prst="rect">
              <a:avLst/>
            </a:prstGeom>
          </p:spPr>
        </p:pic>
        <p:pic>
          <p:nvPicPr>
            <p:cNvPr id="6" name="Picture 5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8F4584E8-DE5A-4A95-B47E-01397029F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54224" y="2117164"/>
              <a:ext cx="461914" cy="484284"/>
            </a:xfrm>
            <a:prstGeom prst="rect">
              <a:avLst/>
            </a:prstGeom>
          </p:spPr>
        </p:pic>
        <p:pic>
          <p:nvPicPr>
            <p:cNvPr id="7" name="Picture 6" descr="A picture containing seat, chair, drawing&#10;&#10;Description automatically generated">
              <a:extLst>
                <a:ext uri="{FF2B5EF4-FFF2-40B4-BE49-F238E27FC236}">
                  <a16:creationId xmlns:a16="http://schemas.microsoft.com/office/drawing/2014/main" id="{C95230D3-0470-4532-BC8A-830BCF923D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31281" y="2117164"/>
              <a:ext cx="507921" cy="427368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49DC19B-2C92-4579-BE24-F8924CF4236A}"/>
              </a:ext>
            </a:extLst>
          </p:cNvPr>
          <p:cNvSpPr txBox="1"/>
          <p:nvPr/>
        </p:nvSpPr>
        <p:spPr>
          <a:xfrm>
            <a:off x="5179841" y="4709333"/>
            <a:ext cx="5765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OpenDyslexicAlta" pitchFamily="2" charset="77"/>
              </a:rPr>
              <a:t>I do not like bananas.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F4CA23-D023-486A-9F17-62309681E19C}"/>
              </a:ext>
            </a:extLst>
          </p:cNvPr>
          <p:cNvSpPr txBox="1"/>
          <p:nvPr/>
        </p:nvSpPr>
        <p:spPr>
          <a:xfrm>
            <a:off x="4850487" y="6829644"/>
            <a:ext cx="11144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OpenDyslexicAlta" pitchFamily="2" charset="77"/>
              </a:rPr>
              <a:t>and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7DD104-5780-4967-9A10-24AB414C8536}"/>
              </a:ext>
            </a:extLst>
          </p:cNvPr>
          <p:cNvSpPr txBox="1"/>
          <p:nvPr/>
        </p:nvSpPr>
        <p:spPr>
          <a:xfrm>
            <a:off x="429379" y="599864"/>
            <a:ext cx="32437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OpenDyslexicAlta" pitchFamily="2" charset="77"/>
              </a:rPr>
              <a:t>Where should we place ‘and’ into this sentence?</a:t>
            </a:r>
          </a:p>
        </p:txBody>
      </p:sp>
    </p:spTree>
    <p:extLst>
      <p:ext uri="{BB962C8B-B14F-4D97-AF65-F5344CB8AC3E}">
        <p14:creationId xmlns:p14="http://schemas.microsoft.com/office/powerpoint/2010/main" val="302352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07407E-6 L -0.00104 -0.30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154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875E-6 3.7037E-6 L 0.05612 -0.00047 " pathEditMode="relative" rAng="0" ptsTypes="AA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9" y="-2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29167E-6 3.7037E-6 L -0.04101 0.00046 " pathEditMode="relative" rAng="0" ptsTypes="AA">
                                      <p:cBhvr>
                                        <p:cTn id="1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7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4" grpId="1"/>
    </p:bldLst>
  </p:timing>
</p:sld>
</file>

<file path=ppt/theme/theme1.xml><?xml version="1.0" encoding="utf-8"?>
<a:theme xmlns:a="http://schemas.openxmlformats.org/drawingml/2006/main" name="Office Theme">
  <a:themeElements>
    <a:clrScheme name="Spelling Shed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CC33"/>
      </a:accent1>
      <a:accent2>
        <a:srgbClr val="209CEE"/>
      </a:accent2>
      <a:accent3>
        <a:srgbClr val="3273DC"/>
      </a:accent3>
      <a:accent4>
        <a:srgbClr val="48C774"/>
      </a:accent4>
      <a:accent5>
        <a:srgbClr val="FF3860"/>
      </a:accent5>
      <a:accent6>
        <a:srgbClr val="B5B5B5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dirty="0">
            <a:latin typeface="OpenDyslexicAlta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" id="{1BCCAC10-9812-D24C-ABDF-04967BB512BD}" vid="{F1B5B47A-1328-C343-A2AD-32C87D92C4A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971</TotalTime>
  <Words>499</Words>
  <Application>Microsoft Office PowerPoint</Application>
  <PresentationFormat>Widescreen</PresentationFormat>
  <Paragraphs>87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Calibri</vt:lpstr>
      <vt:lpstr>OpenDyslexic</vt:lpstr>
      <vt:lpstr>Muli</vt:lpstr>
      <vt:lpstr>Arial</vt:lpstr>
      <vt:lpstr>OpenDyslexicAlta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Josh Hunt</dc:creator>
  <cp:lastModifiedBy>Laura Chesterfield</cp:lastModifiedBy>
  <cp:revision>75</cp:revision>
  <cp:lastPrinted>2018-10-27T12:33:15Z</cp:lastPrinted>
  <dcterms:created xsi:type="dcterms:W3CDTF">2020-07-23T13:37:26Z</dcterms:created>
  <dcterms:modified xsi:type="dcterms:W3CDTF">2021-02-10T13:37:37Z</dcterms:modified>
</cp:coreProperties>
</file>