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00" r:id="rId2"/>
    <p:sldId id="517" r:id="rId3"/>
    <p:sldId id="520" r:id="rId4"/>
    <p:sldId id="514" r:id="rId5"/>
    <p:sldId id="498" r:id="rId6"/>
    <p:sldId id="516" r:id="rId7"/>
    <p:sldId id="515" r:id="rId8"/>
    <p:sldId id="532" r:id="rId9"/>
    <p:sldId id="533" r:id="rId10"/>
    <p:sldId id="530" r:id="rId11"/>
    <p:sldId id="531" r:id="rId12"/>
    <p:sldId id="519" r:id="rId13"/>
    <p:sldId id="49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66FFFF"/>
    <a:srgbClr val="FFCDCD"/>
    <a:srgbClr val="FFAFFF"/>
    <a:srgbClr val="FF9900"/>
    <a:srgbClr val="EDF1F9"/>
    <a:srgbClr val="85B9E1"/>
    <a:srgbClr val="85BAE1"/>
    <a:srgbClr val="87BCE4"/>
    <a:srgbClr val="86B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78803" autoAdjust="0"/>
  </p:normalViewPr>
  <p:slideViewPr>
    <p:cSldViewPr snapToGrid="0">
      <p:cViewPr varScale="1">
        <p:scale>
          <a:sx n="58" d="100"/>
          <a:sy n="58" d="100"/>
        </p:scale>
        <p:origin x="121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5977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755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1924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852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7336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645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6703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07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2770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126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2430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403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Make tally charts</a:t>
            </a:r>
          </a:p>
          <a:p>
            <a:pPr algn="ctr"/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Practical activity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2290222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8DFEEF-22F9-4905-973C-85555872DF99}"/>
              </a:ext>
            </a:extLst>
          </p:cNvPr>
          <p:cNvSpPr txBox="1"/>
          <p:nvPr/>
        </p:nvSpPr>
        <p:spPr>
          <a:xfrm>
            <a:off x="258502" y="255867"/>
            <a:ext cx="7435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number does the tally represent?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A1DA03-210C-4997-B468-2F3FE9F0FFCF}"/>
              </a:ext>
            </a:extLst>
          </p:cNvPr>
          <p:cNvSpPr txBox="1"/>
          <p:nvPr/>
        </p:nvSpPr>
        <p:spPr>
          <a:xfrm>
            <a:off x="7240869" y="2289029"/>
            <a:ext cx="12089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5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794F6A-5136-4D54-9BD7-0CB8F99953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543" y="2578396"/>
            <a:ext cx="1725153" cy="14465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B025F4D-7B2E-4677-961B-0A35BEDE4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463" y="2578396"/>
            <a:ext cx="1254316" cy="14465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0FDE23A-FD4C-4096-8F10-550EE1747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386" y="2578398"/>
            <a:ext cx="1725153" cy="144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5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8DFEEF-22F9-4905-973C-85555872DF99}"/>
              </a:ext>
            </a:extLst>
          </p:cNvPr>
          <p:cNvSpPr txBox="1"/>
          <p:nvPr/>
        </p:nvSpPr>
        <p:spPr>
          <a:xfrm>
            <a:off x="258502" y="255867"/>
            <a:ext cx="7435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number does the tally represent?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A1DA03-210C-4997-B468-2F3FE9F0FFCF}"/>
              </a:ext>
            </a:extLst>
          </p:cNvPr>
          <p:cNvSpPr txBox="1"/>
          <p:nvPr/>
        </p:nvSpPr>
        <p:spPr>
          <a:xfrm>
            <a:off x="7026335" y="2289029"/>
            <a:ext cx="12089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5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794F6A-5136-4D54-9BD7-0CB8F99953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418" y="2578396"/>
            <a:ext cx="1725153" cy="14465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0FDE23A-FD4C-4096-8F10-550EE1747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61" y="2578398"/>
            <a:ext cx="1725153" cy="14465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80288B-7F20-4708-AB51-3928397FC9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309" y="2578396"/>
            <a:ext cx="659131" cy="144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1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7F3606-002B-46EA-A6A7-D8C1797DB4F5}"/>
              </a:ext>
            </a:extLst>
          </p:cNvPr>
          <p:cNvSpPr txBox="1"/>
          <p:nvPr/>
        </p:nvSpPr>
        <p:spPr>
          <a:xfrm>
            <a:off x="258502" y="255867"/>
            <a:ext cx="53367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Why do we use tally charts?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3BF15F-91EA-4F70-B39A-DA07499BE0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452" y="2053721"/>
            <a:ext cx="505969" cy="13752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9FC37A-1FF8-4AA2-8A19-E72F4C5789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048" y="2053721"/>
            <a:ext cx="758954" cy="13752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58BD34-E527-4FFF-9CB7-372A8CF79C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629" y="2053721"/>
            <a:ext cx="1014986" cy="13752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196934-C707-4D08-A88C-11F8C4B163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771" y="2053721"/>
            <a:ext cx="1395987" cy="13752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BAA3B54-B8A0-49A3-A7A0-86CC3D5232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914" y="2053721"/>
            <a:ext cx="1395987" cy="137527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0B062D9-BD94-4AE6-8922-7309F27CBE47}"/>
              </a:ext>
            </a:extLst>
          </p:cNvPr>
          <p:cNvSpPr txBox="1"/>
          <p:nvPr/>
        </p:nvSpPr>
        <p:spPr>
          <a:xfrm>
            <a:off x="974202" y="4574201"/>
            <a:ext cx="102435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It makes it easier to count data as the data can be grouped in 5s.</a:t>
            </a:r>
          </a:p>
        </p:txBody>
      </p:sp>
    </p:spTree>
    <p:extLst>
      <p:ext uri="{BB962C8B-B14F-4D97-AF65-F5344CB8AC3E}">
        <p14:creationId xmlns:p14="http://schemas.microsoft.com/office/powerpoint/2010/main" val="390200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43155" y="229306"/>
            <a:ext cx="61237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Questions from practical lesson: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4E414B9-1299-4469-A810-18E7BB12E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39294"/>
              </p:ext>
            </p:extLst>
          </p:nvPr>
        </p:nvGraphicFramePr>
        <p:xfrm>
          <a:off x="501444" y="1144297"/>
          <a:ext cx="11189109" cy="5278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9703">
                  <a:extLst>
                    <a:ext uri="{9D8B030D-6E8A-4147-A177-3AD203B41FA5}">
                      <a16:colId xmlns:a16="http://schemas.microsoft.com/office/drawing/2014/main" val="485545754"/>
                    </a:ext>
                  </a:extLst>
                </a:gridCol>
                <a:gridCol w="3729703">
                  <a:extLst>
                    <a:ext uri="{9D8B030D-6E8A-4147-A177-3AD203B41FA5}">
                      <a16:colId xmlns:a16="http://schemas.microsoft.com/office/drawing/2014/main" val="4083496346"/>
                    </a:ext>
                  </a:extLst>
                </a:gridCol>
                <a:gridCol w="3729703">
                  <a:extLst>
                    <a:ext uri="{9D8B030D-6E8A-4147-A177-3AD203B41FA5}">
                      <a16:colId xmlns:a16="http://schemas.microsoft.com/office/drawing/2014/main" val="2439870498"/>
                    </a:ext>
                  </a:extLst>
                </a:gridCol>
              </a:tblGrid>
              <a:tr h="250901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>How many voted for each option?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>What was the most popular?</a:t>
                      </a:r>
                      <a:br>
                        <a:rPr lang="en-GB" sz="2800" b="1" dirty="0">
                          <a:latin typeface="Sassoon Infant Std" panose="020B0503020103030203" pitchFamily="34" charset="0"/>
                        </a:rPr>
                      </a:br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/>
                      </a:r>
                      <a:br>
                        <a:rPr lang="en-GB" sz="2800" b="1" dirty="0">
                          <a:latin typeface="Sassoon Infant Std" panose="020B0503020103030203" pitchFamily="34" charset="0"/>
                        </a:rPr>
                      </a:br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>How many votes?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>What was the least popular? </a:t>
                      </a:r>
                    </a:p>
                    <a:p>
                      <a:pPr algn="ctr"/>
                      <a:endParaRPr lang="en-GB" sz="2800" b="1" dirty="0">
                        <a:latin typeface="Sassoon Infant Std" panose="020B0503020103030203" pitchFamily="34" charset="0"/>
                      </a:endParaRPr>
                    </a:p>
                    <a:p>
                      <a:pPr algn="ctr"/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>How many votes?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6066059"/>
                  </a:ext>
                </a:extLst>
              </a:tr>
              <a:tr h="276974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>How many people voted in total?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EF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>What was the difference in votes between the most popular and least popular?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EF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>Can you represent this data in another way?</a:t>
                      </a:r>
                      <a:br>
                        <a:rPr lang="en-GB" sz="2800" b="1" dirty="0">
                          <a:latin typeface="Sassoon Infant Std" panose="020B0503020103030203" pitchFamily="34" charset="0"/>
                        </a:rPr>
                      </a:br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/>
                      </a:r>
                      <a:br>
                        <a:rPr lang="en-GB" sz="2800" b="1" dirty="0">
                          <a:latin typeface="Sassoon Infant Std" panose="020B0503020103030203" pitchFamily="34" charset="0"/>
                        </a:rPr>
                      </a:br>
                      <a:r>
                        <a:rPr lang="en-GB" sz="2800" b="1" dirty="0">
                          <a:latin typeface="Sassoon Infant Std" panose="020B0503020103030203" pitchFamily="34" charset="0"/>
                        </a:rPr>
                        <a:t>Show it.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675218"/>
                  </a:ext>
                </a:extLst>
              </a:tr>
            </a:tbl>
          </a:graphicData>
        </a:graphic>
      </p:graphicFrame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</p:spTree>
    <p:extLst>
      <p:ext uri="{BB962C8B-B14F-4D97-AF65-F5344CB8AC3E}">
        <p14:creationId xmlns:p14="http://schemas.microsoft.com/office/powerpoint/2010/main" val="275984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71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7F3606-002B-46EA-A6A7-D8C1797DB4F5}"/>
              </a:ext>
            </a:extLst>
          </p:cNvPr>
          <p:cNvSpPr txBox="1"/>
          <p:nvPr/>
        </p:nvSpPr>
        <p:spPr>
          <a:xfrm>
            <a:off x="258502" y="255867"/>
            <a:ext cx="61221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does each tally represent?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33F2C2F-7D0B-4DA8-BE88-4BFFA00DAA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927" y="3328072"/>
            <a:ext cx="1299757" cy="11196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7DC6D90-0B3C-4C7A-BBEC-7808735BCD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813" y="2952684"/>
            <a:ext cx="706637" cy="11196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432E59-E5BD-43A3-A68F-98B6AB10E0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358" y="1273230"/>
            <a:ext cx="471092" cy="11196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FC6BF5B-1E50-478C-93E4-4F8FDA0421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860" y="1273230"/>
            <a:ext cx="1299757" cy="11196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985728D-7DB1-4D6C-B00B-E1CC4E950C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512" y="4863217"/>
            <a:ext cx="945021" cy="111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66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7F3606-002B-46EA-A6A7-D8C1797DB4F5}"/>
              </a:ext>
            </a:extLst>
          </p:cNvPr>
          <p:cNvSpPr txBox="1"/>
          <p:nvPr/>
        </p:nvSpPr>
        <p:spPr>
          <a:xfrm>
            <a:off x="258502" y="255867"/>
            <a:ext cx="51219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is this tally showing?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33F2C2F-7D0B-4DA8-BE88-4BFFA00DAA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888" y="2345636"/>
            <a:ext cx="2646360" cy="19831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4BFC32-CCBC-48D5-93F0-7F4C52DB8F6C}"/>
              </a:ext>
            </a:extLst>
          </p:cNvPr>
          <p:cNvSpPr txBox="1"/>
          <p:nvPr/>
        </p:nvSpPr>
        <p:spPr>
          <a:xfrm>
            <a:off x="5885617" y="2259437"/>
            <a:ext cx="12089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5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03968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ED5D4D-F6F9-47ED-A126-34C49A8FE7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983" y="2445750"/>
            <a:ext cx="1438742" cy="19665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44D373-0389-4B2B-8E8C-86B7241573DA}"/>
              </a:ext>
            </a:extLst>
          </p:cNvPr>
          <p:cNvSpPr txBox="1"/>
          <p:nvPr/>
        </p:nvSpPr>
        <p:spPr>
          <a:xfrm>
            <a:off x="258502" y="255867"/>
            <a:ext cx="7435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number does the tally represent?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BEA1F1-A882-4166-A027-41D2D391E4B5}"/>
              </a:ext>
            </a:extLst>
          </p:cNvPr>
          <p:cNvSpPr txBox="1"/>
          <p:nvPr/>
        </p:nvSpPr>
        <p:spPr>
          <a:xfrm>
            <a:off x="5885617" y="2259437"/>
            <a:ext cx="12089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5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40303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3BF15F-91EA-4F70-B39A-DA07499BE0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498" y="2333486"/>
            <a:ext cx="959161" cy="210500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76DB647-AC35-46AA-B6E8-55AC13D80232}"/>
              </a:ext>
            </a:extLst>
          </p:cNvPr>
          <p:cNvSpPr txBox="1"/>
          <p:nvPr/>
        </p:nvSpPr>
        <p:spPr>
          <a:xfrm>
            <a:off x="258502" y="255867"/>
            <a:ext cx="7435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number does the tally represent?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B08AA3-ED24-4C53-B83F-C228C01A5C6A}"/>
              </a:ext>
            </a:extLst>
          </p:cNvPr>
          <p:cNvSpPr txBox="1"/>
          <p:nvPr/>
        </p:nvSpPr>
        <p:spPr>
          <a:xfrm>
            <a:off x="5138963" y="2368767"/>
            <a:ext cx="12089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5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104909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409F509-B248-4282-91E9-8F6FDD2881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604" y="2497976"/>
            <a:ext cx="2646360" cy="18620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BB1C33F-FA2D-4DE0-A0DF-131BCD880BC9}"/>
              </a:ext>
            </a:extLst>
          </p:cNvPr>
          <p:cNvSpPr txBox="1"/>
          <p:nvPr/>
        </p:nvSpPr>
        <p:spPr>
          <a:xfrm>
            <a:off x="258502" y="255867"/>
            <a:ext cx="7435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number does the tally represent?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779BBA-5850-4A78-AA10-C05E7311880C}"/>
              </a:ext>
            </a:extLst>
          </p:cNvPr>
          <p:cNvSpPr txBox="1"/>
          <p:nvPr/>
        </p:nvSpPr>
        <p:spPr>
          <a:xfrm>
            <a:off x="5937616" y="2298553"/>
            <a:ext cx="12089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5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2112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3DC15A-6E16-4FBF-B0F5-8668EDE9D7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386" y="2495804"/>
            <a:ext cx="1924100" cy="186639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8DFEEF-22F9-4905-973C-85555872DF99}"/>
              </a:ext>
            </a:extLst>
          </p:cNvPr>
          <p:cNvSpPr txBox="1"/>
          <p:nvPr/>
        </p:nvSpPr>
        <p:spPr>
          <a:xfrm>
            <a:off x="258502" y="255867"/>
            <a:ext cx="7435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number does the tally represent?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A1DA03-210C-4997-B468-2F3FE9F0FFCF}"/>
              </a:ext>
            </a:extLst>
          </p:cNvPr>
          <p:cNvSpPr txBox="1"/>
          <p:nvPr/>
        </p:nvSpPr>
        <p:spPr>
          <a:xfrm>
            <a:off x="5729272" y="2368767"/>
            <a:ext cx="12089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5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407528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8DFEEF-22F9-4905-973C-85555872DF99}"/>
              </a:ext>
            </a:extLst>
          </p:cNvPr>
          <p:cNvSpPr txBox="1"/>
          <p:nvPr/>
        </p:nvSpPr>
        <p:spPr>
          <a:xfrm>
            <a:off x="258502" y="255867"/>
            <a:ext cx="7435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number does the tally represent?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A1DA03-210C-4997-B468-2F3FE9F0FFCF}"/>
              </a:ext>
            </a:extLst>
          </p:cNvPr>
          <p:cNvSpPr txBox="1"/>
          <p:nvPr/>
        </p:nvSpPr>
        <p:spPr>
          <a:xfrm>
            <a:off x="6470203" y="2277455"/>
            <a:ext cx="12089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5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794F6A-5136-4D54-9BD7-0CB8F99953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478" y="2578396"/>
            <a:ext cx="1725153" cy="14465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B025F4D-7B2E-4677-961B-0A35BEDE4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259" y="2578395"/>
            <a:ext cx="1254316" cy="144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9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8DFEEF-22F9-4905-973C-85555872DF99}"/>
              </a:ext>
            </a:extLst>
          </p:cNvPr>
          <p:cNvSpPr txBox="1"/>
          <p:nvPr/>
        </p:nvSpPr>
        <p:spPr>
          <a:xfrm>
            <a:off x="258502" y="255867"/>
            <a:ext cx="7435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number does the tally represent?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A1DA03-210C-4997-B468-2F3FE9F0FFCF}"/>
              </a:ext>
            </a:extLst>
          </p:cNvPr>
          <p:cNvSpPr txBox="1"/>
          <p:nvPr/>
        </p:nvSpPr>
        <p:spPr>
          <a:xfrm>
            <a:off x="6736420" y="2309641"/>
            <a:ext cx="12089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5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794F6A-5136-4D54-9BD7-0CB8F99953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695" y="2610582"/>
            <a:ext cx="1725153" cy="14465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E551807-88DB-4838-9BDF-B2B76B0F3A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14" y="2685118"/>
            <a:ext cx="1003801" cy="137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4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10276</TotalTime>
  <Words>192</Words>
  <Application>Microsoft Office PowerPoint</Application>
  <PresentationFormat>Widescreen</PresentationFormat>
  <Paragraphs>58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PRESENTATION - Statistics - Week 3</dc:title>
  <dc:creator>PRIMARY STARS EDUCATION</dc:creator>
  <cp:lastModifiedBy>Laura Chesterfield</cp:lastModifiedBy>
  <cp:revision>471</cp:revision>
  <dcterms:created xsi:type="dcterms:W3CDTF">2018-08-10T10:44:35Z</dcterms:created>
  <dcterms:modified xsi:type="dcterms:W3CDTF">2021-01-27T11:38:52Z</dcterms:modified>
</cp:coreProperties>
</file>