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9"/>
  </p:notesMasterIdLst>
  <p:sldIdLst>
    <p:sldId id="256" r:id="rId2"/>
    <p:sldId id="257" r:id="rId3"/>
    <p:sldId id="258" r:id="rId4"/>
    <p:sldId id="265" r:id="rId5"/>
    <p:sldId id="268" r:id="rId6"/>
    <p:sldId id="269"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000"/>
    <a:srgbClr val="E96349"/>
    <a:srgbClr val="F51B1B"/>
    <a:srgbClr val="F85E5E"/>
    <a:srgbClr val="996600"/>
    <a:srgbClr val="CC6600"/>
    <a:srgbClr val="F8CBAD"/>
    <a:srgbClr val="FFF2CC"/>
    <a:srgbClr val="E2F0D9"/>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94690"/>
  </p:normalViewPr>
  <p:slideViewPr>
    <p:cSldViewPr snapToGrid="0" snapToObjects="1">
      <p:cViewPr varScale="1">
        <p:scale>
          <a:sx n="69" d="100"/>
          <a:sy n="69" d="100"/>
        </p:scale>
        <p:origin x="8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8053D-6315-8D46-BAF1-E21D0C7906D3}"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CC19B-2194-7048-AAC3-AFCFABE1C1E6}" type="slidenum">
              <a:rPr lang="en-US" smtClean="0"/>
              <a:t>‹#›</a:t>
            </a:fld>
            <a:endParaRPr lang="en-US"/>
          </a:p>
        </p:txBody>
      </p:sp>
    </p:spTree>
    <p:extLst>
      <p:ext uri="{BB962C8B-B14F-4D97-AF65-F5344CB8AC3E}">
        <p14:creationId xmlns:p14="http://schemas.microsoft.com/office/powerpoint/2010/main" val="321417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DCC19B-2194-7048-AAC3-AFCFABE1C1E6}" type="slidenum">
              <a:rPr lang="en-US" smtClean="0"/>
              <a:t>2</a:t>
            </a:fld>
            <a:endParaRPr lang="en-US"/>
          </a:p>
        </p:txBody>
      </p:sp>
    </p:spTree>
    <p:extLst>
      <p:ext uri="{BB962C8B-B14F-4D97-AF65-F5344CB8AC3E}">
        <p14:creationId xmlns:p14="http://schemas.microsoft.com/office/powerpoint/2010/main" val="294489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13B8-3DFA-44F9-97B9-3616AA4FFB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C10158-862F-47EC-A289-3F0CB6B3A6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AF3A1F-E8C1-4735-B339-9A6DD667E28E}"/>
              </a:ext>
            </a:extLst>
          </p:cNvPr>
          <p:cNvSpPr>
            <a:spLocks noGrp="1"/>
          </p:cNvSpPr>
          <p:nvPr>
            <p:ph type="dt" sz="half" idx="10"/>
          </p:nvPr>
        </p:nvSpPr>
        <p:spPr/>
        <p:txBody>
          <a:bodyPr/>
          <a:lstStyle/>
          <a:p>
            <a:fld id="{9184DA70-C731-4C70-880D-CCD4705E623C}" type="datetime1">
              <a:rPr lang="en-US" smtClean="0"/>
              <a:t>2/8/2021</a:t>
            </a:fld>
            <a:endParaRPr lang="en-US" dirty="0"/>
          </a:p>
        </p:txBody>
      </p:sp>
      <p:sp>
        <p:nvSpPr>
          <p:cNvPr id="5" name="Footer Placeholder 4">
            <a:extLst>
              <a:ext uri="{FF2B5EF4-FFF2-40B4-BE49-F238E27FC236}">
                <a16:creationId xmlns:a16="http://schemas.microsoft.com/office/drawing/2014/main" id="{6804A33D-B2C1-40F1-93B9-4F373C489D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EAEABC-DF4B-4D8F-9916-B85DEE010E5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010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7677-5903-4D73-BCC1-C366506229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41CAE4-9B5E-4CD2-8793-2F444BE335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621016-3BA1-4DD4-9C4F-2A7EDCBBEF72}"/>
              </a:ext>
            </a:extLst>
          </p:cNvPr>
          <p:cNvSpPr>
            <a:spLocks noGrp="1"/>
          </p:cNvSpPr>
          <p:nvPr>
            <p:ph type="dt" sz="half" idx="10"/>
          </p:nvPr>
        </p:nvSpPr>
        <p:spPr/>
        <p:txBody>
          <a:bodyPr/>
          <a:lstStyle/>
          <a:p>
            <a:fld id="{B612A279-0833-481D-8C56-F67FD0AC6C50}" type="datetime1">
              <a:rPr lang="en-US" smtClean="0"/>
              <a:t>2/8/2021</a:t>
            </a:fld>
            <a:endParaRPr lang="en-US" dirty="0"/>
          </a:p>
        </p:txBody>
      </p:sp>
      <p:sp>
        <p:nvSpPr>
          <p:cNvPr id="5" name="Footer Placeholder 4">
            <a:extLst>
              <a:ext uri="{FF2B5EF4-FFF2-40B4-BE49-F238E27FC236}">
                <a16:creationId xmlns:a16="http://schemas.microsoft.com/office/drawing/2014/main" id="{CA068FD1-7C79-4D27-B4B3-E3F316DA78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1319B4-F95C-4A67-A91F-B257E8CB2FF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882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C4855-0073-4F8B-B7F8-BD74C471AC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781EF8-E61A-42C0-852C-503A4439EC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73A52B-4A08-4980-BE0E-8116E25FFF8A}"/>
              </a:ext>
            </a:extLst>
          </p:cNvPr>
          <p:cNvSpPr>
            <a:spLocks noGrp="1"/>
          </p:cNvSpPr>
          <p:nvPr>
            <p:ph type="dt" sz="half" idx="10"/>
          </p:nvPr>
        </p:nvSpPr>
        <p:spPr/>
        <p:txBody>
          <a:bodyPr/>
          <a:lstStyle/>
          <a:p>
            <a:fld id="{6587DA83-5663-4C9C-B9AA-0B40A3DAFF81}" type="datetime1">
              <a:rPr lang="en-US" smtClean="0"/>
              <a:t>2/8/2021</a:t>
            </a:fld>
            <a:endParaRPr lang="en-US" dirty="0"/>
          </a:p>
        </p:txBody>
      </p:sp>
      <p:sp>
        <p:nvSpPr>
          <p:cNvPr id="5" name="Footer Placeholder 4">
            <a:extLst>
              <a:ext uri="{FF2B5EF4-FFF2-40B4-BE49-F238E27FC236}">
                <a16:creationId xmlns:a16="http://schemas.microsoft.com/office/drawing/2014/main" id="{B48EB924-AC92-4096-8283-F3E964C452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331246-E715-4D25-9BC9-D9E57A35125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226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C9BB-E778-4E5B-8DFC-7D53CD24E9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9F91A0-54A5-4AC8-B2B6-A06DB8D53D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43E0F0-9D39-4337-9E6F-64C32609B7BD}"/>
              </a:ext>
            </a:extLst>
          </p:cNvPr>
          <p:cNvSpPr>
            <a:spLocks noGrp="1"/>
          </p:cNvSpPr>
          <p:nvPr>
            <p:ph type="dt" sz="half" idx="10"/>
          </p:nvPr>
        </p:nvSpPr>
        <p:spPr/>
        <p:txBody>
          <a:bodyPr/>
          <a:lstStyle/>
          <a:p>
            <a:fld id="{4BE1D723-8F53-4F53-90B0-1982A396982E}" type="datetime1">
              <a:rPr lang="en-US" smtClean="0"/>
              <a:t>2/8/2021</a:t>
            </a:fld>
            <a:endParaRPr lang="en-US" dirty="0"/>
          </a:p>
        </p:txBody>
      </p:sp>
      <p:sp>
        <p:nvSpPr>
          <p:cNvPr id="5" name="Footer Placeholder 4">
            <a:extLst>
              <a:ext uri="{FF2B5EF4-FFF2-40B4-BE49-F238E27FC236}">
                <a16:creationId xmlns:a16="http://schemas.microsoft.com/office/drawing/2014/main" id="{5620AC3F-564C-4015-9F63-1B9D32F40E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52D1C4-6789-45D2-952D-3937F63BF2F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65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9FFA-B0C2-41FD-BE41-3A464C438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AF533E-C78F-4912-87C5-6FC44406AB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166B52-5D45-4271-85A6-AAEFE13B4C75}"/>
              </a:ext>
            </a:extLst>
          </p:cNvPr>
          <p:cNvSpPr>
            <a:spLocks noGrp="1"/>
          </p:cNvSpPr>
          <p:nvPr>
            <p:ph type="dt" sz="half" idx="10"/>
          </p:nvPr>
        </p:nvSpPr>
        <p:spPr/>
        <p:txBody>
          <a:bodyPr/>
          <a:lstStyle/>
          <a:p>
            <a:fld id="{97669AF7-7BEB-44E4-9852-375E34362B5B}" type="datetime1">
              <a:rPr lang="en-US" smtClean="0"/>
              <a:t>2/8/2021</a:t>
            </a:fld>
            <a:endParaRPr lang="en-US" dirty="0"/>
          </a:p>
        </p:txBody>
      </p:sp>
      <p:sp>
        <p:nvSpPr>
          <p:cNvPr id="5" name="Footer Placeholder 4">
            <a:extLst>
              <a:ext uri="{FF2B5EF4-FFF2-40B4-BE49-F238E27FC236}">
                <a16:creationId xmlns:a16="http://schemas.microsoft.com/office/drawing/2014/main" id="{FB638DB0-6CE6-45A8-ADA6-148AEF687E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340069-D2C0-498B-9A0C-F2EB90A6FAA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267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C6C3-ACF1-4511-B372-914E63B711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730D92-3024-4EE6-8400-47A446417F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97803D-3905-4E60-8ACF-69B222E579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D1C36D-9933-4C83-835F-87BE7F73A2FD}"/>
              </a:ext>
            </a:extLst>
          </p:cNvPr>
          <p:cNvSpPr>
            <a:spLocks noGrp="1"/>
          </p:cNvSpPr>
          <p:nvPr>
            <p:ph type="dt" sz="half" idx="10"/>
          </p:nvPr>
        </p:nvSpPr>
        <p:spPr/>
        <p:txBody>
          <a:bodyPr/>
          <a:lstStyle/>
          <a:p>
            <a:fld id="{BAAAC38D-0552-4C82-B593-E6124DFADBE2}" type="datetime1">
              <a:rPr lang="en-US" smtClean="0"/>
              <a:t>2/8/2021</a:t>
            </a:fld>
            <a:endParaRPr lang="en-US" dirty="0"/>
          </a:p>
        </p:txBody>
      </p:sp>
      <p:sp>
        <p:nvSpPr>
          <p:cNvPr id="6" name="Footer Placeholder 5">
            <a:extLst>
              <a:ext uri="{FF2B5EF4-FFF2-40B4-BE49-F238E27FC236}">
                <a16:creationId xmlns:a16="http://schemas.microsoft.com/office/drawing/2014/main" id="{3E9195B3-DC98-45B1-AFED-F771F07668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789CAB-785E-4959-A347-6F5FEE3AEFF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52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8FF0-5E2E-4345-91CC-C890FE1FDF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D4BD06-DF9A-4800-8F37-5F0777CCA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FC0289-31BF-4CD9-AAD1-990F7B42B6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3D211E-ABB7-4136-AC27-19B3414FFA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8FF0B9-D804-446B-BBF9-808F63DC7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E86F66-A66E-4059-8F09-4A5F0E7A81FE}"/>
              </a:ext>
            </a:extLst>
          </p:cNvPr>
          <p:cNvSpPr>
            <a:spLocks noGrp="1"/>
          </p:cNvSpPr>
          <p:nvPr>
            <p:ph type="dt" sz="half" idx="10"/>
          </p:nvPr>
        </p:nvSpPr>
        <p:spPr/>
        <p:txBody>
          <a:bodyPr/>
          <a:lstStyle/>
          <a:p>
            <a:fld id="{D9DF0F1C-5577-4ACB-BB62-DF8F3C494C7E}" type="datetime1">
              <a:rPr lang="en-US" smtClean="0"/>
              <a:t>2/8/2021</a:t>
            </a:fld>
            <a:endParaRPr lang="en-US" dirty="0"/>
          </a:p>
        </p:txBody>
      </p:sp>
      <p:sp>
        <p:nvSpPr>
          <p:cNvPr id="8" name="Footer Placeholder 7">
            <a:extLst>
              <a:ext uri="{FF2B5EF4-FFF2-40B4-BE49-F238E27FC236}">
                <a16:creationId xmlns:a16="http://schemas.microsoft.com/office/drawing/2014/main" id="{168F7D6E-F985-4FE2-927C-87285310E9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D615564-46AE-460B-AFA1-E0320C4F3DA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340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E8B4-8227-4E49-A0F6-5546887665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78082B-0339-411E-8A22-A1F3D454B4F9}"/>
              </a:ext>
            </a:extLst>
          </p:cNvPr>
          <p:cNvSpPr>
            <a:spLocks noGrp="1"/>
          </p:cNvSpPr>
          <p:nvPr>
            <p:ph type="dt" sz="half" idx="10"/>
          </p:nvPr>
        </p:nvSpPr>
        <p:spPr/>
        <p:txBody>
          <a:bodyPr/>
          <a:lstStyle/>
          <a:p>
            <a:fld id="{1775B394-D9F9-4F0C-B15D-605F45CB9E9F}" type="datetime1">
              <a:rPr lang="en-US" smtClean="0"/>
              <a:t>2/8/2021</a:t>
            </a:fld>
            <a:endParaRPr lang="en-US" dirty="0"/>
          </a:p>
        </p:txBody>
      </p:sp>
      <p:sp>
        <p:nvSpPr>
          <p:cNvPr id="4" name="Footer Placeholder 3">
            <a:extLst>
              <a:ext uri="{FF2B5EF4-FFF2-40B4-BE49-F238E27FC236}">
                <a16:creationId xmlns:a16="http://schemas.microsoft.com/office/drawing/2014/main" id="{C5CC3980-BD37-49F1-AA02-1C6FE0D4AD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F82D4E-0F3C-433E-B5E4-910DA869CEB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970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C9B5AE-E699-499B-BE46-F32B966AA814}"/>
              </a:ext>
            </a:extLst>
          </p:cNvPr>
          <p:cNvSpPr>
            <a:spLocks noGrp="1"/>
          </p:cNvSpPr>
          <p:nvPr>
            <p:ph type="dt" sz="half" idx="10"/>
          </p:nvPr>
        </p:nvSpPr>
        <p:spPr/>
        <p:txBody>
          <a:bodyPr/>
          <a:lstStyle/>
          <a:p>
            <a:fld id="{39667345-2558-425A-8533-9BFDBCE15005}" type="datetime1">
              <a:rPr lang="en-US" smtClean="0"/>
              <a:t>2/8/2021</a:t>
            </a:fld>
            <a:endParaRPr lang="en-US" dirty="0"/>
          </a:p>
        </p:txBody>
      </p:sp>
      <p:sp>
        <p:nvSpPr>
          <p:cNvPr id="3" name="Footer Placeholder 2">
            <a:extLst>
              <a:ext uri="{FF2B5EF4-FFF2-40B4-BE49-F238E27FC236}">
                <a16:creationId xmlns:a16="http://schemas.microsoft.com/office/drawing/2014/main" id="{F1BAFCF1-132D-4281-90ED-7DA9DF850F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76B8C52-5DAA-4E1B-A55D-37D9673A9C4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013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9F451-43B6-4E0A-A926-A049E9ED7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BE722F-7099-4669-9E30-271F6EE8CF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AF77EC-575F-4472-B423-0F23062A4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AB22-9357-485C-89EA-CF669A0E5105}"/>
              </a:ext>
            </a:extLst>
          </p:cNvPr>
          <p:cNvSpPr>
            <a:spLocks noGrp="1"/>
          </p:cNvSpPr>
          <p:nvPr>
            <p:ph type="dt" sz="half" idx="10"/>
          </p:nvPr>
        </p:nvSpPr>
        <p:spPr/>
        <p:txBody>
          <a:bodyPr/>
          <a:lstStyle/>
          <a:p>
            <a:fld id="{92BEA474-078D-4E9B-9B14-09A87B19DC46}" type="datetime1">
              <a:rPr lang="en-US" smtClean="0"/>
              <a:t>2/8/2021</a:t>
            </a:fld>
            <a:endParaRPr lang="en-US" dirty="0"/>
          </a:p>
        </p:txBody>
      </p:sp>
      <p:sp>
        <p:nvSpPr>
          <p:cNvPr id="6" name="Footer Placeholder 5">
            <a:extLst>
              <a:ext uri="{FF2B5EF4-FFF2-40B4-BE49-F238E27FC236}">
                <a16:creationId xmlns:a16="http://schemas.microsoft.com/office/drawing/2014/main" id="{14D976B9-14AB-4664-9793-E12BC9A97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436FF3-F364-4C4B-92C3-9DC59F6D37F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3870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3C30-6108-46AB-8152-3327D7369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ED0EA1-BBEC-4766-B99A-206D5A0FA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6C2237-3BA5-45BD-9DCD-908B36EDC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F3D6D9-3075-4462-B213-5EB1DA7AF73C}"/>
              </a:ext>
            </a:extLst>
          </p:cNvPr>
          <p:cNvSpPr>
            <a:spLocks noGrp="1"/>
          </p:cNvSpPr>
          <p:nvPr>
            <p:ph type="dt" sz="half" idx="10"/>
          </p:nvPr>
        </p:nvSpPr>
        <p:spPr/>
        <p:txBody>
          <a:bodyPr/>
          <a:lstStyle/>
          <a:p>
            <a:fld id="{4907D986-8816-4272-A432-0437A28A9828}" type="datetime1">
              <a:rPr lang="en-US" smtClean="0"/>
              <a:t>2/8/2021</a:t>
            </a:fld>
            <a:endParaRPr lang="en-US" dirty="0"/>
          </a:p>
        </p:txBody>
      </p:sp>
      <p:sp>
        <p:nvSpPr>
          <p:cNvPr id="6" name="Footer Placeholder 5">
            <a:extLst>
              <a:ext uri="{FF2B5EF4-FFF2-40B4-BE49-F238E27FC236}">
                <a16:creationId xmlns:a16="http://schemas.microsoft.com/office/drawing/2014/main" id="{E7FC5A28-705B-4AB1-B245-6896CD435139}"/>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3E7040D-8176-49F5-8329-B30C92F6C78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326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0597B0-A23D-4023-A10D-D2A371D7B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708355-9780-44C9-A917-077D59747E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0FF1D0-1A38-4004-8251-670041A05A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2/8/2021</a:t>
            </a:fld>
            <a:endParaRPr lang="en-US" dirty="0"/>
          </a:p>
        </p:txBody>
      </p:sp>
      <p:sp>
        <p:nvSpPr>
          <p:cNvPr id="5" name="Footer Placeholder 4">
            <a:extLst>
              <a:ext uri="{FF2B5EF4-FFF2-40B4-BE49-F238E27FC236}">
                <a16:creationId xmlns:a16="http://schemas.microsoft.com/office/drawing/2014/main" id="{9ABEE7A3-BF4B-43AC-9C8A-FD619636F4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EFEB38C-C9D0-448B-AAD7-9C556B671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63225039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ellen.blackwood@primary-forest-school.co.uk"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6EA796-2C42-4F8E-835D-3B2E89598CB4}"/>
              </a:ext>
            </a:extLst>
          </p:cNvPr>
          <p:cNvSpPr/>
          <p:nvPr/>
        </p:nvSpPr>
        <p:spPr>
          <a:xfrm>
            <a:off x="5533053" y="4231845"/>
            <a:ext cx="6658945" cy="2299996"/>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7115DAD-5172-6841-BEB1-297C863BEDE7}"/>
              </a:ext>
            </a:extLst>
          </p:cNvPr>
          <p:cNvSpPr>
            <a:spLocks noGrp="1"/>
          </p:cNvSpPr>
          <p:nvPr>
            <p:ph type="ctrTitle"/>
          </p:nvPr>
        </p:nvSpPr>
        <p:spPr>
          <a:xfrm>
            <a:off x="5721306" y="4199191"/>
            <a:ext cx="6470692" cy="1229306"/>
          </a:xfrm>
        </p:spPr>
        <p:txBody>
          <a:bodyPr>
            <a:normAutofit/>
          </a:bodyPr>
          <a:lstStyle/>
          <a:p>
            <a:r>
              <a:rPr lang="en-US" sz="5400" dirty="0">
                <a:solidFill>
                  <a:schemeClr val="tx1"/>
                </a:solidFill>
              </a:rPr>
              <a:t>Primary Forest School</a:t>
            </a:r>
          </a:p>
        </p:txBody>
      </p:sp>
      <p:sp>
        <p:nvSpPr>
          <p:cNvPr id="3" name="Subtitle 2">
            <a:extLst>
              <a:ext uri="{FF2B5EF4-FFF2-40B4-BE49-F238E27FC236}">
                <a16:creationId xmlns:a16="http://schemas.microsoft.com/office/drawing/2014/main" id="{6C61C4E9-E3AC-FB45-BA92-99287340A7B8}"/>
              </a:ext>
            </a:extLst>
          </p:cNvPr>
          <p:cNvSpPr>
            <a:spLocks noGrp="1"/>
          </p:cNvSpPr>
          <p:nvPr>
            <p:ph type="subTitle" idx="1"/>
          </p:nvPr>
        </p:nvSpPr>
        <p:spPr>
          <a:xfrm>
            <a:off x="5721305" y="5603546"/>
            <a:ext cx="6470693" cy="605256"/>
          </a:xfrm>
        </p:spPr>
        <p:txBody>
          <a:bodyPr>
            <a:normAutofit/>
          </a:bodyPr>
          <a:lstStyle/>
          <a:p>
            <a:r>
              <a:rPr lang="en-US" dirty="0"/>
              <a:t>Online Learning – KS2 Geography Activities</a:t>
            </a:r>
          </a:p>
        </p:txBody>
      </p:sp>
      <p:pic>
        <p:nvPicPr>
          <p:cNvPr id="6" name="Picture 5" descr="Logo, company name&#10;&#10;Description automatically generated">
            <a:extLst>
              <a:ext uri="{FF2B5EF4-FFF2-40B4-BE49-F238E27FC236}">
                <a16:creationId xmlns:a16="http://schemas.microsoft.com/office/drawing/2014/main" id="{2F777B2C-DA71-8144-A9D9-5EC37E77FC8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994251" y="-1"/>
            <a:ext cx="4197747" cy="2547257"/>
          </a:xfrm>
          <a:prstGeom prst="rect">
            <a:avLst/>
          </a:prstGeom>
        </p:spPr>
      </p:pic>
      <p:cxnSp>
        <p:nvCxnSpPr>
          <p:cNvPr id="8" name="Straight Connector 7">
            <a:extLst>
              <a:ext uri="{FF2B5EF4-FFF2-40B4-BE49-F238E27FC236}">
                <a16:creationId xmlns:a16="http://schemas.microsoft.com/office/drawing/2014/main" id="{FE9A81F0-48A7-430E-96E6-6139050B621F}"/>
              </a:ext>
            </a:extLst>
          </p:cNvPr>
          <p:cNvCxnSpPr>
            <a:cxnSpLocks/>
          </p:cNvCxnSpPr>
          <p:nvPr/>
        </p:nvCxnSpPr>
        <p:spPr>
          <a:xfrm>
            <a:off x="6071998" y="5484483"/>
            <a:ext cx="61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92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728A9C-CF55-4A9D-8E3A-0A61CB004327}"/>
              </a:ext>
            </a:extLst>
          </p:cNvPr>
          <p:cNvSpPr/>
          <p:nvPr/>
        </p:nvSpPr>
        <p:spPr>
          <a:xfrm>
            <a:off x="0" y="0"/>
            <a:ext cx="12192000"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BE23288-A4E5-554B-8491-83700366126A}"/>
              </a:ext>
            </a:extLst>
          </p:cNvPr>
          <p:cNvSpPr>
            <a:spLocks noGrp="1"/>
          </p:cNvSpPr>
          <p:nvPr>
            <p:ph type="title"/>
          </p:nvPr>
        </p:nvSpPr>
        <p:spPr>
          <a:xfrm>
            <a:off x="550506" y="5410426"/>
            <a:ext cx="9946433" cy="1073547"/>
          </a:xfrm>
        </p:spPr>
        <p:txBody>
          <a:bodyPr anchor="ctr">
            <a:noAutofit/>
          </a:bodyPr>
          <a:lstStyle/>
          <a:p>
            <a:pPr algn="ctr"/>
            <a:r>
              <a:rPr lang="en-US" sz="3600" dirty="0"/>
              <a:t>The important bit for parents and teachers… but you can have a sneak peek at the activities too!</a:t>
            </a:r>
          </a:p>
        </p:txBody>
      </p:sp>
      <p:graphicFrame>
        <p:nvGraphicFramePr>
          <p:cNvPr id="4" name="Table 4">
            <a:extLst>
              <a:ext uri="{FF2B5EF4-FFF2-40B4-BE49-F238E27FC236}">
                <a16:creationId xmlns:a16="http://schemas.microsoft.com/office/drawing/2014/main" id="{75C5FE9B-DBB6-3E4B-BC76-1E07B895757A}"/>
              </a:ext>
            </a:extLst>
          </p:cNvPr>
          <p:cNvGraphicFramePr>
            <a:graphicFrameLocks noGrp="1"/>
          </p:cNvGraphicFramePr>
          <p:nvPr>
            <p:ph idx="1"/>
            <p:extLst>
              <p:ext uri="{D42A27DB-BD31-4B8C-83A1-F6EECF244321}">
                <p14:modId xmlns:p14="http://schemas.microsoft.com/office/powerpoint/2010/main" val="1924661191"/>
              </p:ext>
            </p:extLst>
          </p:nvPr>
        </p:nvGraphicFramePr>
        <p:xfrm>
          <a:off x="550506" y="176794"/>
          <a:ext cx="10885932" cy="5151120"/>
        </p:xfrm>
        <a:graphic>
          <a:graphicData uri="http://schemas.openxmlformats.org/drawingml/2006/table">
            <a:tbl>
              <a:tblPr firstRow="1" bandRow="1">
                <a:tableStyleId>{5940675A-B579-460E-94D1-54222C63F5DA}</a:tableStyleId>
              </a:tblPr>
              <a:tblGrid>
                <a:gridCol w="2721483">
                  <a:extLst>
                    <a:ext uri="{9D8B030D-6E8A-4147-A177-3AD203B41FA5}">
                      <a16:colId xmlns:a16="http://schemas.microsoft.com/office/drawing/2014/main" val="3207827862"/>
                    </a:ext>
                  </a:extLst>
                </a:gridCol>
                <a:gridCol w="2721483">
                  <a:extLst>
                    <a:ext uri="{9D8B030D-6E8A-4147-A177-3AD203B41FA5}">
                      <a16:colId xmlns:a16="http://schemas.microsoft.com/office/drawing/2014/main" val="938983320"/>
                    </a:ext>
                  </a:extLst>
                </a:gridCol>
                <a:gridCol w="2721483">
                  <a:extLst>
                    <a:ext uri="{9D8B030D-6E8A-4147-A177-3AD203B41FA5}">
                      <a16:colId xmlns:a16="http://schemas.microsoft.com/office/drawing/2014/main" val="2315039592"/>
                    </a:ext>
                  </a:extLst>
                </a:gridCol>
                <a:gridCol w="2721483">
                  <a:extLst>
                    <a:ext uri="{9D8B030D-6E8A-4147-A177-3AD203B41FA5}">
                      <a16:colId xmlns:a16="http://schemas.microsoft.com/office/drawing/2014/main" val="594867396"/>
                    </a:ext>
                  </a:extLst>
                </a:gridCol>
              </a:tblGrid>
              <a:tr h="326097">
                <a:tc>
                  <a:txBody>
                    <a:bodyPr/>
                    <a:lstStyle/>
                    <a:p>
                      <a:pPr algn="ctr"/>
                      <a:r>
                        <a:rPr lang="en-US" dirty="0"/>
                        <a:t>Activity</a:t>
                      </a:r>
                    </a:p>
                  </a:txBody>
                  <a:tcPr/>
                </a:tc>
                <a:tc>
                  <a:txBody>
                    <a:bodyPr/>
                    <a:lstStyle/>
                    <a:p>
                      <a:pPr algn="ctr"/>
                      <a:r>
                        <a:rPr lang="en-US" dirty="0"/>
                        <a:t>Resources Required</a:t>
                      </a:r>
                    </a:p>
                  </a:txBody>
                  <a:tcPr/>
                </a:tc>
                <a:tc>
                  <a:txBody>
                    <a:bodyPr/>
                    <a:lstStyle/>
                    <a:p>
                      <a:pPr algn="ctr"/>
                      <a:r>
                        <a:rPr lang="en-US" dirty="0"/>
                        <a:t>Potential Risks</a:t>
                      </a:r>
                    </a:p>
                  </a:txBody>
                  <a:tcPr/>
                </a:tc>
                <a:tc>
                  <a:txBody>
                    <a:bodyPr/>
                    <a:lstStyle/>
                    <a:p>
                      <a:pPr algn="ctr"/>
                      <a:r>
                        <a:rPr lang="en-US" dirty="0"/>
                        <a:t>Impact</a:t>
                      </a:r>
                    </a:p>
                  </a:txBody>
                  <a:tcPr/>
                </a:tc>
                <a:extLst>
                  <a:ext uri="{0D108BD9-81ED-4DB2-BD59-A6C34878D82A}">
                    <a16:rowId xmlns:a16="http://schemas.microsoft.com/office/drawing/2014/main" val="1757695079"/>
                  </a:ext>
                </a:extLst>
              </a:tr>
              <a:tr h="811980">
                <a:tc>
                  <a:txBody>
                    <a:bodyPr/>
                    <a:lstStyle/>
                    <a:p>
                      <a:r>
                        <a:rPr lang="en-US" dirty="0"/>
                        <a:t>Water cycle – Make a natural water cycle</a:t>
                      </a:r>
                    </a:p>
                  </a:txBody>
                  <a:tcPr>
                    <a:solidFill>
                      <a:srgbClr val="E2F0D9">
                        <a:alpha val="49804"/>
                      </a:srgbClr>
                    </a:solidFill>
                  </a:tcPr>
                </a:tc>
                <a:tc>
                  <a:txBody>
                    <a:bodyPr/>
                    <a:lstStyle/>
                    <a:p>
                      <a:r>
                        <a:rPr lang="en-US" sz="1600" dirty="0"/>
                        <a:t>Various natural items</a:t>
                      </a:r>
                    </a:p>
                  </a:txBody>
                  <a:tcPr>
                    <a:solidFill>
                      <a:srgbClr val="E2F0D9">
                        <a:alpha val="49804"/>
                      </a:srgbClr>
                    </a:solidFill>
                  </a:tcPr>
                </a:tc>
                <a:tc>
                  <a:txBody>
                    <a:bodyPr/>
                    <a:lstStyle/>
                    <a:p>
                      <a:r>
                        <a:rPr lang="en-US" sz="1600" dirty="0"/>
                        <a:t>Contact with harmful object</a:t>
                      </a:r>
                    </a:p>
                  </a:txBody>
                  <a:tcPr>
                    <a:solidFill>
                      <a:srgbClr val="E2F0D9">
                        <a:alpha val="49804"/>
                      </a:srgbClr>
                    </a:solidFill>
                  </a:tcPr>
                </a:tc>
                <a:tc>
                  <a:txBody>
                    <a:bodyPr/>
                    <a:lstStyle/>
                    <a:p>
                      <a:r>
                        <a:rPr lang="en-US" sz="1600" dirty="0"/>
                        <a:t>Children understand the water cycle by creating their own using natural resources</a:t>
                      </a:r>
                    </a:p>
                  </a:txBody>
                  <a:tcPr>
                    <a:solidFill>
                      <a:srgbClr val="E2F0D9">
                        <a:alpha val="49804"/>
                      </a:srgbClr>
                    </a:solidFill>
                  </a:tcPr>
                </a:tc>
                <a:extLst>
                  <a:ext uri="{0D108BD9-81ED-4DB2-BD59-A6C34878D82A}">
                    <a16:rowId xmlns:a16="http://schemas.microsoft.com/office/drawing/2014/main" val="1625638453"/>
                  </a:ext>
                </a:extLst>
              </a:tr>
              <a:tr h="836293">
                <a:tc>
                  <a:txBody>
                    <a:bodyPr/>
                    <a:lstStyle/>
                    <a:p>
                      <a:r>
                        <a:rPr lang="en-US" dirty="0"/>
                        <a:t>Mapwork - use a map to find local footpaths and go on a new walk – can you identify hills, coasts and rivers on the map?</a:t>
                      </a:r>
                    </a:p>
                  </a:txBody>
                  <a:tcPr>
                    <a:solidFill>
                      <a:srgbClr val="DEEBF7">
                        <a:alpha val="40000"/>
                      </a:srgbClr>
                    </a:solidFill>
                  </a:tcPr>
                </a:tc>
                <a:tc>
                  <a:txBody>
                    <a:bodyPr/>
                    <a:lstStyle/>
                    <a:p>
                      <a:r>
                        <a:rPr lang="en-US" sz="1600" dirty="0"/>
                        <a:t>OS Map or online mapping</a:t>
                      </a:r>
                    </a:p>
                  </a:txBody>
                  <a:tcPr>
                    <a:solidFill>
                      <a:srgbClr val="DEEBF7">
                        <a:alpha val="40000"/>
                      </a:srgbClr>
                    </a:solidFill>
                  </a:tcPr>
                </a:tc>
                <a:tc>
                  <a:txBody>
                    <a:bodyPr/>
                    <a:lstStyle/>
                    <a:p>
                      <a:r>
                        <a:rPr lang="en-US" sz="1600" dirty="0"/>
                        <a:t>Getting lost!</a:t>
                      </a:r>
                    </a:p>
                  </a:txBody>
                  <a:tcPr>
                    <a:solidFill>
                      <a:srgbClr val="DEEBF7">
                        <a:alpha val="40000"/>
                      </a:srgbClr>
                    </a:solidFill>
                  </a:tcPr>
                </a:tc>
                <a:tc>
                  <a:txBody>
                    <a:bodyPr/>
                    <a:lstStyle/>
                    <a:p>
                      <a:r>
                        <a:rPr lang="en-US" sz="1600" dirty="0"/>
                        <a:t>Children are part of the decision making, using local routes to improve their understanding of maps</a:t>
                      </a:r>
                    </a:p>
                  </a:txBody>
                  <a:tcPr>
                    <a:solidFill>
                      <a:srgbClr val="DEEBF7">
                        <a:alpha val="40000"/>
                      </a:srgbClr>
                    </a:solidFill>
                  </a:tcPr>
                </a:tc>
                <a:extLst>
                  <a:ext uri="{0D108BD9-81ED-4DB2-BD59-A6C34878D82A}">
                    <a16:rowId xmlns:a16="http://schemas.microsoft.com/office/drawing/2014/main" val="1832956772"/>
                  </a:ext>
                </a:extLst>
              </a:tr>
              <a:tr h="836293">
                <a:tc>
                  <a:txBody>
                    <a:bodyPr/>
                    <a:lstStyle/>
                    <a:p>
                      <a:r>
                        <a:rPr lang="en-US" dirty="0"/>
                        <a:t>Carbon Footprint - Find out where your fruit comes from. Can you find a local source?</a:t>
                      </a:r>
                    </a:p>
                  </a:txBody>
                  <a:tcPr>
                    <a:solidFill>
                      <a:srgbClr val="F8CBAD">
                        <a:alpha val="40000"/>
                      </a:srgbClr>
                    </a:solidFill>
                  </a:tcPr>
                </a:tc>
                <a:tc>
                  <a:txBody>
                    <a:bodyPr/>
                    <a:lstStyle/>
                    <a:p>
                      <a:r>
                        <a:rPr lang="en-US" sz="1600" dirty="0"/>
                        <a:t>Water</a:t>
                      </a:r>
                      <a:br>
                        <a:rPr lang="en-US" sz="1600" dirty="0"/>
                      </a:br>
                      <a:r>
                        <a:rPr lang="en-US" sz="1600" dirty="0"/>
                        <a:t>A bowl</a:t>
                      </a:r>
                      <a:br>
                        <a:rPr lang="en-US" sz="1600" dirty="0"/>
                      </a:br>
                      <a:r>
                        <a:rPr lang="en-US" sz="1600" dirty="0"/>
                        <a:t>A marker pen or ruler</a:t>
                      </a:r>
                    </a:p>
                  </a:txBody>
                  <a:tcPr>
                    <a:solidFill>
                      <a:srgbClr val="F8CBAD">
                        <a:alpha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Ice can be harmful if touched</a:t>
                      </a:r>
                    </a:p>
                    <a:p>
                      <a:endParaRPr lang="en-US" sz="1600" dirty="0"/>
                    </a:p>
                  </a:txBody>
                  <a:tcPr>
                    <a:solidFill>
                      <a:srgbClr val="F8CBAD">
                        <a:alpha val="40000"/>
                      </a:srgbClr>
                    </a:solidFill>
                  </a:tcPr>
                </a:tc>
                <a:tc>
                  <a:txBody>
                    <a:bodyPr/>
                    <a:lstStyle/>
                    <a:p>
                      <a:r>
                        <a:rPr lang="en-US" sz="1600" dirty="0"/>
                        <a:t>Children understand about the different states of matter of water</a:t>
                      </a:r>
                    </a:p>
                  </a:txBody>
                  <a:tcPr>
                    <a:solidFill>
                      <a:srgbClr val="F8CBAD">
                        <a:alpha val="40000"/>
                      </a:srgbClr>
                    </a:solidFill>
                  </a:tcPr>
                </a:tc>
                <a:extLst>
                  <a:ext uri="{0D108BD9-81ED-4DB2-BD59-A6C34878D82A}">
                    <a16:rowId xmlns:a16="http://schemas.microsoft.com/office/drawing/2014/main" val="3027548344"/>
                  </a:ext>
                </a:extLst>
              </a:tr>
              <a:tr h="811980">
                <a:tc>
                  <a:txBody>
                    <a:bodyPr/>
                    <a:lstStyle/>
                    <a:p>
                      <a:r>
                        <a:rPr lang="en-US" dirty="0"/>
                        <a:t>Pooh sticks – Does the weather affect the game?</a:t>
                      </a:r>
                    </a:p>
                  </a:txBody>
                  <a:tcPr>
                    <a:solidFill>
                      <a:srgbClr val="DEC8EE">
                        <a:alpha val="50196"/>
                      </a:srgbClr>
                    </a:solidFill>
                  </a:tcPr>
                </a:tc>
                <a:tc>
                  <a:txBody>
                    <a:bodyPr/>
                    <a:lstStyle/>
                    <a:p>
                      <a:r>
                        <a:rPr lang="en-US" sz="1600" dirty="0"/>
                        <a:t>Paper, foil, fruit and other materials you have around – anything goes!</a:t>
                      </a:r>
                      <a:br>
                        <a:rPr lang="en-US" sz="1600" dirty="0"/>
                      </a:br>
                      <a:r>
                        <a:rPr lang="en-US" sz="1600" dirty="0"/>
                        <a:t>A bowl, bucket or bath of water</a:t>
                      </a:r>
                    </a:p>
                  </a:txBody>
                  <a:tcPr>
                    <a:solidFill>
                      <a:srgbClr val="DEC8EE">
                        <a:alpha val="50196"/>
                      </a:srgbClr>
                    </a:solidFill>
                  </a:tcPr>
                </a:tc>
                <a:tc>
                  <a:txBody>
                    <a:bodyPr/>
                    <a:lstStyle/>
                    <a:p>
                      <a:r>
                        <a:rPr lang="en-US" sz="1600" dirty="0"/>
                        <a:t>The floor might get wet!</a:t>
                      </a:r>
                    </a:p>
                  </a:txBody>
                  <a:tcPr>
                    <a:solidFill>
                      <a:srgbClr val="DEC8EE">
                        <a:alpha val="50196"/>
                      </a:srgbClr>
                    </a:solidFill>
                  </a:tcPr>
                </a:tc>
                <a:tc>
                  <a:txBody>
                    <a:bodyPr/>
                    <a:lstStyle/>
                    <a:p>
                      <a:r>
                        <a:rPr lang="en-US" sz="1600" dirty="0"/>
                        <a:t>Children understand the term ‘buoyancy’ and appreciate the different buoyancies of objects</a:t>
                      </a:r>
                    </a:p>
                  </a:txBody>
                  <a:tcPr>
                    <a:solidFill>
                      <a:srgbClr val="DEC8EE">
                        <a:alpha val="50196"/>
                      </a:srgbClr>
                    </a:solidFill>
                  </a:tcPr>
                </a:tc>
                <a:extLst>
                  <a:ext uri="{0D108BD9-81ED-4DB2-BD59-A6C34878D82A}">
                    <a16:rowId xmlns:a16="http://schemas.microsoft.com/office/drawing/2014/main" val="3319175170"/>
                  </a:ext>
                </a:extLst>
              </a:tr>
            </a:tbl>
          </a:graphicData>
        </a:graphic>
      </p:graphicFrame>
      <p:pic>
        <p:nvPicPr>
          <p:cNvPr id="7" name="Picture 6" descr="Logo, company name&#10;&#10;Description automatically generated">
            <a:extLst>
              <a:ext uri="{FF2B5EF4-FFF2-40B4-BE49-F238E27FC236}">
                <a16:creationId xmlns:a16="http://schemas.microsoft.com/office/drawing/2014/main" id="{969E6311-1DC9-3C49-A2C0-27E2AF98F05C}"/>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spTree>
    <p:extLst>
      <p:ext uri="{BB962C8B-B14F-4D97-AF65-F5344CB8AC3E}">
        <p14:creationId xmlns:p14="http://schemas.microsoft.com/office/powerpoint/2010/main" val="282298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94E601-E18C-40E5-8258-011F71018087}"/>
              </a:ext>
            </a:extLst>
          </p:cNvPr>
          <p:cNvSpPr/>
          <p:nvPr/>
        </p:nvSpPr>
        <p:spPr>
          <a:xfrm>
            <a:off x="0" y="0"/>
            <a:ext cx="12192000"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3" y="-19617"/>
            <a:ext cx="10515600" cy="777430"/>
          </a:xfrm>
        </p:spPr>
        <p:txBody>
          <a:bodyPr>
            <a:normAutofit/>
          </a:bodyPr>
          <a:lstStyle/>
          <a:p>
            <a:r>
              <a:rPr lang="en-US" dirty="0"/>
              <a:t>Water cycle – Make a natural water cycle</a:t>
            </a:r>
          </a:p>
        </p:txBody>
      </p:sp>
      <p:sp>
        <p:nvSpPr>
          <p:cNvPr id="6" name="TextBox 5">
            <a:extLst>
              <a:ext uri="{FF2B5EF4-FFF2-40B4-BE49-F238E27FC236}">
                <a16:creationId xmlns:a16="http://schemas.microsoft.com/office/drawing/2014/main" id="{6F40F181-B8C6-B34E-A6F5-6D76DF174FEF}"/>
              </a:ext>
            </a:extLst>
          </p:cNvPr>
          <p:cNvSpPr txBox="1"/>
          <p:nvPr/>
        </p:nvSpPr>
        <p:spPr>
          <a:xfrm>
            <a:off x="130483" y="860714"/>
            <a:ext cx="11941774" cy="461665"/>
          </a:xfrm>
          <a:prstGeom prst="rect">
            <a:avLst/>
          </a:prstGeom>
          <a:solidFill>
            <a:schemeClr val="accent2"/>
          </a:solidFill>
        </p:spPr>
        <p:txBody>
          <a:bodyPr wrap="square" rtlCol="0">
            <a:spAutoFit/>
          </a:bodyPr>
          <a:lstStyle/>
          <a:p>
            <a:r>
              <a:rPr lang="en-US" sz="2400" dirty="0"/>
              <a:t>Water is cycled around the world constantly. Nature doesn’t make water, it just re-uses it!</a:t>
            </a:r>
            <a:endParaRPr lang="en-US" sz="2000" dirty="0"/>
          </a:p>
        </p:txBody>
      </p:sp>
      <p:sp>
        <p:nvSpPr>
          <p:cNvPr id="8" name="TextBox 7">
            <a:extLst>
              <a:ext uri="{FF2B5EF4-FFF2-40B4-BE49-F238E27FC236}">
                <a16:creationId xmlns:a16="http://schemas.microsoft.com/office/drawing/2014/main" id="{B9EA4E60-8DCA-FF42-979D-CB1E99630A6E}"/>
              </a:ext>
            </a:extLst>
          </p:cNvPr>
          <p:cNvSpPr txBox="1"/>
          <p:nvPr/>
        </p:nvSpPr>
        <p:spPr>
          <a:xfrm>
            <a:off x="130483" y="1520711"/>
            <a:ext cx="7814640" cy="830997"/>
          </a:xfrm>
          <a:prstGeom prst="rect">
            <a:avLst/>
          </a:prstGeom>
          <a:solidFill>
            <a:srgbClr val="00B050"/>
          </a:solidFill>
        </p:spPr>
        <p:txBody>
          <a:bodyPr wrap="none" rtlCol="0">
            <a:spAutoFit/>
          </a:bodyPr>
          <a:lstStyle/>
          <a:p>
            <a:r>
              <a:rPr lang="en-US" sz="2400" dirty="0"/>
              <a:t>Here is a version of the water cycle.</a:t>
            </a:r>
          </a:p>
          <a:p>
            <a:r>
              <a:rPr lang="en-US" sz="2400" dirty="0"/>
              <a:t>Can you make your own version using only natural materials?</a:t>
            </a:r>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sp>
        <p:nvSpPr>
          <p:cNvPr id="35" name="Cloud Callout 25">
            <a:extLst>
              <a:ext uri="{FF2B5EF4-FFF2-40B4-BE49-F238E27FC236}">
                <a16:creationId xmlns:a16="http://schemas.microsoft.com/office/drawing/2014/main" id="{4F607B77-CCDD-4CF3-835F-F63233F04CA4}"/>
              </a:ext>
            </a:extLst>
          </p:cNvPr>
          <p:cNvSpPr/>
          <p:nvPr/>
        </p:nvSpPr>
        <p:spPr>
          <a:xfrm>
            <a:off x="8364781" y="1684258"/>
            <a:ext cx="3707475" cy="2710459"/>
          </a:xfrm>
          <a:prstGeom prst="cloudCallout">
            <a:avLst>
              <a:gd name="adj1" fmla="val 30309"/>
              <a:gd name="adj2" fmla="val 69613"/>
            </a:avLst>
          </a:prstGeom>
          <a:solidFill>
            <a:schemeClr val="accent6">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Maybe you could use cotton wool for the clouds?</a:t>
            </a:r>
          </a:p>
          <a:p>
            <a:pPr algn="ctr"/>
            <a:endParaRPr lang="en-US" dirty="0">
              <a:solidFill>
                <a:schemeClr val="bg1"/>
              </a:solidFill>
            </a:endParaRPr>
          </a:p>
          <a:p>
            <a:pPr algn="ctr"/>
            <a:r>
              <a:rPr lang="en-US" dirty="0">
                <a:solidFill>
                  <a:schemeClr val="bg1"/>
                </a:solidFill>
              </a:rPr>
              <a:t>What about stones for the mountains?</a:t>
            </a:r>
          </a:p>
        </p:txBody>
      </p:sp>
      <p:grpSp>
        <p:nvGrpSpPr>
          <p:cNvPr id="4" name="Group 3">
            <a:extLst>
              <a:ext uri="{FF2B5EF4-FFF2-40B4-BE49-F238E27FC236}">
                <a16:creationId xmlns:a16="http://schemas.microsoft.com/office/drawing/2014/main" id="{5867EC7F-D316-4E1F-8539-EF9EB092A461}"/>
              </a:ext>
            </a:extLst>
          </p:cNvPr>
          <p:cNvGrpSpPr/>
          <p:nvPr/>
        </p:nvGrpSpPr>
        <p:grpSpPr>
          <a:xfrm>
            <a:off x="701614" y="2582013"/>
            <a:ext cx="8075381" cy="4130221"/>
            <a:chOff x="701614" y="2582013"/>
            <a:chExt cx="8075381" cy="4130221"/>
          </a:xfrm>
        </p:grpSpPr>
        <p:sp>
          <p:nvSpPr>
            <p:cNvPr id="11" name="Cloud Callout 10">
              <a:extLst>
                <a:ext uri="{FF2B5EF4-FFF2-40B4-BE49-F238E27FC236}">
                  <a16:creationId xmlns:a16="http://schemas.microsoft.com/office/drawing/2014/main" id="{828BE7BB-317B-A249-B139-AEF469937F65}"/>
                </a:ext>
              </a:extLst>
            </p:cNvPr>
            <p:cNvSpPr/>
            <p:nvPr/>
          </p:nvSpPr>
          <p:spPr>
            <a:xfrm>
              <a:off x="4154626" y="4910898"/>
              <a:ext cx="3541582" cy="1129932"/>
            </a:xfrm>
            <a:prstGeom prst="cloudCallou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Which has the largest mass? Which has the smallest?</a:t>
              </a:r>
            </a:p>
          </p:txBody>
        </p:sp>
        <p:sp>
          <p:nvSpPr>
            <p:cNvPr id="3" name="Oval 2">
              <a:extLst>
                <a:ext uri="{FF2B5EF4-FFF2-40B4-BE49-F238E27FC236}">
                  <a16:creationId xmlns:a16="http://schemas.microsoft.com/office/drawing/2014/main" id="{218DEFF4-EFDB-475F-81A5-86554BB35A4A}"/>
                </a:ext>
              </a:extLst>
            </p:cNvPr>
            <p:cNvSpPr/>
            <p:nvPr/>
          </p:nvSpPr>
          <p:spPr>
            <a:xfrm>
              <a:off x="2463282" y="2610006"/>
              <a:ext cx="4300215" cy="2126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Rising CO2 levels are changing how fast forests cycle water">
              <a:extLst>
                <a:ext uri="{FF2B5EF4-FFF2-40B4-BE49-F238E27FC236}">
                  <a16:creationId xmlns:a16="http://schemas.microsoft.com/office/drawing/2014/main" id="{46EA3C8D-5B13-484F-A3CA-BEBFC0AE765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1614" y="2582013"/>
              <a:ext cx="8075381" cy="41302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021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1000" fill="hold"/>
                                        <p:tgtEl>
                                          <p:spTgt spid="35"/>
                                        </p:tgtEl>
                                        <p:attrNameLst>
                                          <p:attrName>ppt_w</p:attrName>
                                        </p:attrNameLst>
                                      </p:cBhvr>
                                      <p:tavLst>
                                        <p:tav tm="0">
                                          <p:val>
                                            <p:fltVal val="0"/>
                                          </p:val>
                                        </p:tav>
                                        <p:tav tm="100000">
                                          <p:val>
                                            <p:strVal val="#ppt_w"/>
                                          </p:val>
                                        </p:tav>
                                      </p:tavLst>
                                    </p:anim>
                                    <p:anim calcmode="lin" valueType="num">
                                      <p:cBhvr>
                                        <p:cTn id="34" dur="1000" fill="hold"/>
                                        <p:tgtEl>
                                          <p:spTgt spid="35"/>
                                        </p:tgtEl>
                                        <p:attrNameLst>
                                          <p:attrName>ppt_h</p:attrName>
                                        </p:attrNameLst>
                                      </p:cBhvr>
                                      <p:tavLst>
                                        <p:tav tm="0">
                                          <p:val>
                                            <p:fltVal val="0"/>
                                          </p:val>
                                        </p:tav>
                                        <p:tav tm="100000">
                                          <p:val>
                                            <p:strVal val="#ppt_h"/>
                                          </p:val>
                                        </p:tav>
                                      </p:tavLst>
                                    </p:anim>
                                    <p:animEffect transition="in" filter="fade">
                                      <p:cBhvr>
                                        <p:cTn id="35"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CAD053-663B-4FF3-BC2A-38E81EBB5409}"/>
              </a:ext>
            </a:extLst>
          </p:cNvPr>
          <p:cNvSpPr/>
          <p:nvPr/>
        </p:nvSpPr>
        <p:spPr>
          <a:xfrm>
            <a:off x="0" y="0"/>
            <a:ext cx="12192000"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3" y="-19617"/>
            <a:ext cx="12125536" cy="777430"/>
          </a:xfrm>
        </p:spPr>
        <p:txBody>
          <a:bodyPr>
            <a:normAutofit/>
          </a:bodyPr>
          <a:lstStyle/>
          <a:p>
            <a:r>
              <a:rPr lang="en-US" dirty="0"/>
              <a:t>Mapwork - use a map to find local footpaths</a:t>
            </a:r>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sp>
        <p:nvSpPr>
          <p:cNvPr id="12" name="TextBox 11">
            <a:extLst>
              <a:ext uri="{FF2B5EF4-FFF2-40B4-BE49-F238E27FC236}">
                <a16:creationId xmlns:a16="http://schemas.microsoft.com/office/drawing/2014/main" id="{D3B98ABD-02B7-4F94-9743-1F0175F8E5AC}"/>
              </a:ext>
            </a:extLst>
          </p:cNvPr>
          <p:cNvSpPr txBox="1"/>
          <p:nvPr/>
        </p:nvSpPr>
        <p:spPr>
          <a:xfrm>
            <a:off x="130483" y="860714"/>
            <a:ext cx="11941774" cy="461665"/>
          </a:xfrm>
          <a:prstGeom prst="rect">
            <a:avLst/>
          </a:prstGeom>
          <a:solidFill>
            <a:schemeClr val="accent2">
              <a:lumMod val="50000"/>
            </a:schemeClr>
          </a:solidFill>
        </p:spPr>
        <p:txBody>
          <a:bodyPr wrap="square" rtlCol="0">
            <a:spAutoFit/>
          </a:bodyPr>
          <a:lstStyle/>
          <a:p>
            <a:r>
              <a:rPr lang="en-US" sz="2400" dirty="0">
                <a:solidFill>
                  <a:schemeClr val="bg1"/>
                </a:solidFill>
              </a:rPr>
              <a:t>There are thousands of miles of footpaths all over the UK and they have all been mapped.</a:t>
            </a:r>
            <a:endParaRPr lang="en-US" sz="2000" dirty="0">
              <a:solidFill>
                <a:schemeClr val="bg1"/>
              </a:solidFill>
            </a:endParaRPr>
          </a:p>
        </p:txBody>
      </p:sp>
      <p:sp>
        <p:nvSpPr>
          <p:cNvPr id="13" name="TextBox 12">
            <a:extLst>
              <a:ext uri="{FF2B5EF4-FFF2-40B4-BE49-F238E27FC236}">
                <a16:creationId xmlns:a16="http://schemas.microsoft.com/office/drawing/2014/main" id="{C39EC6C8-EA26-470E-8619-61192E0E8A90}"/>
              </a:ext>
            </a:extLst>
          </p:cNvPr>
          <p:cNvSpPr txBox="1"/>
          <p:nvPr/>
        </p:nvSpPr>
        <p:spPr>
          <a:xfrm>
            <a:off x="4757058" y="2129073"/>
            <a:ext cx="4163008" cy="400110"/>
          </a:xfrm>
          <a:prstGeom prst="rect">
            <a:avLst/>
          </a:prstGeom>
          <a:solidFill>
            <a:srgbClr val="996600"/>
          </a:solidFill>
        </p:spPr>
        <p:txBody>
          <a:bodyPr wrap="square" rtlCol="0">
            <a:spAutoFit/>
          </a:bodyPr>
          <a:lstStyle/>
          <a:p>
            <a:r>
              <a:rPr lang="en-US" sz="2000" dirty="0">
                <a:solidFill>
                  <a:schemeClr val="bg1"/>
                </a:solidFill>
              </a:rPr>
              <a:t>On an OS Map, they are green dashes.</a:t>
            </a:r>
          </a:p>
        </p:txBody>
      </p:sp>
      <p:sp>
        <p:nvSpPr>
          <p:cNvPr id="14" name="TextBox 13">
            <a:extLst>
              <a:ext uri="{FF2B5EF4-FFF2-40B4-BE49-F238E27FC236}">
                <a16:creationId xmlns:a16="http://schemas.microsoft.com/office/drawing/2014/main" id="{E25775FF-0912-4E5B-82AB-45B4FB835E2D}"/>
              </a:ext>
            </a:extLst>
          </p:cNvPr>
          <p:cNvSpPr txBox="1"/>
          <p:nvPr/>
        </p:nvSpPr>
        <p:spPr>
          <a:xfrm>
            <a:off x="620532" y="1530452"/>
            <a:ext cx="11451725" cy="400110"/>
          </a:xfrm>
          <a:prstGeom prst="rect">
            <a:avLst/>
          </a:prstGeom>
          <a:solidFill>
            <a:srgbClr val="CC6600"/>
          </a:solidFill>
        </p:spPr>
        <p:txBody>
          <a:bodyPr wrap="none" rtlCol="0">
            <a:spAutoFit/>
          </a:bodyPr>
          <a:lstStyle/>
          <a:p>
            <a:r>
              <a:rPr lang="en-US" sz="2000" dirty="0">
                <a:solidFill>
                  <a:schemeClr val="bg1"/>
                </a:solidFill>
              </a:rPr>
              <a:t>Using a local map or online mapping (such as footpathmap.co.uk), can you find some local footpaths to you?</a:t>
            </a:r>
          </a:p>
        </p:txBody>
      </p:sp>
      <p:pic>
        <p:nvPicPr>
          <p:cNvPr id="15" name="Picture 2" descr="Extending the footpath network">
            <a:extLst>
              <a:ext uri="{FF2B5EF4-FFF2-40B4-BE49-F238E27FC236}">
                <a16:creationId xmlns:a16="http://schemas.microsoft.com/office/drawing/2014/main" id="{562F72EA-DDF4-4080-9212-C1BC09D6651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3626" y="2109462"/>
            <a:ext cx="38100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BFA576E-65B4-4717-A854-5FED27E7CD3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97794" y="2636544"/>
            <a:ext cx="3881535" cy="2224999"/>
          </a:xfrm>
          <a:prstGeom prst="rect">
            <a:avLst/>
          </a:prstGeom>
        </p:spPr>
      </p:pic>
      <p:sp>
        <p:nvSpPr>
          <p:cNvPr id="17" name="Cloud Callout 10">
            <a:extLst>
              <a:ext uri="{FF2B5EF4-FFF2-40B4-BE49-F238E27FC236}">
                <a16:creationId xmlns:a16="http://schemas.microsoft.com/office/drawing/2014/main" id="{72690EAF-0F55-4EC1-AFDC-4598362FCA90}"/>
              </a:ext>
            </a:extLst>
          </p:cNvPr>
          <p:cNvSpPr/>
          <p:nvPr/>
        </p:nvSpPr>
        <p:spPr>
          <a:xfrm>
            <a:off x="7522028" y="3843348"/>
            <a:ext cx="4550229" cy="2159105"/>
          </a:xfrm>
          <a:prstGeom prst="cloudCallout">
            <a:avLst>
              <a:gd name="adj1" fmla="val -46110"/>
              <a:gd name="adj2" fmla="val 79276"/>
            </a:avLst>
          </a:prstGeom>
          <a:solidFill>
            <a:schemeClr val="accent2">
              <a:lumMod val="50000"/>
            </a:schemeClr>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Can you make a route, using footpaths, that you could follow for your next family walk?</a:t>
            </a:r>
          </a:p>
        </p:txBody>
      </p:sp>
      <p:sp>
        <p:nvSpPr>
          <p:cNvPr id="18" name="Cloud Callout 10">
            <a:extLst>
              <a:ext uri="{FF2B5EF4-FFF2-40B4-BE49-F238E27FC236}">
                <a16:creationId xmlns:a16="http://schemas.microsoft.com/office/drawing/2014/main" id="{5F773E20-27EB-472C-A069-181855BADFBA}"/>
              </a:ext>
            </a:extLst>
          </p:cNvPr>
          <p:cNvSpPr/>
          <p:nvPr/>
        </p:nvSpPr>
        <p:spPr>
          <a:xfrm>
            <a:off x="191279" y="4615545"/>
            <a:ext cx="4478694" cy="1731849"/>
          </a:xfrm>
          <a:prstGeom prst="cloudCallout">
            <a:avLst>
              <a:gd name="adj1" fmla="val 51908"/>
              <a:gd name="adj2" fmla="val 51186"/>
            </a:avLst>
          </a:prstGeom>
          <a:solidFill>
            <a:schemeClr val="accent2">
              <a:lumMod val="75000"/>
            </a:schemeClr>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Can you identify hills, rivers and coasts on your map too?</a:t>
            </a:r>
          </a:p>
        </p:txBody>
      </p:sp>
    </p:spTree>
    <p:extLst>
      <p:ext uri="{BB962C8B-B14F-4D97-AF65-F5344CB8AC3E}">
        <p14:creationId xmlns:p14="http://schemas.microsoft.com/office/powerpoint/2010/main" val="395643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Effect transition="in" filter="fade">
                                      <p:cBhvr>
                                        <p:cTn id="16" dur="1000"/>
                                        <p:tgtEl>
                                          <p:spTgt spid="12"/>
                                        </p:tgtEl>
                                      </p:cBhvr>
                                    </p:animEffect>
                                  </p:childTnLst>
                                </p:cTn>
                              </p:par>
                              <p:par>
                                <p:cTn id="17" presetID="5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Effect transition="in" filter="fade">
                                      <p:cBhvr>
                                        <p:cTn id="35" dur="1000"/>
                                        <p:tgtEl>
                                          <p:spTgt spid="14"/>
                                        </p:tgtEl>
                                      </p:cBhvr>
                                    </p:animEffect>
                                  </p:childTnLst>
                                </p:cTn>
                              </p:par>
                              <p:par>
                                <p:cTn id="36" presetID="53" presetClass="entr" presetSubtype="16"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fltVal val="0"/>
                                          </p:val>
                                        </p:tav>
                                        <p:tav tm="100000">
                                          <p:val>
                                            <p:strVal val="#ppt_w"/>
                                          </p:val>
                                        </p:tav>
                                      </p:tavLst>
                                    </p:anim>
                                    <p:anim calcmode="lin" valueType="num">
                                      <p:cBhvr>
                                        <p:cTn id="39" dur="1000" fill="hold"/>
                                        <p:tgtEl>
                                          <p:spTgt spid="16"/>
                                        </p:tgtEl>
                                        <p:attrNameLst>
                                          <p:attrName>ppt_h</p:attrName>
                                        </p:attrNameLst>
                                      </p:cBhvr>
                                      <p:tavLst>
                                        <p:tav tm="0">
                                          <p:val>
                                            <p:fltVal val="0"/>
                                          </p:val>
                                        </p:tav>
                                        <p:tav tm="100000">
                                          <p:val>
                                            <p:strVal val="#ppt_h"/>
                                          </p:val>
                                        </p:tav>
                                      </p:tavLst>
                                    </p:anim>
                                    <p:animEffect transition="in" filter="fade">
                                      <p:cBhvr>
                                        <p:cTn id="40" dur="1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Effect transition="in" filter="fade">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fltVal val="0"/>
                                          </p:val>
                                        </p:tav>
                                        <p:tav tm="100000">
                                          <p:val>
                                            <p:strVal val="#ppt_w"/>
                                          </p:val>
                                        </p:tav>
                                      </p:tavLst>
                                    </p:anim>
                                    <p:anim calcmode="lin" valueType="num">
                                      <p:cBhvr>
                                        <p:cTn id="53" dur="1000" fill="hold"/>
                                        <p:tgtEl>
                                          <p:spTgt spid="17"/>
                                        </p:tgtEl>
                                        <p:attrNameLst>
                                          <p:attrName>ppt_h</p:attrName>
                                        </p:attrNameLst>
                                      </p:cBhvr>
                                      <p:tavLst>
                                        <p:tav tm="0">
                                          <p:val>
                                            <p:fltVal val="0"/>
                                          </p:val>
                                        </p:tav>
                                        <p:tav tm="100000">
                                          <p:val>
                                            <p:strVal val="#ppt_h"/>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D78F90-0CAF-4160-82A3-40E9B7F03842}"/>
              </a:ext>
            </a:extLst>
          </p:cNvPr>
          <p:cNvSpPr/>
          <p:nvPr/>
        </p:nvSpPr>
        <p:spPr>
          <a:xfrm>
            <a:off x="0" y="0"/>
            <a:ext cx="12192000"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2" y="-19617"/>
            <a:ext cx="12146271" cy="777430"/>
          </a:xfrm>
          <a:ln>
            <a:noFill/>
          </a:ln>
        </p:spPr>
        <p:txBody>
          <a:bodyPr>
            <a:normAutofit fontScale="90000"/>
          </a:bodyPr>
          <a:lstStyle/>
          <a:p>
            <a:r>
              <a:rPr lang="en-US" dirty="0"/>
              <a:t>Carbon Footprint - Find out where your fruit comes from</a:t>
            </a:r>
          </a:p>
        </p:txBody>
      </p:sp>
      <p:sp>
        <p:nvSpPr>
          <p:cNvPr id="6" name="TextBox 5">
            <a:extLst>
              <a:ext uri="{FF2B5EF4-FFF2-40B4-BE49-F238E27FC236}">
                <a16:creationId xmlns:a16="http://schemas.microsoft.com/office/drawing/2014/main" id="{6F40F181-B8C6-B34E-A6F5-6D76DF174FEF}"/>
              </a:ext>
            </a:extLst>
          </p:cNvPr>
          <p:cNvSpPr txBox="1"/>
          <p:nvPr/>
        </p:nvSpPr>
        <p:spPr>
          <a:xfrm>
            <a:off x="130483" y="860714"/>
            <a:ext cx="11941774" cy="1200329"/>
          </a:xfrm>
          <a:prstGeom prst="rect">
            <a:avLst/>
          </a:prstGeom>
          <a:solidFill>
            <a:schemeClr val="accent1"/>
          </a:solidFill>
        </p:spPr>
        <p:txBody>
          <a:bodyPr wrap="square" rtlCol="0">
            <a:spAutoFit/>
          </a:bodyPr>
          <a:lstStyle/>
          <a:p>
            <a:r>
              <a:rPr lang="en-US" sz="2400" dirty="0">
                <a:solidFill>
                  <a:schemeClr val="bg1"/>
                </a:solidFill>
              </a:rPr>
              <a:t>Carbon Footprint describes how much carbon dioxide is produced in making and transporting goods. Factories produce carbon dioxide in some processes and all transport gives out carbon dioxide by burning fuel.</a:t>
            </a:r>
            <a:endParaRPr lang="en-US" sz="2000" dirty="0">
              <a:solidFill>
                <a:schemeClr val="bg1"/>
              </a:solidFill>
            </a:endParaRPr>
          </a:p>
        </p:txBody>
      </p:sp>
      <p:sp>
        <p:nvSpPr>
          <p:cNvPr id="8" name="TextBox 7">
            <a:extLst>
              <a:ext uri="{FF2B5EF4-FFF2-40B4-BE49-F238E27FC236}">
                <a16:creationId xmlns:a16="http://schemas.microsoft.com/office/drawing/2014/main" id="{B9EA4E60-8DCA-FF42-979D-CB1E99630A6E}"/>
              </a:ext>
            </a:extLst>
          </p:cNvPr>
          <p:cNvSpPr txBox="1"/>
          <p:nvPr/>
        </p:nvSpPr>
        <p:spPr>
          <a:xfrm>
            <a:off x="130482" y="2287960"/>
            <a:ext cx="7058257" cy="1015663"/>
          </a:xfrm>
          <a:prstGeom prst="rect">
            <a:avLst/>
          </a:prstGeom>
          <a:solidFill>
            <a:schemeClr val="accent1">
              <a:lumMod val="60000"/>
              <a:lumOff val="40000"/>
            </a:schemeClr>
          </a:solidFill>
        </p:spPr>
        <p:txBody>
          <a:bodyPr wrap="square" rtlCol="0">
            <a:spAutoFit/>
          </a:bodyPr>
          <a:lstStyle/>
          <a:p>
            <a:r>
              <a:rPr lang="en-US" sz="2000" dirty="0"/>
              <a:t>Some companies try to be ‘carbon neutral’ by reducing the carbon dioxide they produce and by transporting their products over less journeys or by combining with other companies to use less fuel</a:t>
            </a:r>
          </a:p>
        </p:txBody>
      </p:sp>
      <p:sp>
        <p:nvSpPr>
          <p:cNvPr id="10" name="TextBox 9">
            <a:extLst>
              <a:ext uri="{FF2B5EF4-FFF2-40B4-BE49-F238E27FC236}">
                <a16:creationId xmlns:a16="http://schemas.microsoft.com/office/drawing/2014/main" id="{6BA5AAE2-5B47-3540-822D-4B78EF6B377B}"/>
              </a:ext>
            </a:extLst>
          </p:cNvPr>
          <p:cNvSpPr txBox="1"/>
          <p:nvPr/>
        </p:nvSpPr>
        <p:spPr>
          <a:xfrm>
            <a:off x="130483" y="3591494"/>
            <a:ext cx="4972194" cy="1323439"/>
          </a:xfrm>
          <a:prstGeom prst="rect">
            <a:avLst/>
          </a:prstGeom>
          <a:solidFill>
            <a:srgbClr val="F85E5E"/>
          </a:solidFill>
          <a:ln>
            <a:solidFill>
              <a:srgbClr val="C00000"/>
            </a:solidFill>
          </a:ln>
        </p:spPr>
        <p:txBody>
          <a:bodyPr wrap="square" rtlCol="0">
            <a:spAutoFit/>
          </a:bodyPr>
          <a:lstStyle/>
          <a:p>
            <a:pPr algn="just"/>
            <a:r>
              <a:rPr lang="en-US" sz="2000" dirty="0">
                <a:sym typeface="Wingdings" pitchFamily="2" charset="2"/>
              </a:rPr>
              <a:t>Find out where your fruit comes from. It should say on the packet.</a:t>
            </a:r>
          </a:p>
          <a:p>
            <a:pPr algn="just"/>
            <a:r>
              <a:rPr lang="en-US" sz="2000" dirty="0">
                <a:sym typeface="Wingdings" pitchFamily="2" charset="2"/>
              </a:rPr>
              <a:t>Can you use online mapping to find out how far that is?</a:t>
            </a:r>
            <a:endParaRPr lang="en-US" sz="2000" dirty="0"/>
          </a:p>
        </p:txBody>
      </p:sp>
      <p:sp>
        <p:nvSpPr>
          <p:cNvPr id="26" name="Cloud Callout 25">
            <a:extLst>
              <a:ext uri="{FF2B5EF4-FFF2-40B4-BE49-F238E27FC236}">
                <a16:creationId xmlns:a16="http://schemas.microsoft.com/office/drawing/2014/main" id="{B3852A2C-BD03-AE46-A8A8-38C8641D34C0}"/>
              </a:ext>
            </a:extLst>
          </p:cNvPr>
          <p:cNvSpPr/>
          <p:nvPr/>
        </p:nvSpPr>
        <p:spPr>
          <a:xfrm>
            <a:off x="1741091" y="4586933"/>
            <a:ext cx="4737530" cy="1794412"/>
          </a:xfrm>
          <a:prstGeom prst="cloudCallout">
            <a:avLst>
              <a:gd name="adj1" fmla="val 49448"/>
              <a:gd name="adj2" fmla="val 54061"/>
            </a:avLst>
          </a:prstGeom>
          <a:solidFill>
            <a:srgbClr val="F51B1B"/>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A lorry produces 300-400g of carbon dioxide for every mile it drives!</a:t>
            </a:r>
            <a:endParaRPr lang="en-US" sz="2000" b="1" dirty="0">
              <a:solidFill>
                <a:sysClr val="windowText" lastClr="000000"/>
              </a:solidFill>
            </a:endParaRPr>
          </a:p>
        </p:txBody>
      </p:sp>
      <p:sp>
        <p:nvSpPr>
          <p:cNvPr id="27" name="TextBox 26">
            <a:extLst>
              <a:ext uri="{FF2B5EF4-FFF2-40B4-BE49-F238E27FC236}">
                <a16:creationId xmlns:a16="http://schemas.microsoft.com/office/drawing/2014/main" id="{8E109E89-21C3-4F5B-88CD-6C6D3F1B0ADD}"/>
              </a:ext>
            </a:extLst>
          </p:cNvPr>
          <p:cNvSpPr txBox="1"/>
          <p:nvPr/>
        </p:nvSpPr>
        <p:spPr>
          <a:xfrm>
            <a:off x="8044774" y="2287960"/>
            <a:ext cx="4027483" cy="1015663"/>
          </a:xfrm>
          <a:prstGeom prst="rect">
            <a:avLst/>
          </a:prstGeom>
          <a:solidFill>
            <a:schemeClr val="accent1">
              <a:lumMod val="50000"/>
            </a:schemeClr>
          </a:solidFill>
          <a:ln>
            <a:solidFill>
              <a:srgbClr val="002060"/>
            </a:solidFill>
          </a:ln>
        </p:spPr>
        <p:txBody>
          <a:bodyPr wrap="square" rtlCol="0">
            <a:spAutoFit/>
          </a:bodyPr>
          <a:lstStyle/>
          <a:p>
            <a:r>
              <a:rPr lang="en-US" sz="2000" dirty="0">
                <a:solidFill>
                  <a:schemeClr val="bg1"/>
                </a:solidFill>
              </a:rPr>
              <a:t>Others plant trees because trees absorb carbon dioxide and give out oxygen, which we need to breathe</a:t>
            </a:r>
            <a:endParaRPr lang="en-US" b="1" dirty="0">
              <a:solidFill>
                <a:schemeClr val="bg1"/>
              </a:solidFill>
            </a:endParaRPr>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pic>
        <p:nvPicPr>
          <p:cNvPr id="2050" name="Picture 2" descr="Neutral is the New Green: Carbon Offsets at Duke University">
            <a:extLst>
              <a:ext uri="{FF2B5EF4-FFF2-40B4-BE49-F238E27FC236}">
                <a16:creationId xmlns:a16="http://schemas.microsoft.com/office/drawing/2014/main" id="{5E108B5E-5B79-49AB-BA32-A6B3AD507DC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86440" y="2531187"/>
            <a:ext cx="1566383" cy="16041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790FB9B-021E-496B-8CED-243679C5AB14}"/>
              </a:ext>
            </a:extLst>
          </p:cNvPr>
          <p:cNvSpPr txBox="1"/>
          <p:nvPr/>
        </p:nvSpPr>
        <p:spPr>
          <a:xfrm>
            <a:off x="6909596" y="5079801"/>
            <a:ext cx="4972194" cy="707886"/>
          </a:xfrm>
          <a:prstGeom prst="rect">
            <a:avLst/>
          </a:prstGeom>
          <a:solidFill>
            <a:schemeClr val="accent6">
              <a:lumMod val="60000"/>
              <a:lumOff val="40000"/>
            </a:schemeClr>
          </a:solidFill>
          <a:ln>
            <a:noFill/>
          </a:ln>
        </p:spPr>
        <p:txBody>
          <a:bodyPr wrap="square" rtlCol="0">
            <a:spAutoFit/>
          </a:bodyPr>
          <a:lstStyle/>
          <a:p>
            <a:pPr algn="just"/>
            <a:r>
              <a:rPr lang="en-US" sz="2000" dirty="0">
                <a:sym typeface="Wingdings" pitchFamily="2" charset="2"/>
              </a:rPr>
              <a:t>While these can be more expensive, they are normally much better for the environment.</a:t>
            </a:r>
            <a:endParaRPr lang="en-US" sz="2000" dirty="0"/>
          </a:p>
        </p:txBody>
      </p:sp>
      <p:sp>
        <p:nvSpPr>
          <p:cNvPr id="11" name="Cloud Callout 10">
            <a:extLst>
              <a:ext uri="{FF2B5EF4-FFF2-40B4-BE49-F238E27FC236}">
                <a16:creationId xmlns:a16="http://schemas.microsoft.com/office/drawing/2014/main" id="{828BE7BB-317B-A249-B139-AEF469937F65}"/>
              </a:ext>
            </a:extLst>
          </p:cNvPr>
          <p:cNvSpPr/>
          <p:nvPr/>
        </p:nvSpPr>
        <p:spPr>
          <a:xfrm>
            <a:off x="7494055" y="3678196"/>
            <a:ext cx="4578202" cy="1295102"/>
          </a:xfrm>
          <a:prstGeom prst="cloudCallout">
            <a:avLst>
              <a:gd name="adj1" fmla="val -41079"/>
              <a:gd name="adj2" fmla="val 6117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Can you find a more local supplier for fruit? Maybe a farm shop or market stall?</a:t>
            </a:r>
          </a:p>
        </p:txBody>
      </p:sp>
    </p:spTree>
    <p:extLst>
      <p:ext uri="{BB962C8B-B14F-4D97-AF65-F5344CB8AC3E}">
        <p14:creationId xmlns:p14="http://schemas.microsoft.com/office/powerpoint/2010/main" val="248032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par>
                                <p:cTn id="24" presetID="53" presetClass="entr" presetSubtype="16"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1000" fill="hold"/>
                                        <p:tgtEl>
                                          <p:spTgt spid="2050"/>
                                        </p:tgtEl>
                                        <p:attrNameLst>
                                          <p:attrName>ppt_w</p:attrName>
                                        </p:attrNameLst>
                                      </p:cBhvr>
                                      <p:tavLst>
                                        <p:tav tm="0">
                                          <p:val>
                                            <p:fltVal val="0"/>
                                          </p:val>
                                        </p:tav>
                                        <p:tav tm="100000">
                                          <p:val>
                                            <p:strVal val="#ppt_w"/>
                                          </p:val>
                                        </p:tav>
                                      </p:tavLst>
                                    </p:anim>
                                    <p:anim calcmode="lin" valueType="num">
                                      <p:cBhvr>
                                        <p:cTn id="27" dur="1000" fill="hold"/>
                                        <p:tgtEl>
                                          <p:spTgt spid="2050"/>
                                        </p:tgtEl>
                                        <p:attrNameLst>
                                          <p:attrName>ppt_h</p:attrName>
                                        </p:attrNameLst>
                                      </p:cBhvr>
                                      <p:tavLst>
                                        <p:tav tm="0">
                                          <p:val>
                                            <p:fltVal val="0"/>
                                          </p:val>
                                        </p:tav>
                                        <p:tav tm="100000">
                                          <p:val>
                                            <p:strVal val="#ppt_h"/>
                                          </p:val>
                                        </p:tav>
                                      </p:tavLst>
                                    </p:anim>
                                    <p:animEffect transition="in" filter="fade">
                                      <p:cBhvr>
                                        <p:cTn id="28" dur="10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1000" fill="hold"/>
                                        <p:tgtEl>
                                          <p:spTgt spid="26"/>
                                        </p:tgtEl>
                                        <p:attrNameLst>
                                          <p:attrName>ppt_w</p:attrName>
                                        </p:attrNameLst>
                                      </p:cBhvr>
                                      <p:tavLst>
                                        <p:tav tm="0">
                                          <p:val>
                                            <p:fltVal val="0"/>
                                          </p:val>
                                        </p:tav>
                                        <p:tav tm="100000">
                                          <p:val>
                                            <p:strVal val="#ppt_w"/>
                                          </p:val>
                                        </p:tav>
                                      </p:tavLst>
                                    </p:anim>
                                    <p:anim calcmode="lin" valueType="num">
                                      <p:cBhvr>
                                        <p:cTn id="34" dur="1000" fill="hold"/>
                                        <p:tgtEl>
                                          <p:spTgt spid="26"/>
                                        </p:tgtEl>
                                        <p:attrNameLst>
                                          <p:attrName>ppt_h</p:attrName>
                                        </p:attrNameLst>
                                      </p:cBhvr>
                                      <p:tavLst>
                                        <p:tav tm="0">
                                          <p:val>
                                            <p:fltVal val="0"/>
                                          </p:val>
                                        </p:tav>
                                        <p:tav tm="100000">
                                          <p:val>
                                            <p:strVal val="#ppt_h"/>
                                          </p:val>
                                        </p:tav>
                                      </p:tavLst>
                                    </p:anim>
                                    <p:animEffect transition="in" filter="fade">
                                      <p:cBhvr>
                                        <p:cTn id="35" dur="1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1000" fill="hold"/>
                                        <p:tgtEl>
                                          <p:spTgt spid="27"/>
                                        </p:tgtEl>
                                        <p:attrNameLst>
                                          <p:attrName>ppt_w</p:attrName>
                                        </p:attrNameLst>
                                      </p:cBhvr>
                                      <p:tavLst>
                                        <p:tav tm="0">
                                          <p:val>
                                            <p:fltVal val="0"/>
                                          </p:val>
                                        </p:tav>
                                        <p:tav tm="100000">
                                          <p:val>
                                            <p:strVal val="#ppt_w"/>
                                          </p:val>
                                        </p:tav>
                                      </p:tavLst>
                                    </p:anim>
                                    <p:anim calcmode="lin" valueType="num">
                                      <p:cBhvr>
                                        <p:cTn id="41" dur="1000" fill="hold"/>
                                        <p:tgtEl>
                                          <p:spTgt spid="27"/>
                                        </p:tgtEl>
                                        <p:attrNameLst>
                                          <p:attrName>ppt_h</p:attrName>
                                        </p:attrNameLst>
                                      </p:cBhvr>
                                      <p:tavLst>
                                        <p:tav tm="0">
                                          <p:val>
                                            <p:fltVal val="0"/>
                                          </p:val>
                                        </p:tav>
                                        <p:tav tm="100000">
                                          <p:val>
                                            <p:strVal val="#ppt_h"/>
                                          </p:val>
                                        </p:tav>
                                      </p:tavLst>
                                    </p:anim>
                                    <p:animEffect transition="in" filter="fade">
                                      <p:cBhvr>
                                        <p:cTn id="42" dur="1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Effect transition="in" filter="fade">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fltVal val="0"/>
                                          </p:val>
                                        </p:tav>
                                        <p:tav tm="100000">
                                          <p:val>
                                            <p:strVal val="#ppt_w"/>
                                          </p:val>
                                        </p:tav>
                                      </p:tavLst>
                                    </p:anim>
                                    <p:anim calcmode="lin" valueType="num">
                                      <p:cBhvr>
                                        <p:cTn id="55" dur="1000" fill="hold"/>
                                        <p:tgtEl>
                                          <p:spTgt spid="11"/>
                                        </p:tgtEl>
                                        <p:attrNameLst>
                                          <p:attrName>ppt_h</p:attrName>
                                        </p:attrNameLst>
                                      </p:cBhvr>
                                      <p:tavLst>
                                        <p:tav tm="0">
                                          <p:val>
                                            <p:fltVal val="0"/>
                                          </p:val>
                                        </p:tav>
                                        <p:tav tm="100000">
                                          <p:val>
                                            <p:strVal val="#ppt_h"/>
                                          </p:val>
                                        </p:tav>
                                      </p:tavLst>
                                    </p:anim>
                                    <p:animEffect transition="in" filter="fade">
                                      <p:cBhvr>
                                        <p:cTn id="56" dur="1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Effect transition="in" filter="fade">
                                      <p:cBhvr>
                                        <p:cTn id="6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10" grpId="0" animBg="1"/>
      <p:bldP spid="26" grpId="0" animBg="1"/>
      <p:bldP spid="27" grpId="0" animBg="1"/>
      <p:bldP spid="14"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6FE09C-C4AD-4397-A9C6-C2A02624225C}"/>
              </a:ext>
            </a:extLst>
          </p:cNvPr>
          <p:cNvSpPr/>
          <p:nvPr/>
        </p:nvSpPr>
        <p:spPr>
          <a:xfrm>
            <a:off x="0" y="0"/>
            <a:ext cx="12192000"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a:xfrm>
            <a:off x="64922" y="-19617"/>
            <a:ext cx="12127077" cy="777430"/>
          </a:xfrm>
          <a:ln>
            <a:noFill/>
          </a:ln>
        </p:spPr>
        <p:txBody>
          <a:bodyPr>
            <a:normAutofit/>
          </a:bodyPr>
          <a:lstStyle/>
          <a:p>
            <a:r>
              <a:rPr lang="en-US" dirty="0"/>
              <a:t>Pooh sticks – Does the weather affect the game?</a:t>
            </a:r>
          </a:p>
        </p:txBody>
      </p:sp>
      <p:sp>
        <p:nvSpPr>
          <p:cNvPr id="6" name="TextBox 5">
            <a:extLst>
              <a:ext uri="{FF2B5EF4-FFF2-40B4-BE49-F238E27FC236}">
                <a16:creationId xmlns:a16="http://schemas.microsoft.com/office/drawing/2014/main" id="{6F40F181-B8C6-B34E-A6F5-6D76DF174FEF}"/>
              </a:ext>
            </a:extLst>
          </p:cNvPr>
          <p:cNvSpPr txBox="1"/>
          <p:nvPr/>
        </p:nvSpPr>
        <p:spPr>
          <a:xfrm>
            <a:off x="130483" y="860714"/>
            <a:ext cx="11941774" cy="954107"/>
          </a:xfrm>
          <a:prstGeom prst="rect">
            <a:avLst/>
          </a:prstGeom>
          <a:solidFill>
            <a:srgbClr val="FFC000"/>
          </a:solidFill>
        </p:spPr>
        <p:txBody>
          <a:bodyPr wrap="square" rtlCol="0">
            <a:spAutoFit/>
          </a:bodyPr>
          <a:lstStyle/>
          <a:p>
            <a:r>
              <a:rPr lang="en-US" sz="2800" dirty="0"/>
              <a:t>Have you played Pooh Sticks before? The game comes from the books about Winnie the Pooh!</a:t>
            </a:r>
            <a:endParaRPr lang="en-US" sz="2400" dirty="0"/>
          </a:p>
        </p:txBody>
      </p:sp>
      <p:sp>
        <p:nvSpPr>
          <p:cNvPr id="8" name="TextBox 7">
            <a:extLst>
              <a:ext uri="{FF2B5EF4-FFF2-40B4-BE49-F238E27FC236}">
                <a16:creationId xmlns:a16="http://schemas.microsoft.com/office/drawing/2014/main" id="{B9EA4E60-8DCA-FF42-979D-CB1E99630A6E}"/>
              </a:ext>
            </a:extLst>
          </p:cNvPr>
          <p:cNvSpPr txBox="1"/>
          <p:nvPr/>
        </p:nvSpPr>
        <p:spPr>
          <a:xfrm>
            <a:off x="662816" y="2122572"/>
            <a:ext cx="6876120" cy="400110"/>
          </a:xfrm>
          <a:prstGeom prst="rect">
            <a:avLst/>
          </a:prstGeom>
          <a:solidFill>
            <a:schemeClr val="accent4">
              <a:lumMod val="60000"/>
              <a:lumOff val="40000"/>
            </a:schemeClr>
          </a:solidFill>
        </p:spPr>
        <p:txBody>
          <a:bodyPr wrap="square" rtlCol="0">
            <a:spAutoFit/>
          </a:bodyPr>
          <a:lstStyle/>
          <a:p>
            <a:r>
              <a:rPr lang="en-US" sz="2000" dirty="0"/>
              <a:t>When you’re next on a walk, try and find a bridge over a stream.</a:t>
            </a:r>
          </a:p>
        </p:txBody>
      </p:sp>
      <p:sp>
        <p:nvSpPr>
          <p:cNvPr id="10" name="TextBox 9">
            <a:extLst>
              <a:ext uri="{FF2B5EF4-FFF2-40B4-BE49-F238E27FC236}">
                <a16:creationId xmlns:a16="http://schemas.microsoft.com/office/drawing/2014/main" id="{6BA5AAE2-5B47-3540-822D-4B78EF6B377B}"/>
              </a:ext>
            </a:extLst>
          </p:cNvPr>
          <p:cNvSpPr txBox="1"/>
          <p:nvPr/>
        </p:nvSpPr>
        <p:spPr>
          <a:xfrm>
            <a:off x="1324091" y="2920670"/>
            <a:ext cx="10748166" cy="707886"/>
          </a:xfrm>
          <a:prstGeom prst="rect">
            <a:avLst/>
          </a:prstGeom>
          <a:solidFill>
            <a:srgbClr val="EEB000"/>
          </a:solidFill>
          <a:ln>
            <a:solidFill>
              <a:srgbClr val="C00000"/>
            </a:solidFill>
          </a:ln>
        </p:spPr>
        <p:txBody>
          <a:bodyPr wrap="square" rtlCol="0">
            <a:spAutoFit/>
          </a:bodyPr>
          <a:lstStyle/>
          <a:p>
            <a:pPr algn="just"/>
            <a:r>
              <a:rPr lang="en-US" sz="2000" dirty="0">
                <a:sym typeface="Wingdings" pitchFamily="2" charset="2"/>
              </a:rPr>
              <a:t>Everyone finds a stick and drops them at the same time over one side of the bridge. Race to the other side and see which stick comes through first – they’re the winner!</a:t>
            </a:r>
            <a:endParaRPr lang="en-US" sz="2000" dirty="0"/>
          </a:p>
        </p:txBody>
      </p:sp>
      <p:sp>
        <p:nvSpPr>
          <p:cNvPr id="11" name="Cloud Callout 10">
            <a:extLst>
              <a:ext uri="{FF2B5EF4-FFF2-40B4-BE49-F238E27FC236}">
                <a16:creationId xmlns:a16="http://schemas.microsoft.com/office/drawing/2014/main" id="{828BE7BB-317B-A249-B139-AEF469937F65}"/>
              </a:ext>
            </a:extLst>
          </p:cNvPr>
          <p:cNvSpPr/>
          <p:nvPr/>
        </p:nvSpPr>
        <p:spPr>
          <a:xfrm>
            <a:off x="341803" y="4065878"/>
            <a:ext cx="5686088" cy="2354799"/>
          </a:xfrm>
          <a:prstGeom prst="cloudCallout">
            <a:avLst>
              <a:gd name="adj1" fmla="val 44179"/>
              <a:gd name="adj2" fmla="val 60652"/>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Try playing after it’s been sunny and after it’s been raining. Does the weather make a difference? What if it’s raining when you play?</a:t>
            </a:r>
          </a:p>
        </p:txBody>
      </p:sp>
      <p:pic>
        <p:nvPicPr>
          <p:cNvPr id="30" name="Picture 29" descr="Logo, company name&#10;&#10;Description automatically generated">
            <a:extLst>
              <a:ext uri="{FF2B5EF4-FFF2-40B4-BE49-F238E27FC236}">
                <a16:creationId xmlns:a16="http://schemas.microsoft.com/office/drawing/2014/main" id="{0FC6AAE8-DB5B-4037-B798-4DACD3B7F0C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421310" y="5768278"/>
            <a:ext cx="1769149" cy="1073547"/>
          </a:xfrm>
          <a:prstGeom prst="rect">
            <a:avLst/>
          </a:prstGeom>
        </p:spPr>
      </p:pic>
      <p:pic>
        <p:nvPicPr>
          <p:cNvPr id="3074" name="Picture 2" descr="How to Play the Perfect Game of Pooh Sticks • Craft Invaders">
            <a:extLst>
              <a:ext uri="{FF2B5EF4-FFF2-40B4-BE49-F238E27FC236}">
                <a16:creationId xmlns:a16="http://schemas.microsoft.com/office/drawing/2014/main" id="{97B0F7C7-D34D-4CB3-96A7-B00BFCA35E6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64110" y="3725440"/>
            <a:ext cx="4049932" cy="303744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18430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animEffect transition="in" filter="fade">
                                      <p:cBhvr>
                                        <p:cTn id="21" dur="10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Effect transition="in" filter="fad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D56257-91BB-4D77-9E76-E6911810F425}"/>
              </a:ext>
            </a:extLst>
          </p:cNvPr>
          <p:cNvSpPr/>
          <p:nvPr/>
        </p:nvSpPr>
        <p:spPr>
          <a:xfrm>
            <a:off x="0" y="0"/>
            <a:ext cx="12192000"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4BD16D4-3B02-1147-B512-E5D39A1DF4FF}"/>
              </a:ext>
            </a:extLst>
          </p:cNvPr>
          <p:cNvSpPr>
            <a:spLocks noGrp="1"/>
          </p:cNvSpPr>
          <p:nvPr>
            <p:ph type="title"/>
          </p:nvPr>
        </p:nvSpPr>
        <p:spPr>
          <a:xfrm>
            <a:off x="0" y="-158942"/>
            <a:ext cx="5029200" cy="997142"/>
          </a:xfrm>
        </p:spPr>
        <p:txBody>
          <a:bodyPr>
            <a:normAutofit/>
          </a:bodyPr>
          <a:lstStyle/>
          <a:p>
            <a:r>
              <a:rPr lang="en-US" dirty="0"/>
              <a:t>How did you get on?</a:t>
            </a:r>
          </a:p>
        </p:txBody>
      </p:sp>
      <p:pic>
        <p:nvPicPr>
          <p:cNvPr id="4" name="Picture 3" descr="Logo, company name&#10;&#10;Description automatically generated">
            <a:extLst>
              <a:ext uri="{FF2B5EF4-FFF2-40B4-BE49-F238E27FC236}">
                <a16:creationId xmlns:a16="http://schemas.microsoft.com/office/drawing/2014/main" id="{AEB750DB-1D5D-2048-8E28-7DE273F27D29}"/>
              </a:ext>
            </a:extLst>
          </p:cNvPr>
          <p:cNvPicPr>
            <a:picLocks noChangeAspect="1"/>
          </p:cNvPicPr>
          <p:nvPr/>
        </p:nvPicPr>
        <p:blipFill rotWithShape="1">
          <a:blip r:embed="rId2" cstate="screen">
            <a:clrChange>
              <a:clrFrom>
                <a:srgbClr val="FFFFFF"/>
              </a:clrFrom>
              <a:clrTo>
                <a:srgbClr val="FFFFFF">
                  <a:alpha val="0"/>
                </a:srgbClr>
              </a:clrTo>
            </a:clrChange>
            <a:alphaModFix amt="85000"/>
            <a:extLst>
              <a:ext uri="{28A0092B-C50C-407E-A947-70E740481C1C}">
                <a14:useLocalDpi xmlns:a14="http://schemas.microsoft.com/office/drawing/2010/main"/>
              </a:ext>
            </a:extLst>
          </a:blip>
          <a:srcRect/>
          <a:stretch/>
        </p:blipFill>
        <p:spPr>
          <a:xfrm>
            <a:off x="8317159" y="0"/>
            <a:ext cx="3874841" cy="2351313"/>
          </a:xfrm>
          <a:prstGeom prst="rect">
            <a:avLst/>
          </a:prstGeom>
        </p:spPr>
      </p:pic>
      <p:sp>
        <p:nvSpPr>
          <p:cNvPr id="6" name="Cloud Callout 5">
            <a:extLst>
              <a:ext uri="{FF2B5EF4-FFF2-40B4-BE49-F238E27FC236}">
                <a16:creationId xmlns:a16="http://schemas.microsoft.com/office/drawing/2014/main" id="{D84276F4-7A70-4340-BF98-6C7968D34C84}"/>
              </a:ext>
            </a:extLst>
          </p:cNvPr>
          <p:cNvSpPr/>
          <p:nvPr/>
        </p:nvSpPr>
        <p:spPr>
          <a:xfrm>
            <a:off x="198264" y="728428"/>
            <a:ext cx="3328416" cy="2253917"/>
          </a:xfrm>
          <a:prstGeom prst="cloudCallout">
            <a:avLst>
              <a:gd name="adj1" fmla="val 45758"/>
              <a:gd name="adj2" fmla="val 7014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What was your </a:t>
            </a:r>
            <a:r>
              <a:rPr lang="en-GB" sz="2400" b="1" dirty="0"/>
              <a:t>favourite</a:t>
            </a:r>
            <a:r>
              <a:rPr lang="en-US" sz="2400" b="1" dirty="0"/>
              <a:t> activity from this pack?</a:t>
            </a:r>
          </a:p>
        </p:txBody>
      </p:sp>
      <p:sp>
        <p:nvSpPr>
          <p:cNvPr id="10" name="Oval Callout 9">
            <a:extLst>
              <a:ext uri="{FF2B5EF4-FFF2-40B4-BE49-F238E27FC236}">
                <a16:creationId xmlns:a16="http://schemas.microsoft.com/office/drawing/2014/main" id="{25E43BC3-CF7B-3C47-AD27-6625B60E1E05}"/>
              </a:ext>
            </a:extLst>
          </p:cNvPr>
          <p:cNvSpPr/>
          <p:nvPr/>
        </p:nvSpPr>
        <p:spPr>
          <a:xfrm>
            <a:off x="4242417" y="2510255"/>
            <a:ext cx="7884270" cy="2165910"/>
          </a:xfrm>
          <a:prstGeom prst="wedgeEllipseCallou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Share your feedback by:</a:t>
            </a:r>
          </a:p>
          <a:p>
            <a:endParaRPr lang="en-US" sz="2400" b="1" dirty="0">
              <a:solidFill>
                <a:schemeClr val="tx1"/>
              </a:solidFill>
            </a:endParaRPr>
          </a:p>
          <a:p>
            <a:r>
              <a:rPr lang="en-US" b="1" dirty="0">
                <a:solidFill>
                  <a:schemeClr val="tx1"/>
                </a:solidFill>
              </a:rPr>
              <a:t>Emailing - </a:t>
            </a:r>
            <a:r>
              <a:rPr lang="en-US" b="1" dirty="0">
                <a:solidFill>
                  <a:srgbClr val="92D050"/>
                </a:solidFill>
                <a:hlinkClick r:id="rId3">
                  <a:extLst>
                    <a:ext uri="{A12FA001-AC4F-418D-AE19-62706E023703}">
                      <ahyp:hlinkClr xmlns:ahyp="http://schemas.microsoft.com/office/drawing/2018/hyperlinkcolor" xmlns="" val="tx"/>
                    </a:ext>
                  </a:extLst>
                </a:hlinkClick>
              </a:rPr>
              <a:t>ellen.blackwood@primary-forest-school.co.uk</a:t>
            </a:r>
            <a:endParaRPr lang="en-US" b="1" dirty="0">
              <a:solidFill>
                <a:srgbClr val="92D050"/>
              </a:solidFill>
            </a:endParaRPr>
          </a:p>
          <a:p>
            <a:r>
              <a:rPr lang="en-US" b="1" dirty="0">
                <a:solidFill>
                  <a:schemeClr val="tx1"/>
                </a:solidFill>
              </a:rPr>
              <a:t>Find us Facebook or Instagram </a:t>
            </a:r>
            <a:r>
              <a:rPr lang="en-US" b="1" dirty="0">
                <a:solidFill>
                  <a:srgbClr val="92D050"/>
                </a:solidFill>
              </a:rPr>
              <a:t>@</a:t>
            </a:r>
            <a:r>
              <a:rPr lang="en-US" b="1" dirty="0" err="1">
                <a:solidFill>
                  <a:srgbClr val="92D050"/>
                </a:solidFill>
              </a:rPr>
              <a:t>PrimaryForestSchools</a:t>
            </a:r>
            <a:endParaRPr lang="en-US" b="1" dirty="0">
              <a:solidFill>
                <a:srgbClr val="92D050"/>
              </a:solidFill>
            </a:endParaRPr>
          </a:p>
          <a:p>
            <a:pPr algn="ctr"/>
            <a:endParaRPr lang="en-US" dirty="0">
              <a:solidFill>
                <a:schemeClr val="tx1"/>
              </a:solidFill>
            </a:endParaRPr>
          </a:p>
        </p:txBody>
      </p:sp>
      <p:pic>
        <p:nvPicPr>
          <p:cNvPr id="13" name="Picture 2" descr="How to Play the Perfect Game of Pooh Sticks • Craft Invaders">
            <a:extLst>
              <a:ext uri="{FF2B5EF4-FFF2-40B4-BE49-F238E27FC236}">
                <a16:creationId xmlns:a16="http://schemas.microsoft.com/office/drawing/2014/main" id="{5D3CBDD7-7C5E-434A-8C70-0759B356E55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966717" y="4389238"/>
            <a:ext cx="3047839" cy="2285879"/>
          </a:xfrm>
          <a:prstGeom prst="roundRect">
            <a:avLst>
              <a:gd name="adj" fmla="val 8594"/>
            </a:avLst>
          </a:prstGeom>
          <a:solidFill>
            <a:srgbClr val="FFFFFF">
              <a:shade val="85000"/>
            </a:srgbClr>
          </a:solidFill>
          <a:ln>
            <a:noFill/>
          </a:ln>
          <a:effectLst/>
        </p:spPr>
      </p:pic>
      <p:pic>
        <p:nvPicPr>
          <p:cNvPr id="14" name="Picture 2" descr="Neutral is the New Green: Carbon Offsets at Duke University">
            <a:extLst>
              <a:ext uri="{FF2B5EF4-FFF2-40B4-BE49-F238E27FC236}">
                <a16:creationId xmlns:a16="http://schemas.microsoft.com/office/drawing/2014/main" id="{4A80F53E-3790-4CA4-B93A-1CBC4B8BF733}"/>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32661" y="-18093"/>
            <a:ext cx="2691778" cy="2756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BF84A457-5E32-4C64-AD0D-0D16CC5FC9D3}"/>
              </a:ext>
            </a:extLst>
          </p:cNvPr>
          <p:cNvGrpSpPr/>
          <p:nvPr/>
        </p:nvGrpSpPr>
        <p:grpSpPr>
          <a:xfrm>
            <a:off x="177443" y="3819468"/>
            <a:ext cx="5700844" cy="3037449"/>
            <a:chOff x="701614" y="2582013"/>
            <a:chExt cx="8075381" cy="4130221"/>
          </a:xfrm>
        </p:grpSpPr>
        <p:sp>
          <p:nvSpPr>
            <p:cNvPr id="22" name="Cloud Callout 10">
              <a:extLst>
                <a:ext uri="{FF2B5EF4-FFF2-40B4-BE49-F238E27FC236}">
                  <a16:creationId xmlns:a16="http://schemas.microsoft.com/office/drawing/2014/main" id="{59CBD707-43FD-4D31-97EC-25428897697A}"/>
                </a:ext>
              </a:extLst>
            </p:cNvPr>
            <p:cNvSpPr/>
            <p:nvPr/>
          </p:nvSpPr>
          <p:spPr>
            <a:xfrm>
              <a:off x="4154626" y="4910898"/>
              <a:ext cx="3541582" cy="1129932"/>
            </a:xfrm>
            <a:prstGeom prst="cloudCallout">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Which has the largest mass? Which has the smallest?</a:t>
              </a:r>
            </a:p>
          </p:txBody>
        </p:sp>
        <p:sp>
          <p:nvSpPr>
            <p:cNvPr id="23" name="Oval 22">
              <a:extLst>
                <a:ext uri="{FF2B5EF4-FFF2-40B4-BE49-F238E27FC236}">
                  <a16:creationId xmlns:a16="http://schemas.microsoft.com/office/drawing/2014/main" id="{7E3ECBF8-49F6-4D91-82AD-EB8699BA61B7}"/>
                </a:ext>
              </a:extLst>
            </p:cNvPr>
            <p:cNvSpPr/>
            <p:nvPr/>
          </p:nvSpPr>
          <p:spPr>
            <a:xfrm>
              <a:off x="2463282" y="2610006"/>
              <a:ext cx="4300215" cy="2126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 descr="Rising CO2 levels are changing how fast forests cycle water">
              <a:extLst>
                <a:ext uri="{FF2B5EF4-FFF2-40B4-BE49-F238E27FC236}">
                  <a16:creationId xmlns:a16="http://schemas.microsoft.com/office/drawing/2014/main" id="{900BADFF-0191-4A61-864D-36DDF8001DC2}"/>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1614" y="2582013"/>
              <a:ext cx="8075381" cy="41302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7973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0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2000"/>
                                        <p:tgtEl>
                                          <p:spTgt spid="14"/>
                                        </p:tgtEl>
                                      </p:cBhvr>
                                    </p:animEffect>
                                  </p:childTnLst>
                                </p:cTn>
                              </p:par>
                              <p:par>
                                <p:cTn id="19" presetID="9"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2000"/>
                                        <p:tgtEl>
                                          <p:spTgt spid="16"/>
                                        </p:tgtEl>
                                      </p:cBhvr>
                                    </p:animEffect>
                                  </p:childTnLst>
                                </p:cTn>
                              </p:par>
                              <p:par>
                                <p:cTn id="22" presetID="9"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464</TotalTime>
  <Words>677</Words>
  <Application>Microsoft Office PowerPoint</Application>
  <PresentationFormat>Widescreen</PresentationFormat>
  <Paragraphs>59</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Primary Forest School</vt:lpstr>
      <vt:lpstr>The important bit for parents and teachers… but you can have a sneak peek at the activities too!</vt:lpstr>
      <vt:lpstr>Water cycle – Make a natural water cycle</vt:lpstr>
      <vt:lpstr>Mapwork - use a map to find local footpaths</vt:lpstr>
      <vt:lpstr>Carbon Footprint - Find out where your fruit comes from</vt:lpstr>
      <vt:lpstr>Pooh sticks – Does the weather affect the game?</vt:lpstr>
      <vt:lpstr>How did you get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Forest School</dc:title>
  <dc:creator>Blackwood, Ellen</dc:creator>
  <cp:lastModifiedBy>Laura Chesterfield</cp:lastModifiedBy>
  <cp:revision>52</cp:revision>
  <dcterms:created xsi:type="dcterms:W3CDTF">2021-01-14T19:18:41Z</dcterms:created>
  <dcterms:modified xsi:type="dcterms:W3CDTF">2021-02-08T11:20:34Z</dcterms:modified>
</cp:coreProperties>
</file>