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60" r:id="rId1"/>
  </p:sldMasterIdLst>
  <p:notesMasterIdLst>
    <p:notesMasterId r:id="rId11"/>
  </p:notesMasterIdLst>
  <p:handoutMasterIdLst>
    <p:handoutMasterId r:id="rId12"/>
  </p:handoutMasterIdLst>
  <p:sldIdLst>
    <p:sldId id="275" r:id="rId2"/>
    <p:sldId id="276" r:id="rId3"/>
    <p:sldId id="278" r:id="rId4"/>
    <p:sldId id="279" r:id="rId5"/>
    <p:sldId id="289" r:id="rId6"/>
    <p:sldId id="282" r:id="rId7"/>
    <p:sldId id="290" r:id="rId8"/>
    <p:sldId id="284" r:id="rId9"/>
    <p:sldId id="288" r:id="rId10"/>
  </p:sldIdLst>
  <p:sldSz cx="9144000" cy="6858000" type="screen4x3"/>
  <p:notesSz cx="6858000" cy="9144000"/>
  <p:embeddedFontLst>
    <p:embeddedFont>
      <p:font typeface="Calibri" panose="020F0502020204030204" pitchFamily="34" charset="0"/>
      <p:regular r:id="rId13"/>
      <p:bold r:id="rId14"/>
      <p:italic r:id="rId15"/>
      <p:boldItalic r:id="rId16"/>
    </p:embeddedFont>
    <p:embeddedFont>
      <p:font typeface="Kalam" panose="02000000000000000000" pitchFamily="2" charset="77"/>
      <p:regular r:id="rId17"/>
    </p:embeddedFont>
    <p:embeddedFont>
      <p:font typeface="Tuffy" panose="020B0603060100000000" pitchFamily="34" charset="0"/>
      <p:regular r:id="rId18"/>
      <p:bold r:id="rId19"/>
      <p:italic r:id="rId20"/>
      <p:boldItalic r:id="rId21"/>
    </p:embeddedFont>
    <p:embeddedFont>
      <p:font typeface="Tuffy-TTF" panose="020B0603060100000000" pitchFamily="34" charset="0"/>
      <p:regular r:id="rId22"/>
      <p:bold r:id="rId23"/>
      <p:italic r:id="rId24"/>
      <p:boldItalic r:id="rId25"/>
    </p:embeddedFont>
    <p:embeddedFont>
      <p:font typeface="Twinkl" panose="02000000000000000000" pitchFamily="2" charset="77"/>
      <p:regular r:id="rId26"/>
      <p:bold r:id="rId27"/>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2880" userDrawn="1">
          <p15:clr>
            <a:srgbClr val="A4A3A4"/>
          </p15:clr>
        </p15:guide>
        <p15:guide id="4" pos="340" userDrawn="1">
          <p15:clr>
            <a:srgbClr val="A4A3A4"/>
          </p15:clr>
        </p15:guide>
        <p15:guide id="5" orient="horz" pos="3952" userDrawn="1">
          <p15:clr>
            <a:srgbClr val="A4A3A4"/>
          </p15:clr>
        </p15:guide>
        <p15:guide id="6" pos="5420" userDrawn="1">
          <p15:clr>
            <a:srgbClr val="A4A3A4"/>
          </p15:clr>
        </p15:guide>
        <p15:guide id="7" orient="horz" pos="346" userDrawn="1">
          <p15:clr>
            <a:srgbClr val="A4A3A4"/>
          </p15:clr>
        </p15:guide>
        <p15:guide id="8" pos="476" userDrawn="1">
          <p15:clr>
            <a:srgbClr val="A4A3A4"/>
          </p15:clr>
        </p15:guide>
        <p15:guide id="9" orient="horz" pos="504" userDrawn="1">
          <p15:clr>
            <a:srgbClr val="A4A3A4"/>
          </p15:clr>
        </p15:guide>
        <p15:guide id="10" orient="horz" pos="3838" userDrawn="1">
          <p15:clr>
            <a:srgbClr val="A4A3A4"/>
          </p15:clr>
        </p15:guide>
        <p15:guide id="11" pos="5284"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0864A"/>
    <a:srgbClr val="87BD31"/>
    <a:srgbClr val="FDCF81"/>
    <a:srgbClr val="F08116"/>
    <a:srgbClr val="FFEDA8"/>
    <a:srgbClr val="0079C3"/>
    <a:srgbClr val="FFE76D"/>
    <a:srgbClr val="072F54"/>
    <a:srgbClr val="003464"/>
    <a:srgbClr val="00438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6" autoAdjust="0"/>
    <p:restoredTop sz="94660"/>
  </p:normalViewPr>
  <p:slideViewPr>
    <p:cSldViewPr snapToGrid="0" showGuides="1">
      <p:cViewPr varScale="1">
        <p:scale>
          <a:sx n="84" d="100"/>
          <a:sy n="84" d="100"/>
        </p:scale>
        <p:origin x="888" y="192"/>
      </p:cViewPr>
      <p:guideLst>
        <p:guide orient="horz" pos="2160"/>
        <p:guide pos="2880"/>
        <p:guide pos="340"/>
        <p:guide orient="horz" pos="3952"/>
        <p:guide pos="5420"/>
        <p:guide orient="horz" pos="346"/>
        <p:guide pos="476"/>
        <p:guide orient="horz" pos="504"/>
        <p:guide orient="horz" pos="3838"/>
        <p:guide pos="5284"/>
      </p:guideLst>
    </p:cSldViewPr>
  </p:slideViewPr>
  <p:notesTextViewPr>
    <p:cViewPr>
      <p:scale>
        <a:sx n="3" d="2"/>
        <a:sy n="3" d="2"/>
      </p:scale>
      <p:origin x="0" y="0"/>
    </p:cViewPr>
  </p:notesTextViewPr>
  <p:notesViewPr>
    <p:cSldViewPr snapToGrid="0" showGuides="1">
      <p:cViewPr varScale="1">
        <p:scale>
          <a:sx n="77" d="100"/>
          <a:sy n="77" d="100"/>
        </p:scale>
        <p:origin x="2646" y="90"/>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font" Target="fonts/font1.fntdata"/><Relationship Id="rId18" Type="http://schemas.openxmlformats.org/officeDocument/2006/relationships/font" Target="fonts/font6.fntdata"/><Relationship Id="rId26" Type="http://schemas.openxmlformats.org/officeDocument/2006/relationships/font" Target="fonts/font14.fntdata"/><Relationship Id="rId3" Type="http://schemas.openxmlformats.org/officeDocument/2006/relationships/slide" Target="slides/slide2.xml"/><Relationship Id="rId21" Type="http://schemas.openxmlformats.org/officeDocument/2006/relationships/font" Target="fonts/font9.fntdata"/><Relationship Id="rId7" Type="http://schemas.openxmlformats.org/officeDocument/2006/relationships/slide" Target="slides/slide6.xml"/><Relationship Id="rId12" Type="http://schemas.openxmlformats.org/officeDocument/2006/relationships/handoutMaster" Target="handoutMasters/handoutMaster1.xml"/><Relationship Id="rId17" Type="http://schemas.openxmlformats.org/officeDocument/2006/relationships/font" Target="fonts/font5.fntdata"/><Relationship Id="rId25" Type="http://schemas.openxmlformats.org/officeDocument/2006/relationships/font" Target="fonts/font13.fntdata"/><Relationship Id="rId2" Type="http://schemas.openxmlformats.org/officeDocument/2006/relationships/slide" Target="slides/slide1.xml"/><Relationship Id="rId16" Type="http://schemas.openxmlformats.org/officeDocument/2006/relationships/font" Target="fonts/font4.fntdata"/><Relationship Id="rId20" Type="http://schemas.openxmlformats.org/officeDocument/2006/relationships/font" Target="fonts/font8.fntdata"/><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notesMaster" Target="notesMasters/notesMaster1.xml"/><Relationship Id="rId24" Type="http://schemas.openxmlformats.org/officeDocument/2006/relationships/font" Target="fonts/font12.fntdata"/><Relationship Id="rId5" Type="http://schemas.openxmlformats.org/officeDocument/2006/relationships/slide" Target="slides/slide4.xml"/><Relationship Id="rId15" Type="http://schemas.openxmlformats.org/officeDocument/2006/relationships/font" Target="fonts/font3.fntdata"/><Relationship Id="rId23" Type="http://schemas.openxmlformats.org/officeDocument/2006/relationships/font" Target="fonts/font11.fntdata"/><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font" Target="fonts/font7.fntdata"/><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font" Target="fonts/font2.fntdata"/><Relationship Id="rId22" Type="http://schemas.openxmlformats.org/officeDocument/2006/relationships/font" Target="fonts/font10.fntdata"/><Relationship Id="rId27" Type="http://schemas.openxmlformats.org/officeDocument/2006/relationships/font" Target="fonts/font15.fntdata"/><Relationship Id="rId30"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6B34F151-63AC-41CE-96F5-7702E930870C}" type="datetimeFigureOut">
              <a:rPr lang="en-GB" smtClean="0"/>
              <a:t>23/02/2021</a:t>
            </a:fld>
            <a:endParaRPr lang="en-GB"/>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2676B846-B279-40AC-BFF5-DBC4013370C2}" type="slidenum">
              <a:rPr lang="en-GB" smtClean="0"/>
              <a:t>‹#›</a:t>
            </a:fld>
            <a:endParaRPr lang="en-GB"/>
          </a:p>
        </p:txBody>
      </p:sp>
    </p:spTree>
    <p:extLst>
      <p:ext uri="{BB962C8B-B14F-4D97-AF65-F5344CB8AC3E}">
        <p14:creationId xmlns:p14="http://schemas.microsoft.com/office/powerpoint/2010/main" val="264539701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D02C5D1-7818-41B5-ABAD-5E4B38A5388F}" type="datetimeFigureOut">
              <a:rPr lang="en-GB" smtClean="0"/>
              <a:t>23/02/2021</a:t>
            </a:fld>
            <a:endParaRPr lang="en-GB"/>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A521341-850D-40E1-BB3D-87946DC9B06D}" type="slidenum">
              <a:rPr lang="en-GB" smtClean="0"/>
              <a:t>‹#›</a:t>
            </a:fld>
            <a:endParaRPr lang="en-GB"/>
          </a:p>
        </p:txBody>
      </p:sp>
    </p:spTree>
    <p:extLst>
      <p:ext uri="{BB962C8B-B14F-4D97-AF65-F5344CB8AC3E}">
        <p14:creationId xmlns:p14="http://schemas.microsoft.com/office/powerpoint/2010/main" val="84704876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Master" Target="../slideMasters/slideMaster1.xml"/><Relationship Id="rId4" Type="http://schemas.openxmlformats.org/officeDocument/2006/relationships/hyperlink" Target="https://www.twinkl.co.uk/" TargetMode="Externa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jpg"/><Relationship Id="rId1" Type="http://schemas.openxmlformats.org/officeDocument/2006/relationships/slideMaster" Target="../slideMasters/slideMaster1.xml"/><Relationship Id="rId4" Type="http://schemas.openxmlformats.org/officeDocument/2006/relationships/hyperlink" Target="https://www.twinkl.co.uk/" TargetMode="Externa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522767" y="6196125"/>
            <a:ext cx="576495" cy="580719"/>
          </a:xfrm>
          <a:prstGeom prst="rect">
            <a:avLst/>
          </a:prstGeom>
        </p:spPr>
      </p:pic>
      <p:sp>
        <p:nvSpPr>
          <p:cNvPr id="4" name="Rectangle 3">
            <a:hlinkClick r:id="rId4"/>
          </p:cNvPr>
          <p:cNvSpPr/>
          <p:nvPr userDrawn="1"/>
        </p:nvSpPr>
        <p:spPr>
          <a:xfrm>
            <a:off x="470333" y="5834189"/>
            <a:ext cx="868680" cy="55302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53704075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 with Box">
    <p:spTree>
      <p:nvGrpSpPr>
        <p:cNvPr id="1" name=""/>
        <p:cNvGrpSpPr/>
        <p:nvPr/>
      </p:nvGrpSpPr>
      <p:grpSpPr>
        <a:xfrm>
          <a:off x="0" y="0"/>
          <a:ext cx="0" cy="0"/>
          <a:chOff x="0" y="0"/>
          <a:chExt cx="0" cy="0"/>
        </a:xfrm>
      </p:grpSpPr>
      <p:sp>
        <p:nvSpPr>
          <p:cNvPr id="4" name="Rounded Rectangle 3"/>
          <p:cNvSpPr/>
          <p:nvPr userDrawn="1"/>
        </p:nvSpPr>
        <p:spPr bwMode="auto">
          <a:xfrm>
            <a:off x="457198" y="438151"/>
            <a:ext cx="8220075" cy="5957887"/>
          </a:xfrm>
          <a:prstGeom prst="roundRect">
            <a:avLst>
              <a:gd name="adj" fmla="val 2649"/>
            </a:avLst>
          </a:prstGeom>
          <a:solidFill>
            <a:schemeClr val="bg1">
              <a:alpha val="90000"/>
            </a:schemeClr>
          </a:solidFill>
          <a:ln w="25400" cap="rnd">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1350" dirty="0">
                <a:latin typeface="Twinkl" pitchFamily="50" charset="0"/>
              </a:rPr>
              <a:t> </a:t>
            </a:r>
          </a:p>
        </p:txBody>
      </p:sp>
      <p:pic>
        <p:nvPicPr>
          <p:cNvPr id="3" name="Picture 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072497" y="5734211"/>
            <a:ext cx="576495" cy="580719"/>
          </a:xfrm>
          <a:prstGeom prst="rect">
            <a:avLst/>
          </a:prstGeom>
        </p:spPr>
      </p:pic>
    </p:spTree>
    <p:extLst>
      <p:ext uri="{BB962C8B-B14F-4D97-AF65-F5344CB8AC3E}">
        <p14:creationId xmlns:p14="http://schemas.microsoft.com/office/powerpoint/2010/main" val="342987103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5" name="Rounded Rectangle 4"/>
          <p:cNvSpPr/>
          <p:nvPr userDrawn="1"/>
        </p:nvSpPr>
        <p:spPr bwMode="auto">
          <a:xfrm>
            <a:off x="457198" y="438151"/>
            <a:ext cx="8220075" cy="5957887"/>
          </a:xfrm>
          <a:prstGeom prst="roundRect">
            <a:avLst>
              <a:gd name="adj" fmla="val 2649"/>
            </a:avLst>
          </a:prstGeom>
          <a:solidFill>
            <a:schemeClr val="bg1">
              <a:alpha val="90000"/>
            </a:schemeClr>
          </a:solidFill>
          <a:ln w="25400" cap="rnd">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1350" dirty="0">
                <a:latin typeface="Twinkl" pitchFamily="50" charset="0"/>
              </a:rPr>
              <a:t> </a:t>
            </a:r>
          </a:p>
        </p:txBody>
      </p:sp>
      <p:sp>
        <p:nvSpPr>
          <p:cNvPr id="8" name="Title 5"/>
          <p:cNvSpPr>
            <a:spLocks noGrp="1"/>
          </p:cNvSpPr>
          <p:nvPr>
            <p:ph type="title"/>
          </p:nvPr>
        </p:nvSpPr>
        <p:spPr>
          <a:xfrm>
            <a:off x="457198" y="478895"/>
            <a:ext cx="8220075" cy="994306"/>
          </a:xfrm>
        </p:spPr>
        <p:txBody>
          <a:bodyPr>
            <a:noAutofit/>
          </a:bodyPr>
          <a:lstStyle>
            <a:lvl1pPr>
              <a:defRPr>
                <a:latin typeface="Twinkl" pitchFamily="2" charset="0"/>
              </a:defRPr>
            </a:lvl1pPr>
          </a:lstStyle>
          <a:p>
            <a:r>
              <a:rPr lang="en-US"/>
              <a:t>Click to edit Master title style</a:t>
            </a:r>
            <a:endParaRPr lang="en-GB" dirty="0"/>
          </a:p>
        </p:txBody>
      </p:sp>
    </p:spTree>
    <p:extLst>
      <p:ext uri="{BB962C8B-B14F-4D97-AF65-F5344CB8AC3E}">
        <p14:creationId xmlns:p14="http://schemas.microsoft.com/office/powerpoint/2010/main" val="26107948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Aims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225752320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End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522767" y="6196125"/>
            <a:ext cx="576495" cy="580719"/>
          </a:xfrm>
          <a:prstGeom prst="rect">
            <a:avLst/>
          </a:prstGeom>
        </p:spPr>
      </p:pic>
      <p:sp>
        <p:nvSpPr>
          <p:cNvPr id="4" name="Rectangle 3">
            <a:hlinkClick r:id="rId4"/>
          </p:cNvPr>
          <p:cNvSpPr/>
          <p:nvPr userDrawn="1"/>
        </p:nvSpPr>
        <p:spPr>
          <a:xfrm>
            <a:off x="4137660" y="3152488"/>
            <a:ext cx="868680" cy="55302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1681973774"/>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image" Target="../media/image1.jp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7">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89745" y="695325"/>
            <a:ext cx="8164510" cy="1150938"/>
          </a:xfrm>
          <a:prstGeom prst="roundRect">
            <a:avLst>
              <a:gd name="adj" fmla="val 9641"/>
            </a:avLst>
          </a:prstGeom>
          <a:noFill/>
          <a:ln w="25400">
            <a:noFill/>
          </a:ln>
        </p:spPr>
        <p:txBody>
          <a:bodyPr vert="horz" lIns="252000" tIns="252000" rIns="252000" bIns="252000" rtlCol="0" anchor="ctr" anchorCtr="1">
            <a:normAutofit/>
          </a:bodyPr>
          <a:lstStyle/>
          <a:p>
            <a:r>
              <a:rPr lang="en-US"/>
              <a:t>Click to edit Master title style</a:t>
            </a:r>
            <a:endParaRPr lang="en-US" dirty="0"/>
          </a:p>
        </p:txBody>
      </p:sp>
      <p:sp>
        <p:nvSpPr>
          <p:cNvPr id="3" name="Text Placeholder 2"/>
          <p:cNvSpPr>
            <a:spLocks noGrp="1"/>
          </p:cNvSpPr>
          <p:nvPr>
            <p:ph type="body" idx="1"/>
          </p:nvPr>
        </p:nvSpPr>
        <p:spPr>
          <a:xfrm>
            <a:off x="489745" y="1957386"/>
            <a:ext cx="8164510" cy="4387851"/>
          </a:xfrm>
          <a:prstGeom prst="roundRect">
            <a:avLst>
              <a:gd name="adj" fmla="val 2585"/>
            </a:avLst>
          </a:prstGeom>
          <a:noFill/>
          <a:ln w="25400">
            <a:noFill/>
          </a:ln>
        </p:spPr>
        <p:txBody>
          <a:bodyPr vert="horz" lIns="252000" tIns="252000" rIns="252000" bIns="25200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4389201"/>
      </p:ext>
    </p:extLst>
  </p:cSld>
  <p:clrMap bg1="lt1" tx1="dk1" bg2="lt2" tx2="dk2" accent1="accent1" accent2="accent2" accent3="accent3" accent4="accent4" accent5="accent5" accent6="accent6" hlink="hlink" folHlink="folHlink"/>
  <p:sldLayoutIdLst>
    <p:sldLayoutId id="2147483661" r:id="rId1"/>
    <p:sldLayoutId id="2147483667" r:id="rId2"/>
    <p:sldLayoutId id="2147483662" r:id="rId3"/>
    <p:sldLayoutId id="2147483663" r:id="rId4"/>
    <p:sldLayoutId id="2147483666" r:id="rId5"/>
  </p:sldLayoutIdLst>
  <p:txStyles>
    <p:titleStyle>
      <a:lvl1pPr algn="l" defTabSz="914400" rtl="0" eaLnBrk="1" latinLnBrk="0" hangingPunct="1">
        <a:lnSpc>
          <a:spcPct val="90000"/>
        </a:lnSpc>
        <a:spcBef>
          <a:spcPct val="0"/>
        </a:spcBef>
        <a:buNone/>
        <a:defRPr sz="4000" b="1" kern="1200">
          <a:solidFill>
            <a:srgbClr val="1C1C1C"/>
          </a:solidFill>
          <a:latin typeface="Twinkl" pitchFamily="50"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1800" kern="1200">
          <a:solidFill>
            <a:srgbClr val="1C1C1C"/>
          </a:solidFill>
          <a:latin typeface="Twinkl" pitchFamily="50" charset="0"/>
          <a:ea typeface="Twinkl" pitchFamily="2" charset="0"/>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600" kern="1200">
          <a:solidFill>
            <a:srgbClr val="1C1C1C"/>
          </a:solidFill>
          <a:latin typeface="Twinkl" pitchFamily="50" charset="0"/>
          <a:ea typeface="Twinkl" pitchFamily="2" charset="0"/>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400" kern="1200">
          <a:solidFill>
            <a:srgbClr val="1C1C1C"/>
          </a:solidFill>
          <a:latin typeface="Twinkl" pitchFamily="50" charset="0"/>
          <a:ea typeface="Twinkl" pitchFamily="2" charset="0"/>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400" kern="1200">
          <a:solidFill>
            <a:srgbClr val="1C1C1C"/>
          </a:solidFill>
          <a:latin typeface="Twinkl" pitchFamily="50" charset="0"/>
          <a:ea typeface="Twinkl" pitchFamily="2" charset="0"/>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400" kern="1200">
          <a:solidFill>
            <a:srgbClr val="1C1C1C"/>
          </a:solidFill>
          <a:latin typeface="Twinkl" pitchFamily="50" charset="0"/>
          <a:ea typeface="Twinkl" pitchFamily="2" charset="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2160">
          <p15:clr>
            <a:srgbClr val="F26B43"/>
          </p15:clr>
        </p15:guide>
        <p15:guide id="2" pos="2880">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hyperlink" Target="https://www.twinkl.co.uk/resources/white-rose-maths-resources/year-5-white-rose-maths-resources-key-stage-1-year-1-year-2/spring-block-2-fractions-year-5-white-rose-maths-supporting-resources-key-stage-1" TargetMode="Externa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3.xml"/><Relationship Id="rId4" Type="http://schemas.openxmlformats.org/officeDocument/2006/relationships/image" Target="../media/image7.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5.png"/><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8" Type="http://schemas.openxmlformats.org/officeDocument/2006/relationships/image" Target="../media/image18.png"/><Relationship Id="rId3" Type="http://schemas.openxmlformats.org/officeDocument/2006/relationships/image" Target="../media/image13.jpeg"/><Relationship Id="rId7" Type="http://schemas.openxmlformats.org/officeDocument/2006/relationships/image" Target="../media/image17.jpeg"/><Relationship Id="rId2" Type="http://schemas.openxmlformats.org/officeDocument/2006/relationships/image" Target="../media/image12.png"/><Relationship Id="rId1" Type="http://schemas.openxmlformats.org/officeDocument/2006/relationships/slideLayout" Target="../slideLayouts/slideLayout3.xml"/><Relationship Id="rId6" Type="http://schemas.openxmlformats.org/officeDocument/2006/relationships/image" Target="../media/image16.jpeg"/><Relationship Id="rId5" Type="http://schemas.openxmlformats.org/officeDocument/2006/relationships/image" Target="../media/image15.jpeg"/><Relationship Id="rId4" Type="http://schemas.openxmlformats.org/officeDocument/2006/relationships/image" Target="../media/image14.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hlinkClick r:id="rId2"/>
          </p:cNvPr>
          <p:cNvSpPr/>
          <p:nvPr/>
        </p:nvSpPr>
        <p:spPr>
          <a:xfrm>
            <a:off x="302004" y="5687736"/>
            <a:ext cx="1266737" cy="805343"/>
          </a:xfrm>
          <a:prstGeom prst="rect">
            <a:avLst/>
          </a:prstGeom>
          <a:solidFill>
            <a:srgbClr val="18A0DB">
              <a:alpha val="1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9962287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txBox="1">
            <a:spLocks/>
          </p:cNvSpPr>
          <p:nvPr/>
        </p:nvSpPr>
        <p:spPr>
          <a:xfrm>
            <a:off x="461962" y="762000"/>
            <a:ext cx="8220075" cy="652318"/>
          </a:xfrm>
          <a:prstGeom prst="roundRect">
            <a:avLst>
              <a:gd name="adj" fmla="val 9641"/>
            </a:avLst>
          </a:prstGeom>
          <a:noFill/>
          <a:ln w="25400">
            <a:noFill/>
          </a:ln>
        </p:spPr>
        <p:txBody>
          <a:bodyPr vert="horz" lIns="252000" tIns="252000" rIns="252000" bIns="252000" rtlCol="0" anchor="ctr" anchorCtr="1">
            <a:noAutofit/>
          </a:bodyPr>
          <a:lstStyle>
            <a:lvl1pPr algn="l" defTabSz="914400" rtl="0" eaLnBrk="1" latinLnBrk="0" hangingPunct="1">
              <a:lnSpc>
                <a:spcPct val="90000"/>
              </a:lnSpc>
              <a:spcBef>
                <a:spcPct val="0"/>
              </a:spcBef>
              <a:buNone/>
              <a:defRPr sz="4000" b="1" kern="1200">
                <a:solidFill>
                  <a:srgbClr val="1C1C1C"/>
                </a:solidFill>
                <a:latin typeface="Twinkl SemiBold" pitchFamily="2" charset="0"/>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GB" altLang="en-US" sz="2800" b="1" i="0" u="none" strike="noStrike" kern="1200" cap="none" spc="0" normalizeH="0" baseline="0" noProof="0" dirty="0">
                <a:ln>
                  <a:noFill/>
                </a:ln>
                <a:solidFill>
                  <a:srgbClr val="014482"/>
                </a:solidFill>
                <a:effectLst/>
                <a:uLnTx/>
                <a:uFillTx/>
                <a:latin typeface="Tuffy-TTF" panose="020B0603060100000000" pitchFamily="34" charset="0"/>
                <a:ea typeface="Tuffy" panose="020B0603060100000000" pitchFamily="34" charset="0"/>
                <a:cs typeface="Arial" panose="020B0604020202020204" pitchFamily="34" charset="0"/>
              </a:rPr>
              <a:t>Diving into Mastery Guidance</a:t>
            </a:r>
          </a:p>
        </p:txBody>
      </p:sp>
      <p:sp>
        <p:nvSpPr>
          <p:cNvPr id="4" name="Rectangle 3">
            <a:extLst>
              <a:ext uri="{FF2B5EF4-FFF2-40B4-BE49-F238E27FC236}">
                <a16:creationId xmlns:a16="http://schemas.microsoft.com/office/drawing/2014/main" id="{FA04B34F-55C5-40A6-8A7E-881778633952}"/>
              </a:ext>
            </a:extLst>
          </p:cNvPr>
          <p:cNvSpPr/>
          <p:nvPr/>
        </p:nvSpPr>
        <p:spPr>
          <a:xfrm>
            <a:off x="761153" y="1994284"/>
            <a:ext cx="3196589" cy="3795053"/>
          </a:xfrm>
          <a:prstGeom prst="rect">
            <a:avLst/>
          </a:prstGeom>
          <a:solidFill>
            <a:srgbClr val="ACDDF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ysClr val="windowText" lastClr="000000"/>
              </a:solidFill>
              <a:effectLst/>
              <a:uLnTx/>
              <a:uFillTx/>
              <a:latin typeface="Twinkl" pitchFamily="50" charset="0"/>
            </a:endParaRPr>
          </a:p>
        </p:txBody>
      </p:sp>
      <p:sp>
        <p:nvSpPr>
          <p:cNvPr id="5" name="Rectangle 4"/>
          <p:cNvSpPr/>
          <p:nvPr/>
        </p:nvSpPr>
        <p:spPr>
          <a:xfrm>
            <a:off x="769943" y="1341966"/>
            <a:ext cx="7623169" cy="584775"/>
          </a:xfrm>
          <a:prstGeom prst="rect">
            <a:avLst/>
          </a:prstGeom>
        </p:spPr>
        <p:txBody>
          <a:bodyPr wrap="square">
            <a:spAutoFit/>
          </a:bodyPr>
          <a:lstStyle/>
          <a:p>
            <a:pPr algn="just"/>
            <a:r>
              <a:rPr lang="en-GB" sz="1600" dirty="0">
                <a:latin typeface="Tuffy" panose="020B0603060100000000" pitchFamily="34" charset="0"/>
                <a:ea typeface="Tuffy" panose="020B0603060100000000" pitchFamily="34" charset="0"/>
              </a:rPr>
              <a:t>Each activity sheet is split into three sections, diving, deeper and deepest, which are represented by the following icons:</a:t>
            </a:r>
          </a:p>
        </p:txBody>
      </p:sp>
      <p:sp>
        <p:nvSpPr>
          <p:cNvPr id="6" name="Rectangle 5">
            <a:extLst>
              <a:ext uri="{FF2B5EF4-FFF2-40B4-BE49-F238E27FC236}">
                <a16:creationId xmlns:a16="http://schemas.microsoft.com/office/drawing/2014/main" id="{D7C4EA92-F36C-4499-A738-0B1DDBF02EE5}"/>
              </a:ext>
            </a:extLst>
          </p:cNvPr>
          <p:cNvSpPr/>
          <p:nvPr/>
        </p:nvSpPr>
        <p:spPr>
          <a:xfrm>
            <a:off x="4184822" y="1936618"/>
            <a:ext cx="4208289" cy="3046988"/>
          </a:xfrm>
          <a:prstGeom prst="rect">
            <a:avLst/>
          </a:prstGeom>
        </p:spPr>
        <p:txBody>
          <a:bodyPr wrap="square" lIns="0" tIns="0" rIns="0" bIns="0">
            <a:spAutoFit/>
          </a:bodyPr>
          <a:lstStyle/>
          <a:p>
            <a:pPr algn="just"/>
            <a:r>
              <a:rPr lang="en-GB" sz="1600" dirty="0">
                <a:latin typeface="Tuffy" panose="020B0603060100000000" pitchFamily="34" charset="0"/>
                <a:ea typeface="Tuffy" panose="020B0603060100000000" pitchFamily="34" charset="0"/>
              </a:rPr>
              <a:t>These carefully designed activities take your children through a learning journey, initially ensuring they are fluent with the key concept being taught; then applying this to a range of reasoning and problem-solving activities. </a:t>
            </a:r>
          </a:p>
          <a:p>
            <a:pPr algn="just"/>
            <a:endParaRPr lang="en-GB" sz="1600" dirty="0">
              <a:latin typeface="Tuffy" panose="020B0603060100000000" pitchFamily="34" charset="0"/>
              <a:ea typeface="Tuffy" panose="020B0603060100000000" pitchFamily="34" charset="0"/>
            </a:endParaRPr>
          </a:p>
          <a:p>
            <a:pPr algn="just"/>
            <a:r>
              <a:rPr lang="en-GB" sz="1600" dirty="0">
                <a:latin typeface="Tuffy" panose="020B0603060100000000" pitchFamily="34" charset="0"/>
                <a:ea typeface="Tuffy" panose="020B0603060100000000" pitchFamily="34" charset="0"/>
              </a:rPr>
              <a:t>These sheets might not necessarily be used in a linear way. Some children might begin at the ‘Deeper’ section and in fact, others may ‘dive straight in’ to the ‘Deepest’ section if they have already mastered the skill and are applying this to show their depth of understanding. </a:t>
            </a:r>
          </a:p>
        </p:txBody>
      </p:sp>
      <p:grpSp>
        <p:nvGrpSpPr>
          <p:cNvPr id="7" name="Group 6"/>
          <p:cNvGrpSpPr/>
          <p:nvPr/>
        </p:nvGrpSpPr>
        <p:grpSpPr>
          <a:xfrm>
            <a:off x="1213030" y="2423057"/>
            <a:ext cx="2292835" cy="2937506"/>
            <a:chOff x="1213030" y="2423057"/>
            <a:chExt cx="2292835" cy="2937506"/>
          </a:xfrm>
        </p:grpSpPr>
        <p:pic>
          <p:nvPicPr>
            <p:cNvPr id="8" name="Picture 7">
              <a:extLst>
                <a:ext uri="{FF2B5EF4-FFF2-40B4-BE49-F238E27FC236}">
                  <a16:creationId xmlns:a16="http://schemas.microsoft.com/office/drawing/2014/main" id="{82F8BBE3-D3F3-4DE6-A818-2D773F20B110}"/>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213030" y="2423057"/>
              <a:ext cx="868680" cy="868680"/>
            </a:xfrm>
            <a:prstGeom prst="rect">
              <a:avLst/>
            </a:prstGeom>
          </p:spPr>
        </p:pic>
        <p:pic>
          <p:nvPicPr>
            <p:cNvPr id="9" name="Picture 8">
              <a:extLst>
                <a:ext uri="{FF2B5EF4-FFF2-40B4-BE49-F238E27FC236}">
                  <a16:creationId xmlns:a16="http://schemas.microsoft.com/office/drawing/2014/main" id="{164A8FE3-B06C-4E40-977F-4F3E0ACC2ADD}"/>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213030" y="3457470"/>
              <a:ext cx="868680" cy="868680"/>
            </a:xfrm>
            <a:prstGeom prst="rect">
              <a:avLst/>
            </a:prstGeom>
          </p:spPr>
        </p:pic>
        <p:pic>
          <p:nvPicPr>
            <p:cNvPr id="10" name="Picture 9">
              <a:extLst>
                <a:ext uri="{FF2B5EF4-FFF2-40B4-BE49-F238E27FC236}">
                  <a16:creationId xmlns:a16="http://schemas.microsoft.com/office/drawing/2014/main" id="{788CE03C-10B4-46B1-849A-0D1B9CBCCE9B}"/>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213030" y="4491883"/>
              <a:ext cx="868680" cy="868680"/>
            </a:xfrm>
            <a:prstGeom prst="rect">
              <a:avLst/>
            </a:prstGeom>
          </p:spPr>
        </p:pic>
        <p:sp>
          <p:nvSpPr>
            <p:cNvPr id="11" name="Arrow: Pentagon 11">
              <a:extLst>
                <a:ext uri="{FF2B5EF4-FFF2-40B4-BE49-F238E27FC236}">
                  <a16:creationId xmlns:a16="http://schemas.microsoft.com/office/drawing/2014/main" id="{602133B5-7961-4F75-A2BE-B73C6DB63E21}"/>
                </a:ext>
              </a:extLst>
            </p:cNvPr>
            <p:cNvSpPr/>
            <p:nvPr/>
          </p:nvSpPr>
          <p:spPr>
            <a:xfrm flipH="1">
              <a:off x="2180298" y="2674517"/>
              <a:ext cx="1325567" cy="365760"/>
            </a:xfrm>
            <a:prstGeom prst="homePlate">
              <a:avLst/>
            </a:prstGeom>
            <a:solidFill>
              <a:srgbClr val="4EB2E5"/>
            </a:solidFill>
            <a:ln>
              <a:noFill/>
            </a:ln>
          </p:spPr>
          <p:style>
            <a:lnRef idx="2">
              <a:schemeClr val="accent1">
                <a:shade val="50000"/>
              </a:schemeClr>
            </a:lnRef>
            <a:fillRef idx="1">
              <a:schemeClr val="accent1"/>
            </a:fillRef>
            <a:effectRef idx="0">
              <a:schemeClr val="accent1"/>
            </a:effectRef>
            <a:fontRef idx="minor">
              <a:schemeClr val="lt1"/>
            </a:fontRef>
          </p:style>
          <p:txBody>
            <a:bodyPr bIns="72000" rtlCol="0" anchor="ctr"/>
            <a:lstStyle/>
            <a:p>
              <a:pPr algn="ctr"/>
              <a:r>
                <a:rPr lang="en-GB" b="1" kern="0" dirty="0">
                  <a:solidFill>
                    <a:schemeClr val="bg1"/>
                  </a:solidFill>
                  <a:latin typeface="Tuffy-TTF" panose="020B0603060100000000" pitchFamily="34" charset="0"/>
                  <a:ea typeface="Tuffy" panose="020B0603060100000000" pitchFamily="34" charset="0"/>
                  <a:cs typeface="Arial" panose="020B0604020202020204" pitchFamily="34" charset="0"/>
                </a:rPr>
                <a:t>Diving</a:t>
              </a:r>
              <a:endParaRPr lang="en-US" b="1" dirty="0">
                <a:solidFill>
                  <a:schemeClr val="bg1"/>
                </a:solidFill>
              </a:endParaRPr>
            </a:p>
          </p:txBody>
        </p:sp>
        <p:sp>
          <p:nvSpPr>
            <p:cNvPr id="12" name="Arrow: Pentagon 12">
              <a:extLst>
                <a:ext uri="{FF2B5EF4-FFF2-40B4-BE49-F238E27FC236}">
                  <a16:creationId xmlns:a16="http://schemas.microsoft.com/office/drawing/2014/main" id="{D99180F2-5FC9-4895-9C62-0CB9474D9C82}"/>
                </a:ext>
              </a:extLst>
            </p:cNvPr>
            <p:cNvSpPr/>
            <p:nvPr/>
          </p:nvSpPr>
          <p:spPr>
            <a:xfrm flipH="1">
              <a:off x="2180298" y="3708930"/>
              <a:ext cx="1325567" cy="365760"/>
            </a:xfrm>
            <a:prstGeom prst="homePlate">
              <a:avLst/>
            </a:prstGeom>
            <a:solidFill>
              <a:srgbClr val="007AC3"/>
            </a:solidFill>
            <a:ln>
              <a:noFill/>
            </a:ln>
          </p:spPr>
          <p:style>
            <a:lnRef idx="2">
              <a:schemeClr val="accent1">
                <a:shade val="50000"/>
              </a:schemeClr>
            </a:lnRef>
            <a:fillRef idx="1">
              <a:schemeClr val="accent1"/>
            </a:fillRef>
            <a:effectRef idx="0">
              <a:schemeClr val="accent1"/>
            </a:effectRef>
            <a:fontRef idx="minor">
              <a:schemeClr val="lt1"/>
            </a:fontRef>
          </p:style>
          <p:txBody>
            <a:bodyPr bIns="72000" rtlCol="0" anchor="ctr"/>
            <a:lstStyle/>
            <a:p>
              <a:pPr algn="ctr"/>
              <a:r>
                <a:rPr lang="en-GB" b="1" kern="0" dirty="0">
                  <a:solidFill>
                    <a:schemeClr val="bg1"/>
                  </a:solidFill>
                  <a:latin typeface="Tuffy-TTF" panose="020B0603060100000000" pitchFamily="34" charset="0"/>
                  <a:ea typeface="Tuffy" panose="020B0603060100000000" pitchFamily="34" charset="0"/>
                  <a:cs typeface="Arial" panose="020B0604020202020204" pitchFamily="34" charset="0"/>
                </a:rPr>
                <a:t>Deeper</a:t>
              </a:r>
              <a:endParaRPr lang="en-US" b="1" dirty="0">
                <a:solidFill>
                  <a:schemeClr val="bg1"/>
                </a:solidFill>
              </a:endParaRPr>
            </a:p>
          </p:txBody>
        </p:sp>
        <p:sp>
          <p:nvSpPr>
            <p:cNvPr id="13" name="Arrow: Pentagon 13">
              <a:extLst>
                <a:ext uri="{FF2B5EF4-FFF2-40B4-BE49-F238E27FC236}">
                  <a16:creationId xmlns:a16="http://schemas.microsoft.com/office/drawing/2014/main" id="{6997B7B1-BA29-4830-B759-33B615380048}"/>
                </a:ext>
              </a:extLst>
            </p:cNvPr>
            <p:cNvSpPr/>
            <p:nvPr/>
          </p:nvSpPr>
          <p:spPr>
            <a:xfrm flipH="1">
              <a:off x="2180298" y="4743343"/>
              <a:ext cx="1325567" cy="365760"/>
            </a:xfrm>
            <a:prstGeom prst="homePlate">
              <a:avLst/>
            </a:prstGeom>
            <a:solidFill>
              <a:srgbClr val="00529C"/>
            </a:solidFill>
            <a:ln>
              <a:noFill/>
            </a:ln>
          </p:spPr>
          <p:style>
            <a:lnRef idx="2">
              <a:schemeClr val="accent1">
                <a:shade val="50000"/>
              </a:schemeClr>
            </a:lnRef>
            <a:fillRef idx="1">
              <a:schemeClr val="accent1"/>
            </a:fillRef>
            <a:effectRef idx="0">
              <a:schemeClr val="accent1"/>
            </a:effectRef>
            <a:fontRef idx="minor">
              <a:schemeClr val="lt1"/>
            </a:fontRef>
          </p:style>
          <p:txBody>
            <a:bodyPr bIns="72000" rtlCol="0" anchor="ctr"/>
            <a:lstStyle/>
            <a:p>
              <a:pPr algn="ctr"/>
              <a:r>
                <a:rPr lang="en-GB" b="1" kern="0" dirty="0">
                  <a:solidFill>
                    <a:schemeClr val="bg1"/>
                  </a:solidFill>
                  <a:latin typeface="Tuffy-TTF" panose="020B0603060100000000" pitchFamily="34" charset="0"/>
                  <a:ea typeface="Tuffy" panose="020B0603060100000000" pitchFamily="34" charset="0"/>
                  <a:cs typeface="Arial" panose="020B0604020202020204" pitchFamily="34" charset="0"/>
                </a:rPr>
                <a:t>Deepest</a:t>
              </a:r>
              <a:endParaRPr lang="en-US" b="1" dirty="0">
                <a:solidFill>
                  <a:schemeClr val="bg1"/>
                </a:solidFill>
              </a:endParaRPr>
            </a:p>
          </p:txBody>
        </p:sp>
      </p:grpSp>
    </p:spTree>
    <p:extLst>
      <p:ext uri="{BB962C8B-B14F-4D97-AF65-F5344CB8AC3E}">
        <p14:creationId xmlns:p14="http://schemas.microsoft.com/office/powerpoint/2010/main" val="132485078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ounded Rectangle 11"/>
          <p:cNvSpPr/>
          <p:nvPr/>
        </p:nvSpPr>
        <p:spPr bwMode="auto">
          <a:xfrm>
            <a:off x="503239" y="512763"/>
            <a:ext cx="8137524" cy="2193019"/>
          </a:xfrm>
          <a:prstGeom prst="roundRect">
            <a:avLst>
              <a:gd name="adj" fmla="val 6409"/>
            </a:avLst>
          </a:prstGeom>
          <a:solidFill>
            <a:srgbClr val="FFF9E7"/>
          </a:solidFill>
          <a:ln w="25400" cap="rnd">
            <a:solidFill>
              <a:srgbClr val="FEFBDA"/>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1350" dirty="0">
                <a:latin typeface="Twinkl" pitchFamily="50" charset="0"/>
              </a:rPr>
              <a:t> </a:t>
            </a:r>
          </a:p>
        </p:txBody>
      </p:sp>
      <p:sp>
        <p:nvSpPr>
          <p:cNvPr id="13" name="Title 1"/>
          <p:cNvSpPr txBox="1">
            <a:spLocks/>
          </p:cNvSpPr>
          <p:nvPr/>
        </p:nvSpPr>
        <p:spPr>
          <a:xfrm>
            <a:off x="628648" y="734785"/>
            <a:ext cx="7886700" cy="540000"/>
          </a:xfrm>
          <a:prstGeom prst="rect">
            <a:avLst/>
          </a:prstGeom>
        </p:spPr>
        <p:txBody>
          <a:bodyPr lIns="0" tIns="0" rIns="0" bIns="0" anchor="ctr" anchorCtr="1">
            <a:noAutofit/>
          </a:bodyPr>
          <a:lstStyle>
            <a:lvl1pPr algn="l" defTabSz="914400" rtl="0" eaLnBrk="1" latinLnBrk="0" hangingPunct="1">
              <a:lnSpc>
                <a:spcPct val="90000"/>
              </a:lnSpc>
              <a:spcBef>
                <a:spcPct val="0"/>
              </a:spcBef>
              <a:buNone/>
              <a:defRPr sz="4000" b="1" kern="1200">
                <a:solidFill>
                  <a:schemeClr val="tx1"/>
                </a:solidFill>
                <a:latin typeface="Sassoon Infant Md" panose="02000603050000020003" pitchFamily="50" charset="0"/>
                <a:ea typeface="+mj-ea"/>
                <a:cs typeface="+mj-cs"/>
              </a:defRPr>
            </a:lvl1pPr>
          </a:lstStyle>
          <a:p>
            <a:r>
              <a:rPr lang="en-US" sz="3600" dirty="0">
                <a:latin typeface="+mn-lt"/>
              </a:rPr>
              <a:t>Aim</a:t>
            </a:r>
          </a:p>
        </p:txBody>
      </p:sp>
      <p:sp>
        <p:nvSpPr>
          <p:cNvPr id="14" name="Content Placeholder 15"/>
          <p:cNvSpPr txBox="1">
            <a:spLocks/>
          </p:cNvSpPr>
          <p:nvPr/>
        </p:nvSpPr>
        <p:spPr>
          <a:xfrm>
            <a:off x="628650" y="1127760"/>
            <a:ext cx="7886700" cy="1409700"/>
          </a:xfrm>
          <a:prstGeom prst="roundRect">
            <a:avLst>
              <a:gd name="adj" fmla="val 2585"/>
            </a:avLst>
          </a:prstGeom>
          <a:noFill/>
          <a:ln w="25400">
            <a:noFill/>
          </a:ln>
        </p:spPr>
        <p:txBody>
          <a:bodyPr vert="horz" lIns="252000" tIns="252000" rIns="252000" bIns="25200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1800" kern="1200">
                <a:solidFill>
                  <a:srgbClr val="1C1C1C"/>
                </a:solidFill>
                <a:latin typeface="Twinkl" pitchFamily="50" charset="0"/>
                <a:ea typeface="Twinkl" pitchFamily="2" charset="0"/>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600" kern="1200">
                <a:solidFill>
                  <a:srgbClr val="1C1C1C"/>
                </a:solidFill>
                <a:latin typeface="Twinkl" pitchFamily="50" charset="0"/>
                <a:ea typeface="Twinkl" pitchFamily="2" charset="0"/>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400" kern="1200">
                <a:solidFill>
                  <a:srgbClr val="1C1C1C"/>
                </a:solidFill>
                <a:latin typeface="Twinkl" pitchFamily="50" charset="0"/>
                <a:ea typeface="Twinkl" pitchFamily="2" charset="0"/>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400" kern="1200">
                <a:solidFill>
                  <a:srgbClr val="1C1C1C"/>
                </a:solidFill>
                <a:latin typeface="Twinkl" pitchFamily="50" charset="0"/>
                <a:ea typeface="Twinkl" pitchFamily="2" charset="0"/>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400" kern="1200">
                <a:solidFill>
                  <a:srgbClr val="1C1C1C"/>
                </a:solidFill>
                <a:latin typeface="Twinkl" pitchFamily="50" charset="0"/>
                <a:ea typeface="Twinkl" pitchFamily="2" charset="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10000"/>
              </a:lnSpc>
            </a:pPr>
            <a:r>
              <a:rPr lang="en-GB" dirty="0">
                <a:solidFill>
                  <a:srgbClr val="000000"/>
                </a:solidFill>
              </a:rPr>
              <a:t>Add and subtract fractions with the same denominator and denominators that are multiples of the same number.</a:t>
            </a:r>
          </a:p>
        </p:txBody>
      </p:sp>
    </p:spTree>
    <p:extLst>
      <p:ext uri="{BB962C8B-B14F-4D97-AF65-F5344CB8AC3E}">
        <p14:creationId xmlns:p14="http://schemas.microsoft.com/office/powerpoint/2010/main" val="364393518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 name="Rectangle 96"/>
          <p:cNvSpPr/>
          <p:nvPr/>
        </p:nvSpPr>
        <p:spPr>
          <a:xfrm>
            <a:off x="3680320" y="670981"/>
            <a:ext cx="976684" cy="337100"/>
          </a:xfrm>
          <a:prstGeom prst="rect">
            <a:avLst/>
          </a:prstGeom>
          <a:solidFill>
            <a:srgbClr val="4EB2E5"/>
          </a:solidFill>
        </p:spPr>
        <p:txBody>
          <a:bodyPr wrap="square" lIns="180000" tIns="36000" rIns="180000" bIns="54000" anchor="ctr">
            <a:spAutoFit/>
          </a:bodyPr>
          <a:lstStyle/>
          <a:p>
            <a:pPr algn="ctr"/>
            <a:r>
              <a:rPr lang="en-GB" altLang="en-US" sz="1600" b="1" dirty="0">
                <a:solidFill>
                  <a:schemeClr val="bg1"/>
                </a:solidFill>
              </a:rPr>
              <a:t>Diving</a:t>
            </a:r>
            <a:endParaRPr lang="en-GB" sz="1600" b="1" dirty="0">
              <a:solidFill>
                <a:schemeClr val="bg1"/>
              </a:solidFill>
            </a:endParaRPr>
          </a:p>
        </p:txBody>
      </p:sp>
      <p:pic>
        <p:nvPicPr>
          <p:cNvPr id="5" name="Picture 4">
            <a:extLst>
              <a:ext uri="{FF2B5EF4-FFF2-40B4-BE49-F238E27FC236}">
                <a16:creationId xmlns:a16="http://schemas.microsoft.com/office/drawing/2014/main" id="{2830866F-58AA-4213-AFD1-4A7F919ABC82}"/>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904094" y="532799"/>
            <a:ext cx="700156" cy="700156"/>
          </a:xfrm>
          <a:prstGeom prst="rect">
            <a:avLst/>
          </a:prstGeom>
        </p:spPr>
      </p:pic>
      <p:sp>
        <p:nvSpPr>
          <p:cNvPr id="96" name="Rectangle 95"/>
          <p:cNvSpPr/>
          <p:nvPr/>
        </p:nvSpPr>
        <p:spPr>
          <a:xfrm>
            <a:off x="447429" y="670981"/>
            <a:ext cx="3232891" cy="337100"/>
          </a:xfrm>
          <a:prstGeom prst="rect">
            <a:avLst/>
          </a:prstGeom>
          <a:solidFill>
            <a:srgbClr val="072F54"/>
          </a:solidFill>
        </p:spPr>
        <p:txBody>
          <a:bodyPr wrap="none" lIns="180000" tIns="36000" rIns="180000" bIns="54000" anchor="ctr">
            <a:spAutoFit/>
          </a:bodyPr>
          <a:lstStyle/>
          <a:p>
            <a:r>
              <a:rPr lang="en-GB" sz="1600" b="1" dirty="0">
                <a:solidFill>
                  <a:schemeClr val="bg1"/>
                </a:solidFill>
              </a:rPr>
              <a:t>Subtract – Breaking the Whole</a:t>
            </a:r>
          </a:p>
        </p:txBody>
      </p:sp>
      <p:cxnSp>
        <p:nvCxnSpPr>
          <p:cNvPr id="103" name="Straight Connector 102"/>
          <p:cNvCxnSpPr/>
          <p:nvPr/>
        </p:nvCxnSpPr>
        <p:spPr>
          <a:xfrm>
            <a:off x="3680320" y="666325"/>
            <a:ext cx="0" cy="34200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sp>
        <p:nvSpPr>
          <p:cNvPr id="8" name="TextBox 7"/>
          <p:cNvSpPr txBox="1"/>
          <p:nvPr/>
        </p:nvSpPr>
        <p:spPr>
          <a:xfrm>
            <a:off x="755650" y="3500207"/>
            <a:ext cx="7632700" cy="495108"/>
          </a:xfrm>
          <a:prstGeom prst="rect">
            <a:avLst/>
          </a:prstGeom>
          <a:solidFill>
            <a:srgbClr val="FDCF81"/>
          </a:solidFill>
          <a:ln w="28575">
            <a:noFill/>
          </a:ln>
        </p:spPr>
        <p:txBody>
          <a:bodyPr wrap="square" lIns="108000" tIns="108000" rIns="108000" bIns="108000" rtlCol="0">
            <a:spAutoFit/>
          </a:bodyPr>
          <a:lstStyle/>
          <a:p>
            <a:r>
              <a:rPr lang="en-GB" dirty="0"/>
              <a:t>Use this method to solve these calculations:</a:t>
            </a:r>
          </a:p>
        </p:txBody>
      </p:sp>
      <p:graphicFrame>
        <p:nvGraphicFramePr>
          <p:cNvPr id="9" name="Table 8"/>
          <p:cNvGraphicFramePr>
            <a:graphicFrameLocks noGrp="1"/>
          </p:cNvGraphicFramePr>
          <p:nvPr>
            <p:extLst>
              <p:ext uri="{D42A27DB-BD31-4B8C-83A1-F6EECF244321}">
                <p14:modId xmlns:p14="http://schemas.microsoft.com/office/powerpoint/2010/main" val="4002419318"/>
              </p:ext>
            </p:extLst>
          </p:nvPr>
        </p:nvGraphicFramePr>
        <p:xfrm>
          <a:off x="2292350" y="1269002"/>
          <a:ext cx="6096000" cy="2145317"/>
        </p:xfrm>
        <a:graphic>
          <a:graphicData uri="http://schemas.openxmlformats.org/drawingml/2006/table">
            <a:tbl>
              <a:tblPr firstRow="1" bandRow="1">
                <a:tableStyleId>{5C22544A-7EE6-4342-B048-85BDC9FD1C3A}</a:tableStyleId>
              </a:tblPr>
              <a:tblGrid>
                <a:gridCol w="2032000">
                  <a:extLst>
                    <a:ext uri="{9D8B030D-6E8A-4147-A177-3AD203B41FA5}">
                      <a16:colId xmlns:a16="http://schemas.microsoft.com/office/drawing/2014/main" val="3034693267"/>
                    </a:ext>
                  </a:extLst>
                </a:gridCol>
                <a:gridCol w="2032000">
                  <a:extLst>
                    <a:ext uri="{9D8B030D-6E8A-4147-A177-3AD203B41FA5}">
                      <a16:colId xmlns:a16="http://schemas.microsoft.com/office/drawing/2014/main" val="3557271181"/>
                    </a:ext>
                  </a:extLst>
                </a:gridCol>
                <a:gridCol w="2032000">
                  <a:extLst>
                    <a:ext uri="{9D8B030D-6E8A-4147-A177-3AD203B41FA5}">
                      <a16:colId xmlns:a16="http://schemas.microsoft.com/office/drawing/2014/main" val="3822669555"/>
                    </a:ext>
                  </a:extLst>
                </a:gridCol>
              </a:tblGrid>
              <a:tr h="370840">
                <a:tc>
                  <a:txBody>
                    <a:bodyPr/>
                    <a:lstStyle/>
                    <a:p>
                      <a:pPr algn="ctr"/>
                      <a:r>
                        <a:rPr lang="en-GB" sz="1600" dirty="0"/>
                        <a:t>starting number</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08116"/>
                    </a:solidFill>
                  </a:tcPr>
                </a:tc>
                <a:tc>
                  <a:txBody>
                    <a:bodyPr/>
                    <a:lstStyle/>
                    <a:p>
                      <a:pPr algn="ctr"/>
                      <a:r>
                        <a:rPr lang="en-GB" sz="1600" dirty="0"/>
                        <a:t>find the equivalent fraction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08116"/>
                    </a:solidFill>
                  </a:tcPr>
                </a:tc>
                <a:tc>
                  <a:txBody>
                    <a:bodyPr/>
                    <a:lstStyle/>
                    <a:p>
                      <a:pPr algn="ctr"/>
                      <a:r>
                        <a:rPr lang="en-GB" sz="1600" dirty="0"/>
                        <a:t>subtract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08116"/>
                    </a:solidFill>
                  </a:tcPr>
                </a:tc>
                <a:extLst>
                  <a:ext uri="{0D108BD9-81ED-4DB2-BD59-A6C34878D82A}">
                    <a16:rowId xmlns:a16="http://schemas.microsoft.com/office/drawing/2014/main" val="4270520737"/>
                  </a:ext>
                </a:extLst>
              </a:tr>
              <a:tr h="1566197">
                <a:tc>
                  <a:txBody>
                    <a:bodyPr/>
                    <a:lstStyle/>
                    <a:p>
                      <a:endParaRPr lang="en-GB"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GB"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GB"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525089449"/>
                  </a:ext>
                </a:extLst>
              </a:tr>
            </a:tbl>
          </a:graphicData>
        </a:graphic>
      </p:graphicFrame>
      <p:grpSp>
        <p:nvGrpSpPr>
          <p:cNvPr id="10" name="Group 9"/>
          <p:cNvGrpSpPr/>
          <p:nvPr/>
        </p:nvGrpSpPr>
        <p:grpSpPr>
          <a:xfrm>
            <a:off x="1026148" y="2137579"/>
            <a:ext cx="306494" cy="646331"/>
            <a:chOff x="936407" y="1768196"/>
            <a:chExt cx="306494" cy="646331"/>
          </a:xfrm>
        </p:grpSpPr>
        <p:sp>
          <p:nvSpPr>
            <p:cNvPr id="11" name="Rectangle 10"/>
            <p:cNvSpPr/>
            <p:nvPr/>
          </p:nvSpPr>
          <p:spPr>
            <a:xfrm>
              <a:off x="936407" y="1768196"/>
              <a:ext cx="306494" cy="646331"/>
            </a:xfrm>
            <a:prstGeom prst="rect">
              <a:avLst/>
            </a:prstGeom>
          </p:spPr>
          <p:txBody>
            <a:bodyPr wrap="none">
              <a:spAutoFit/>
            </a:bodyPr>
            <a:lstStyle/>
            <a:p>
              <a:pPr algn="ctr"/>
              <a:r>
                <a:rPr lang="en-GB" dirty="0"/>
                <a:t>1</a:t>
              </a:r>
              <a:br>
                <a:rPr lang="en-GB" dirty="0"/>
              </a:br>
              <a:r>
                <a:rPr lang="en-GB" dirty="0"/>
                <a:t>3</a:t>
              </a:r>
            </a:p>
          </p:txBody>
        </p:sp>
        <p:cxnSp>
          <p:nvCxnSpPr>
            <p:cNvPr id="12" name="Straight Connector 11"/>
            <p:cNvCxnSpPr/>
            <p:nvPr/>
          </p:nvCxnSpPr>
          <p:spPr>
            <a:xfrm>
              <a:off x="1027909" y="2091361"/>
              <a:ext cx="106195"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13" name="Rectangle 12"/>
          <p:cNvSpPr/>
          <p:nvPr/>
        </p:nvSpPr>
        <p:spPr>
          <a:xfrm>
            <a:off x="882127" y="2281959"/>
            <a:ext cx="306494" cy="369332"/>
          </a:xfrm>
          <a:prstGeom prst="rect">
            <a:avLst/>
          </a:prstGeom>
        </p:spPr>
        <p:txBody>
          <a:bodyPr wrap="none">
            <a:spAutoFit/>
          </a:bodyPr>
          <a:lstStyle/>
          <a:p>
            <a:pPr algn="ctr"/>
            <a:r>
              <a:rPr lang="en-GB" dirty="0"/>
              <a:t>2</a:t>
            </a:r>
          </a:p>
        </p:txBody>
      </p:sp>
      <p:sp>
        <p:nvSpPr>
          <p:cNvPr id="14" name="Rectangle 13"/>
          <p:cNvSpPr/>
          <p:nvPr/>
        </p:nvSpPr>
        <p:spPr>
          <a:xfrm>
            <a:off x="1207604" y="2276451"/>
            <a:ext cx="320922" cy="369332"/>
          </a:xfrm>
          <a:prstGeom prst="rect">
            <a:avLst/>
          </a:prstGeom>
        </p:spPr>
        <p:txBody>
          <a:bodyPr wrap="none">
            <a:spAutoFit/>
          </a:bodyPr>
          <a:lstStyle/>
          <a:p>
            <a:pPr algn="ctr"/>
            <a:r>
              <a:rPr lang="en-GB" dirty="0"/>
              <a:t>−</a:t>
            </a:r>
          </a:p>
        </p:txBody>
      </p:sp>
      <p:sp>
        <p:nvSpPr>
          <p:cNvPr id="15" name="Rectangle 14"/>
          <p:cNvSpPr/>
          <p:nvPr/>
        </p:nvSpPr>
        <p:spPr>
          <a:xfrm>
            <a:off x="1581466" y="2270943"/>
            <a:ext cx="320922" cy="369332"/>
          </a:xfrm>
          <a:prstGeom prst="rect">
            <a:avLst/>
          </a:prstGeom>
        </p:spPr>
        <p:txBody>
          <a:bodyPr wrap="none">
            <a:spAutoFit/>
          </a:bodyPr>
          <a:lstStyle/>
          <a:p>
            <a:pPr algn="ctr"/>
            <a:r>
              <a:rPr lang="en-GB" dirty="0"/>
              <a:t>=</a:t>
            </a:r>
          </a:p>
        </p:txBody>
      </p:sp>
      <p:grpSp>
        <p:nvGrpSpPr>
          <p:cNvPr id="16" name="Group 15"/>
          <p:cNvGrpSpPr/>
          <p:nvPr/>
        </p:nvGrpSpPr>
        <p:grpSpPr>
          <a:xfrm>
            <a:off x="1399480" y="2137579"/>
            <a:ext cx="314510" cy="646331"/>
            <a:chOff x="932399" y="1768196"/>
            <a:chExt cx="314510" cy="646331"/>
          </a:xfrm>
        </p:grpSpPr>
        <p:sp>
          <p:nvSpPr>
            <p:cNvPr id="17" name="Rectangle 16"/>
            <p:cNvSpPr/>
            <p:nvPr/>
          </p:nvSpPr>
          <p:spPr>
            <a:xfrm>
              <a:off x="932399" y="1768196"/>
              <a:ext cx="314510" cy="646331"/>
            </a:xfrm>
            <a:prstGeom prst="rect">
              <a:avLst/>
            </a:prstGeom>
          </p:spPr>
          <p:txBody>
            <a:bodyPr wrap="none">
              <a:spAutoFit/>
            </a:bodyPr>
            <a:lstStyle/>
            <a:p>
              <a:pPr algn="ctr"/>
              <a:r>
                <a:rPr lang="en-GB" dirty="0"/>
                <a:t>5</a:t>
              </a:r>
              <a:br>
                <a:rPr lang="en-GB" dirty="0"/>
              </a:br>
              <a:r>
                <a:rPr lang="en-GB" dirty="0"/>
                <a:t>6</a:t>
              </a:r>
            </a:p>
          </p:txBody>
        </p:sp>
        <p:cxnSp>
          <p:nvCxnSpPr>
            <p:cNvPr id="18" name="Straight Connector 17"/>
            <p:cNvCxnSpPr/>
            <p:nvPr/>
          </p:nvCxnSpPr>
          <p:spPr>
            <a:xfrm>
              <a:off x="1027909" y="2091361"/>
              <a:ext cx="106195"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19" name="Rectangle 18"/>
          <p:cNvSpPr/>
          <p:nvPr/>
        </p:nvSpPr>
        <p:spPr>
          <a:xfrm>
            <a:off x="1741927" y="2251885"/>
            <a:ext cx="272832" cy="369332"/>
          </a:xfrm>
          <a:prstGeom prst="rect">
            <a:avLst/>
          </a:prstGeom>
        </p:spPr>
        <p:txBody>
          <a:bodyPr wrap="none">
            <a:spAutoFit/>
          </a:bodyPr>
          <a:lstStyle/>
          <a:p>
            <a:pPr algn="ctr"/>
            <a:r>
              <a:rPr lang="en-GB" dirty="0"/>
              <a:t>1</a:t>
            </a:r>
          </a:p>
        </p:txBody>
      </p:sp>
      <p:grpSp>
        <p:nvGrpSpPr>
          <p:cNvPr id="20" name="Group 19"/>
          <p:cNvGrpSpPr/>
          <p:nvPr/>
        </p:nvGrpSpPr>
        <p:grpSpPr>
          <a:xfrm>
            <a:off x="1858827" y="2137579"/>
            <a:ext cx="309700" cy="646331"/>
            <a:chOff x="934804" y="1768196"/>
            <a:chExt cx="309700" cy="646331"/>
          </a:xfrm>
        </p:grpSpPr>
        <p:sp>
          <p:nvSpPr>
            <p:cNvPr id="21" name="Rectangle 20"/>
            <p:cNvSpPr/>
            <p:nvPr/>
          </p:nvSpPr>
          <p:spPr>
            <a:xfrm>
              <a:off x="934804" y="1768196"/>
              <a:ext cx="309700" cy="646331"/>
            </a:xfrm>
            <a:prstGeom prst="rect">
              <a:avLst/>
            </a:prstGeom>
          </p:spPr>
          <p:txBody>
            <a:bodyPr wrap="none">
              <a:spAutoFit/>
            </a:bodyPr>
            <a:lstStyle/>
            <a:p>
              <a:pPr algn="ctr"/>
              <a:r>
                <a:rPr lang="en-GB" dirty="0"/>
                <a:t>3</a:t>
              </a:r>
              <a:br>
                <a:rPr lang="en-GB" dirty="0"/>
              </a:br>
              <a:r>
                <a:rPr lang="en-GB" dirty="0"/>
                <a:t>6</a:t>
              </a:r>
            </a:p>
          </p:txBody>
        </p:sp>
        <p:cxnSp>
          <p:nvCxnSpPr>
            <p:cNvPr id="22" name="Straight Connector 21"/>
            <p:cNvCxnSpPr/>
            <p:nvPr/>
          </p:nvCxnSpPr>
          <p:spPr>
            <a:xfrm>
              <a:off x="1027909" y="2091361"/>
              <a:ext cx="106195"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graphicFrame>
        <p:nvGraphicFramePr>
          <p:cNvPr id="23" name="Table 22"/>
          <p:cNvGraphicFramePr>
            <a:graphicFrameLocks noGrp="1"/>
          </p:cNvGraphicFramePr>
          <p:nvPr>
            <p:extLst>
              <p:ext uri="{D42A27DB-BD31-4B8C-83A1-F6EECF244321}">
                <p14:modId xmlns:p14="http://schemas.microsoft.com/office/powerpoint/2010/main" val="3522294214"/>
              </p:ext>
            </p:extLst>
          </p:nvPr>
        </p:nvGraphicFramePr>
        <p:xfrm>
          <a:off x="2343741" y="1939935"/>
          <a:ext cx="1923460" cy="379043"/>
        </p:xfrm>
        <a:graphic>
          <a:graphicData uri="http://schemas.openxmlformats.org/drawingml/2006/table">
            <a:tbl>
              <a:tblPr firstRow="1" bandRow="1">
                <a:tableStyleId>{5C22544A-7EE6-4342-B048-85BDC9FD1C3A}</a:tableStyleId>
              </a:tblPr>
              <a:tblGrid>
                <a:gridCol w="1923460">
                  <a:extLst>
                    <a:ext uri="{9D8B030D-6E8A-4147-A177-3AD203B41FA5}">
                      <a16:colId xmlns:a16="http://schemas.microsoft.com/office/drawing/2014/main" val="3051370221"/>
                    </a:ext>
                  </a:extLst>
                </a:gridCol>
              </a:tblGrid>
              <a:tr h="379043">
                <a:tc>
                  <a:txBody>
                    <a:bodyPr/>
                    <a:lstStyle/>
                    <a:p>
                      <a:endParaRPr lang="en-GB"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0864A"/>
                    </a:solidFill>
                  </a:tcPr>
                </a:tc>
                <a:extLst>
                  <a:ext uri="{0D108BD9-81ED-4DB2-BD59-A6C34878D82A}">
                    <a16:rowId xmlns:a16="http://schemas.microsoft.com/office/drawing/2014/main" val="4074811856"/>
                  </a:ext>
                </a:extLst>
              </a:tr>
            </a:tbl>
          </a:graphicData>
        </a:graphic>
      </p:graphicFrame>
      <p:graphicFrame>
        <p:nvGraphicFramePr>
          <p:cNvPr id="24" name="Table 23"/>
          <p:cNvGraphicFramePr>
            <a:graphicFrameLocks noGrp="1"/>
          </p:cNvGraphicFramePr>
          <p:nvPr>
            <p:extLst>
              <p:ext uri="{D42A27DB-BD31-4B8C-83A1-F6EECF244321}">
                <p14:modId xmlns:p14="http://schemas.microsoft.com/office/powerpoint/2010/main" val="3738749196"/>
              </p:ext>
            </p:extLst>
          </p:nvPr>
        </p:nvGraphicFramePr>
        <p:xfrm>
          <a:off x="2343741" y="2397650"/>
          <a:ext cx="1923459" cy="379043"/>
        </p:xfrm>
        <a:graphic>
          <a:graphicData uri="http://schemas.openxmlformats.org/drawingml/2006/table">
            <a:tbl>
              <a:tblPr firstRow="1" bandRow="1">
                <a:tableStyleId>{5C22544A-7EE6-4342-B048-85BDC9FD1C3A}</a:tableStyleId>
              </a:tblPr>
              <a:tblGrid>
                <a:gridCol w="641153">
                  <a:extLst>
                    <a:ext uri="{9D8B030D-6E8A-4147-A177-3AD203B41FA5}">
                      <a16:colId xmlns:a16="http://schemas.microsoft.com/office/drawing/2014/main" val="3051370221"/>
                    </a:ext>
                  </a:extLst>
                </a:gridCol>
                <a:gridCol w="641153">
                  <a:extLst>
                    <a:ext uri="{9D8B030D-6E8A-4147-A177-3AD203B41FA5}">
                      <a16:colId xmlns:a16="http://schemas.microsoft.com/office/drawing/2014/main" val="1531801480"/>
                    </a:ext>
                  </a:extLst>
                </a:gridCol>
                <a:gridCol w="641153">
                  <a:extLst>
                    <a:ext uri="{9D8B030D-6E8A-4147-A177-3AD203B41FA5}">
                      <a16:colId xmlns:a16="http://schemas.microsoft.com/office/drawing/2014/main" val="2545081021"/>
                    </a:ext>
                  </a:extLst>
                </a:gridCol>
              </a:tblGrid>
              <a:tr h="379043">
                <a:tc>
                  <a:txBody>
                    <a:bodyPr/>
                    <a:lstStyle/>
                    <a:p>
                      <a:endParaRPr lang="en-GB"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0864A"/>
                    </a:solidFill>
                  </a:tcPr>
                </a:tc>
                <a:tc>
                  <a:txBody>
                    <a:bodyPr/>
                    <a:lstStyle/>
                    <a:p>
                      <a:endParaRPr lang="en-GB"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0864A"/>
                    </a:solidFill>
                  </a:tcPr>
                </a:tc>
                <a:tc>
                  <a:txBody>
                    <a:bodyPr/>
                    <a:lstStyle/>
                    <a:p>
                      <a:endParaRPr lang="en-GB"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0864A"/>
                    </a:solidFill>
                  </a:tcPr>
                </a:tc>
                <a:extLst>
                  <a:ext uri="{0D108BD9-81ED-4DB2-BD59-A6C34878D82A}">
                    <a16:rowId xmlns:a16="http://schemas.microsoft.com/office/drawing/2014/main" val="4074811856"/>
                  </a:ext>
                </a:extLst>
              </a:tr>
            </a:tbl>
          </a:graphicData>
        </a:graphic>
      </p:graphicFrame>
      <p:graphicFrame>
        <p:nvGraphicFramePr>
          <p:cNvPr id="25" name="Table 24"/>
          <p:cNvGraphicFramePr>
            <a:graphicFrameLocks noGrp="1"/>
          </p:cNvGraphicFramePr>
          <p:nvPr>
            <p:extLst>
              <p:ext uri="{D42A27DB-BD31-4B8C-83A1-F6EECF244321}">
                <p14:modId xmlns:p14="http://schemas.microsoft.com/office/powerpoint/2010/main" val="1967749515"/>
              </p:ext>
            </p:extLst>
          </p:nvPr>
        </p:nvGraphicFramePr>
        <p:xfrm>
          <a:off x="4378620" y="1939935"/>
          <a:ext cx="1923460" cy="379043"/>
        </p:xfrm>
        <a:graphic>
          <a:graphicData uri="http://schemas.openxmlformats.org/drawingml/2006/table">
            <a:tbl>
              <a:tblPr firstRow="1" bandRow="1">
                <a:tableStyleId>{5C22544A-7EE6-4342-B048-85BDC9FD1C3A}</a:tableStyleId>
              </a:tblPr>
              <a:tblGrid>
                <a:gridCol w="1923460">
                  <a:extLst>
                    <a:ext uri="{9D8B030D-6E8A-4147-A177-3AD203B41FA5}">
                      <a16:colId xmlns:a16="http://schemas.microsoft.com/office/drawing/2014/main" val="3051370221"/>
                    </a:ext>
                  </a:extLst>
                </a:gridCol>
              </a:tblGrid>
              <a:tr h="379043">
                <a:tc>
                  <a:txBody>
                    <a:bodyPr/>
                    <a:lstStyle/>
                    <a:p>
                      <a:endParaRPr lang="en-GB"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0864A"/>
                    </a:solidFill>
                  </a:tcPr>
                </a:tc>
                <a:extLst>
                  <a:ext uri="{0D108BD9-81ED-4DB2-BD59-A6C34878D82A}">
                    <a16:rowId xmlns:a16="http://schemas.microsoft.com/office/drawing/2014/main" val="4074811856"/>
                  </a:ext>
                </a:extLst>
              </a:tr>
            </a:tbl>
          </a:graphicData>
        </a:graphic>
      </p:graphicFrame>
      <p:graphicFrame>
        <p:nvGraphicFramePr>
          <p:cNvPr id="28" name="Table 27"/>
          <p:cNvGraphicFramePr>
            <a:graphicFrameLocks noGrp="1"/>
          </p:cNvGraphicFramePr>
          <p:nvPr>
            <p:extLst>
              <p:ext uri="{D42A27DB-BD31-4B8C-83A1-F6EECF244321}">
                <p14:modId xmlns:p14="http://schemas.microsoft.com/office/powerpoint/2010/main" val="2976165861"/>
              </p:ext>
            </p:extLst>
          </p:nvPr>
        </p:nvGraphicFramePr>
        <p:xfrm>
          <a:off x="4378620" y="2404866"/>
          <a:ext cx="1898652" cy="379044"/>
        </p:xfrm>
        <a:graphic>
          <a:graphicData uri="http://schemas.openxmlformats.org/drawingml/2006/table">
            <a:tbl>
              <a:tblPr firstRow="1" bandRow="1">
                <a:tableStyleId>{5C22544A-7EE6-4342-B048-85BDC9FD1C3A}</a:tableStyleId>
              </a:tblPr>
              <a:tblGrid>
                <a:gridCol w="632884">
                  <a:extLst>
                    <a:ext uri="{9D8B030D-6E8A-4147-A177-3AD203B41FA5}">
                      <a16:colId xmlns:a16="http://schemas.microsoft.com/office/drawing/2014/main" val="3051370221"/>
                    </a:ext>
                  </a:extLst>
                </a:gridCol>
                <a:gridCol w="632884">
                  <a:extLst>
                    <a:ext uri="{9D8B030D-6E8A-4147-A177-3AD203B41FA5}">
                      <a16:colId xmlns:a16="http://schemas.microsoft.com/office/drawing/2014/main" val="2781597624"/>
                    </a:ext>
                  </a:extLst>
                </a:gridCol>
                <a:gridCol w="632884">
                  <a:extLst>
                    <a:ext uri="{9D8B030D-6E8A-4147-A177-3AD203B41FA5}">
                      <a16:colId xmlns:a16="http://schemas.microsoft.com/office/drawing/2014/main" val="2545081021"/>
                    </a:ext>
                  </a:extLst>
                </a:gridCol>
              </a:tblGrid>
              <a:tr h="189522">
                <a:tc>
                  <a:txBody>
                    <a:bodyPr/>
                    <a:lstStyle/>
                    <a:p>
                      <a:endParaRPr lang="en-GB" sz="5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0864A"/>
                    </a:solidFill>
                  </a:tcPr>
                </a:tc>
                <a:tc>
                  <a:txBody>
                    <a:bodyPr/>
                    <a:lstStyle/>
                    <a:p>
                      <a:endParaRPr lang="en-GB" sz="5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0864A"/>
                    </a:solidFill>
                  </a:tcPr>
                </a:tc>
                <a:tc>
                  <a:txBody>
                    <a:bodyPr/>
                    <a:lstStyle/>
                    <a:p>
                      <a:endParaRPr lang="en-GB" sz="5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0864A"/>
                    </a:solidFill>
                  </a:tcPr>
                </a:tc>
                <a:extLst>
                  <a:ext uri="{0D108BD9-81ED-4DB2-BD59-A6C34878D82A}">
                    <a16:rowId xmlns:a16="http://schemas.microsoft.com/office/drawing/2014/main" val="4074811856"/>
                  </a:ext>
                </a:extLst>
              </a:tr>
              <a:tr h="189522">
                <a:tc>
                  <a:txBody>
                    <a:bodyPr/>
                    <a:lstStyle/>
                    <a:p>
                      <a:endParaRPr lang="en-GB" sz="5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0864A"/>
                    </a:solidFill>
                  </a:tcPr>
                </a:tc>
                <a:tc>
                  <a:txBody>
                    <a:bodyPr/>
                    <a:lstStyle/>
                    <a:p>
                      <a:endParaRPr lang="en-GB" sz="5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0864A"/>
                    </a:solidFill>
                  </a:tcPr>
                </a:tc>
                <a:tc>
                  <a:txBody>
                    <a:bodyPr/>
                    <a:lstStyle/>
                    <a:p>
                      <a:endParaRPr lang="en-GB" sz="5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0864A"/>
                    </a:solidFill>
                  </a:tcPr>
                </a:tc>
                <a:extLst>
                  <a:ext uri="{0D108BD9-81ED-4DB2-BD59-A6C34878D82A}">
                    <a16:rowId xmlns:a16="http://schemas.microsoft.com/office/drawing/2014/main" val="2053737135"/>
                  </a:ext>
                </a:extLst>
              </a:tr>
            </a:tbl>
          </a:graphicData>
        </a:graphic>
      </p:graphicFrame>
      <p:graphicFrame>
        <p:nvGraphicFramePr>
          <p:cNvPr id="32" name="Table 31"/>
          <p:cNvGraphicFramePr>
            <a:graphicFrameLocks noGrp="1"/>
          </p:cNvGraphicFramePr>
          <p:nvPr>
            <p:extLst>
              <p:ext uri="{D42A27DB-BD31-4B8C-83A1-F6EECF244321}">
                <p14:modId xmlns:p14="http://schemas.microsoft.com/office/powerpoint/2010/main" val="3796721360"/>
              </p:ext>
            </p:extLst>
          </p:nvPr>
        </p:nvGraphicFramePr>
        <p:xfrm>
          <a:off x="2354197" y="2885091"/>
          <a:ext cx="1923459" cy="379043"/>
        </p:xfrm>
        <a:graphic>
          <a:graphicData uri="http://schemas.openxmlformats.org/drawingml/2006/table">
            <a:tbl>
              <a:tblPr firstRow="1" bandRow="1">
                <a:tableStyleId>{5C22544A-7EE6-4342-B048-85BDC9FD1C3A}</a:tableStyleId>
              </a:tblPr>
              <a:tblGrid>
                <a:gridCol w="641153">
                  <a:extLst>
                    <a:ext uri="{9D8B030D-6E8A-4147-A177-3AD203B41FA5}">
                      <a16:colId xmlns:a16="http://schemas.microsoft.com/office/drawing/2014/main" val="3051370221"/>
                    </a:ext>
                  </a:extLst>
                </a:gridCol>
                <a:gridCol w="641153">
                  <a:extLst>
                    <a:ext uri="{9D8B030D-6E8A-4147-A177-3AD203B41FA5}">
                      <a16:colId xmlns:a16="http://schemas.microsoft.com/office/drawing/2014/main" val="1531801480"/>
                    </a:ext>
                  </a:extLst>
                </a:gridCol>
                <a:gridCol w="641153">
                  <a:extLst>
                    <a:ext uri="{9D8B030D-6E8A-4147-A177-3AD203B41FA5}">
                      <a16:colId xmlns:a16="http://schemas.microsoft.com/office/drawing/2014/main" val="2545081021"/>
                    </a:ext>
                  </a:extLst>
                </a:gridCol>
              </a:tblGrid>
              <a:tr h="379043">
                <a:tc>
                  <a:txBody>
                    <a:bodyPr/>
                    <a:lstStyle/>
                    <a:p>
                      <a:endParaRPr lang="en-GB"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0864A"/>
                    </a:solidFill>
                  </a:tcPr>
                </a:tc>
                <a:tc>
                  <a:txBody>
                    <a:bodyPr/>
                    <a:lstStyle/>
                    <a:p>
                      <a:endParaRPr lang="en-GB"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GB"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4074811856"/>
                  </a:ext>
                </a:extLst>
              </a:tr>
            </a:tbl>
          </a:graphicData>
        </a:graphic>
      </p:graphicFrame>
      <p:graphicFrame>
        <p:nvGraphicFramePr>
          <p:cNvPr id="33" name="Table 32"/>
          <p:cNvGraphicFramePr>
            <a:graphicFrameLocks noGrp="1"/>
          </p:cNvGraphicFramePr>
          <p:nvPr>
            <p:extLst>
              <p:ext uri="{D42A27DB-BD31-4B8C-83A1-F6EECF244321}">
                <p14:modId xmlns:p14="http://schemas.microsoft.com/office/powerpoint/2010/main" val="294806709"/>
              </p:ext>
            </p:extLst>
          </p:nvPr>
        </p:nvGraphicFramePr>
        <p:xfrm>
          <a:off x="4391024" y="2885091"/>
          <a:ext cx="1898652" cy="379044"/>
        </p:xfrm>
        <a:graphic>
          <a:graphicData uri="http://schemas.openxmlformats.org/drawingml/2006/table">
            <a:tbl>
              <a:tblPr firstRow="1" bandRow="1">
                <a:tableStyleId>{5C22544A-7EE6-4342-B048-85BDC9FD1C3A}</a:tableStyleId>
              </a:tblPr>
              <a:tblGrid>
                <a:gridCol w="632884">
                  <a:extLst>
                    <a:ext uri="{9D8B030D-6E8A-4147-A177-3AD203B41FA5}">
                      <a16:colId xmlns:a16="http://schemas.microsoft.com/office/drawing/2014/main" val="3051370221"/>
                    </a:ext>
                  </a:extLst>
                </a:gridCol>
                <a:gridCol w="632884">
                  <a:extLst>
                    <a:ext uri="{9D8B030D-6E8A-4147-A177-3AD203B41FA5}">
                      <a16:colId xmlns:a16="http://schemas.microsoft.com/office/drawing/2014/main" val="2781597624"/>
                    </a:ext>
                  </a:extLst>
                </a:gridCol>
                <a:gridCol w="632884">
                  <a:extLst>
                    <a:ext uri="{9D8B030D-6E8A-4147-A177-3AD203B41FA5}">
                      <a16:colId xmlns:a16="http://schemas.microsoft.com/office/drawing/2014/main" val="2545081021"/>
                    </a:ext>
                  </a:extLst>
                </a:gridCol>
              </a:tblGrid>
              <a:tr h="189522">
                <a:tc>
                  <a:txBody>
                    <a:bodyPr/>
                    <a:lstStyle/>
                    <a:p>
                      <a:endParaRPr lang="en-GB" sz="5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0864A"/>
                    </a:solidFill>
                  </a:tcPr>
                </a:tc>
                <a:tc>
                  <a:txBody>
                    <a:bodyPr/>
                    <a:lstStyle/>
                    <a:p>
                      <a:endParaRPr lang="en-GB" sz="5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GB" sz="5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4074811856"/>
                  </a:ext>
                </a:extLst>
              </a:tr>
              <a:tr h="189522">
                <a:tc>
                  <a:txBody>
                    <a:bodyPr/>
                    <a:lstStyle/>
                    <a:p>
                      <a:endParaRPr lang="en-GB" sz="5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0864A"/>
                    </a:solidFill>
                  </a:tcPr>
                </a:tc>
                <a:tc>
                  <a:txBody>
                    <a:bodyPr/>
                    <a:lstStyle/>
                    <a:p>
                      <a:endParaRPr lang="en-GB" sz="5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GB" sz="5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053737135"/>
                  </a:ext>
                </a:extLst>
              </a:tr>
            </a:tbl>
          </a:graphicData>
        </a:graphic>
      </p:graphicFrame>
      <p:graphicFrame>
        <p:nvGraphicFramePr>
          <p:cNvPr id="34" name="Table 33"/>
          <p:cNvGraphicFramePr>
            <a:graphicFrameLocks noGrp="1"/>
          </p:cNvGraphicFramePr>
          <p:nvPr>
            <p:extLst>
              <p:ext uri="{D42A27DB-BD31-4B8C-83A1-F6EECF244321}">
                <p14:modId xmlns:p14="http://schemas.microsoft.com/office/powerpoint/2010/main" val="449489394"/>
              </p:ext>
            </p:extLst>
          </p:nvPr>
        </p:nvGraphicFramePr>
        <p:xfrm>
          <a:off x="6401095" y="1939935"/>
          <a:ext cx="1923460" cy="379043"/>
        </p:xfrm>
        <a:graphic>
          <a:graphicData uri="http://schemas.openxmlformats.org/drawingml/2006/table">
            <a:tbl>
              <a:tblPr firstRow="1" bandRow="1">
                <a:tableStyleId>{5C22544A-7EE6-4342-B048-85BDC9FD1C3A}</a:tableStyleId>
              </a:tblPr>
              <a:tblGrid>
                <a:gridCol w="1923460">
                  <a:extLst>
                    <a:ext uri="{9D8B030D-6E8A-4147-A177-3AD203B41FA5}">
                      <a16:colId xmlns:a16="http://schemas.microsoft.com/office/drawing/2014/main" val="3051370221"/>
                    </a:ext>
                  </a:extLst>
                </a:gridCol>
              </a:tblGrid>
              <a:tr h="379043">
                <a:tc>
                  <a:txBody>
                    <a:bodyPr/>
                    <a:lstStyle/>
                    <a:p>
                      <a:endParaRPr lang="en-GB"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0864A"/>
                    </a:solidFill>
                  </a:tcPr>
                </a:tc>
                <a:extLst>
                  <a:ext uri="{0D108BD9-81ED-4DB2-BD59-A6C34878D82A}">
                    <a16:rowId xmlns:a16="http://schemas.microsoft.com/office/drawing/2014/main" val="4074811856"/>
                  </a:ext>
                </a:extLst>
              </a:tr>
            </a:tbl>
          </a:graphicData>
        </a:graphic>
      </p:graphicFrame>
      <p:graphicFrame>
        <p:nvGraphicFramePr>
          <p:cNvPr id="35" name="Table 34"/>
          <p:cNvGraphicFramePr>
            <a:graphicFrameLocks noGrp="1"/>
          </p:cNvGraphicFramePr>
          <p:nvPr>
            <p:extLst>
              <p:ext uri="{D42A27DB-BD31-4B8C-83A1-F6EECF244321}">
                <p14:modId xmlns:p14="http://schemas.microsoft.com/office/powerpoint/2010/main" val="530408289"/>
              </p:ext>
            </p:extLst>
          </p:nvPr>
        </p:nvGraphicFramePr>
        <p:xfrm>
          <a:off x="6401095" y="2404866"/>
          <a:ext cx="1898652" cy="379044"/>
        </p:xfrm>
        <a:graphic>
          <a:graphicData uri="http://schemas.openxmlformats.org/drawingml/2006/table">
            <a:tbl>
              <a:tblPr firstRow="1" bandRow="1">
                <a:tableStyleId>{5C22544A-7EE6-4342-B048-85BDC9FD1C3A}</a:tableStyleId>
              </a:tblPr>
              <a:tblGrid>
                <a:gridCol w="632884">
                  <a:extLst>
                    <a:ext uri="{9D8B030D-6E8A-4147-A177-3AD203B41FA5}">
                      <a16:colId xmlns:a16="http://schemas.microsoft.com/office/drawing/2014/main" val="3051370221"/>
                    </a:ext>
                  </a:extLst>
                </a:gridCol>
                <a:gridCol w="632884">
                  <a:extLst>
                    <a:ext uri="{9D8B030D-6E8A-4147-A177-3AD203B41FA5}">
                      <a16:colId xmlns:a16="http://schemas.microsoft.com/office/drawing/2014/main" val="2781597624"/>
                    </a:ext>
                  </a:extLst>
                </a:gridCol>
                <a:gridCol w="632884">
                  <a:extLst>
                    <a:ext uri="{9D8B030D-6E8A-4147-A177-3AD203B41FA5}">
                      <a16:colId xmlns:a16="http://schemas.microsoft.com/office/drawing/2014/main" val="2545081021"/>
                    </a:ext>
                  </a:extLst>
                </a:gridCol>
              </a:tblGrid>
              <a:tr h="189522">
                <a:tc>
                  <a:txBody>
                    <a:bodyPr/>
                    <a:lstStyle/>
                    <a:p>
                      <a:endParaRPr lang="en-GB" sz="5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0864A"/>
                    </a:solidFill>
                  </a:tcPr>
                </a:tc>
                <a:tc>
                  <a:txBody>
                    <a:bodyPr/>
                    <a:lstStyle/>
                    <a:p>
                      <a:endParaRPr lang="en-GB" sz="5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0864A"/>
                    </a:solidFill>
                  </a:tcPr>
                </a:tc>
                <a:tc>
                  <a:txBody>
                    <a:bodyPr/>
                    <a:lstStyle/>
                    <a:p>
                      <a:endParaRPr lang="en-GB" sz="5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0864A"/>
                    </a:solidFill>
                  </a:tcPr>
                </a:tc>
                <a:extLst>
                  <a:ext uri="{0D108BD9-81ED-4DB2-BD59-A6C34878D82A}">
                    <a16:rowId xmlns:a16="http://schemas.microsoft.com/office/drawing/2014/main" val="4074811856"/>
                  </a:ext>
                </a:extLst>
              </a:tr>
              <a:tr h="189522">
                <a:tc>
                  <a:txBody>
                    <a:bodyPr/>
                    <a:lstStyle/>
                    <a:p>
                      <a:endParaRPr lang="en-GB" sz="5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0864A"/>
                    </a:solidFill>
                  </a:tcPr>
                </a:tc>
                <a:tc>
                  <a:txBody>
                    <a:bodyPr/>
                    <a:lstStyle/>
                    <a:p>
                      <a:endParaRPr lang="en-GB" sz="5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0864A"/>
                    </a:solidFill>
                  </a:tcPr>
                </a:tc>
                <a:tc>
                  <a:txBody>
                    <a:bodyPr/>
                    <a:lstStyle/>
                    <a:p>
                      <a:endParaRPr lang="en-GB" sz="5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0864A"/>
                    </a:solidFill>
                  </a:tcPr>
                </a:tc>
                <a:extLst>
                  <a:ext uri="{0D108BD9-81ED-4DB2-BD59-A6C34878D82A}">
                    <a16:rowId xmlns:a16="http://schemas.microsoft.com/office/drawing/2014/main" val="2053737135"/>
                  </a:ext>
                </a:extLst>
              </a:tr>
            </a:tbl>
          </a:graphicData>
        </a:graphic>
      </p:graphicFrame>
      <p:graphicFrame>
        <p:nvGraphicFramePr>
          <p:cNvPr id="36" name="Table 35"/>
          <p:cNvGraphicFramePr>
            <a:graphicFrameLocks noGrp="1"/>
          </p:cNvGraphicFramePr>
          <p:nvPr>
            <p:extLst>
              <p:ext uri="{D42A27DB-BD31-4B8C-83A1-F6EECF244321}">
                <p14:modId xmlns:p14="http://schemas.microsoft.com/office/powerpoint/2010/main" val="1995798913"/>
              </p:ext>
            </p:extLst>
          </p:nvPr>
        </p:nvGraphicFramePr>
        <p:xfrm>
          <a:off x="6413499" y="2885091"/>
          <a:ext cx="1898652" cy="379044"/>
        </p:xfrm>
        <a:graphic>
          <a:graphicData uri="http://schemas.openxmlformats.org/drawingml/2006/table">
            <a:tbl>
              <a:tblPr firstRow="1" bandRow="1">
                <a:tableStyleId>{5C22544A-7EE6-4342-B048-85BDC9FD1C3A}</a:tableStyleId>
              </a:tblPr>
              <a:tblGrid>
                <a:gridCol w="632884">
                  <a:extLst>
                    <a:ext uri="{9D8B030D-6E8A-4147-A177-3AD203B41FA5}">
                      <a16:colId xmlns:a16="http://schemas.microsoft.com/office/drawing/2014/main" val="3051370221"/>
                    </a:ext>
                  </a:extLst>
                </a:gridCol>
                <a:gridCol w="632884">
                  <a:extLst>
                    <a:ext uri="{9D8B030D-6E8A-4147-A177-3AD203B41FA5}">
                      <a16:colId xmlns:a16="http://schemas.microsoft.com/office/drawing/2014/main" val="2781597624"/>
                    </a:ext>
                  </a:extLst>
                </a:gridCol>
                <a:gridCol w="632884">
                  <a:extLst>
                    <a:ext uri="{9D8B030D-6E8A-4147-A177-3AD203B41FA5}">
                      <a16:colId xmlns:a16="http://schemas.microsoft.com/office/drawing/2014/main" val="2545081021"/>
                    </a:ext>
                  </a:extLst>
                </a:gridCol>
              </a:tblGrid>
              <a:tr h="189522">
                <a:tc>
                  <a:txBody>
                    <a:bodyPr/>
                    <a:lstStyle/>
                    <a:p>
                      <a:endParaRPr lang="en-GB" sz="5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0864A"/>
                    </a:solidFill>
                  </a:tcPr>
                </a:tc>
                <a:tc>
                  <a:txBody>
                    <a:bodyPr/>
                    <a:lstStyle/>
                    <a:p>
                      <a:endParaRPr lang="en-GB" sz="5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GB" sz="5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4074811856"/>
                  </a:ext>
                </a:extLst>
              </a:tr>
              <a:tr h="189522">
                <a:tc>
                  <a:txBody>
                    <a:bodyPr/>
                    <a:lstStyle/>
                    <a:p>
                      <a:endParaRPr lang="en-GB" sz="5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0864A"/>
                    </a:solidFill>
                  </a:tcPr>
                </a:tc>
                <a:tc>
                  <a:txBody>
                    <a:bodyPr/>
                    <a:lstStyle/>
                    <a:p>
                      <a:endParaRPr lang="en-GB" sz="5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GB" sz="5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053737135"/>
                  </a:ext>
                </a:extLst>
              </a:tr>
            </a:tbl>
          </a:graphicData>
        </a:graphic>
      </p:graphicFrame>
      <p:grpSp>
        <p:nvGrpSpPr>
          <p:cNvPr id="29" name="Group 28"/>
          <p:cNvGrpSpPr/>
          <p:nvPr/>
        </p:nvGrpSpPr>
        <p:grpSpPr>
          <a:xfrm>
            <a:off x="7667625" y="2411879"/>
            <a:ext cx="632122" cy="182509"/>
            <a:chOff x="6413499" y="2593736"/>
            <a:chExt cx="949326" cy="182509"/>
          </a:xfrm>
        </p:grpSpPr>
        <p:cxnSp>
          <p:nvCxnSpPr>
            <p:cNvPr id="30" name="Straight Connector 29"/>
            <p:cNvCxnSpPr/>
            <p:nvPr/>
          </p:nvCxnSpPr>
          <p:spPr>
            <a:xfrm flipV="1">
              <a:off x="6413499" y="2593737"/>
              <a:ext cx="949326" cy="182508"/>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p:nvCxnSpPr>
          <p:spPr>
            <a:xfrm>
              <a:off x="6413499" y="2593736"/>
              <a:ext cx="949326" cy="182509"/>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39" name="Group 38"/>
          <p:cNvGrpSpPr/>
          <p:nvPr/>
        </p:nvGrpSpPr>
        <p:grpSpPr>
          <a:xfrm>
            <a:off x="7667625" y="2594388"/>
            <a:ext cx="632122" cy="182509"/>
            <a:chOff x="6413499" y="2593736"/>
            <a:chExt cx="949326" cy="182509"/>
          </a:xfrm>
        </p:grpSpPr>
        <p:cxnSp>
          <p:nvCxnSpPr>
            <p:cNvPr id="40" name="Straight Connector 39"/>
            <p:cNvCxnSpPr/>
            <p:nvPr/>
          </p:nvCxnSpPr>
          <p:spPr>
            <a:xfrm flipV="1">
              <a:off x="6413499" y="2593737"/>
              <a:ext cx="949326" cy="182508"/>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1" name="Straight Connector 40"/>
            <p:cNvCxnSpPr/>
            <p:nvPr/>
          </p:nvCxnSpPr>
          <p:spPr>
            <a:xfrm>
              <a:off x="6413499" y="2593736"/>
              <a:ext cx="949326" cy="182509"/>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42" name="Group 41"/>
          <p:cNvGrpSpPr/>
          <p:nvPr/>
        </p:nvGrpSpPr>
        <p:grpSpPr>
          <a:xfrm>
            <a:off x="7034360" y="2597894"/>
            <a:ext cx="632122" cy="182509"/>
            <a:chOff x="6413499" y="2593736"/>
            <a:chExt cx="949326" cy="182509"/>
          </a:xfrm>
        </p:grpSpPr>
        <p:cxnSp>
          <p:nvCxnSpPr>
            <p:cNvPr id="43" name="Straight Connector 42"/>
            <p:cNvCxnSpPr/>
            <p:nvPr/>
          </p:nvCxnSpPr>
          <p:spPr>
            <a:xfrm flipV="1">
              <a:off x="6413499" y="2593737"/>
              <a:ext cx="949326" cy="182508"/>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4" name="Straight Connector 43"/>
            <p:cNvCxnSpPr/>
            <p:nvPr/>
          </p:nvCxnSpPr>
          <p:spPr>
            <a:xfrm>
              <a:off x="6413499" y="2593736"/>
              <a:ext cx="949326" cy="182509"/>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45" name="Group 44"/>
          <p:cNvGrpSpPr/>
          <p:nvPr/>
        </p:nvGrpSpPr>
        <p:grpSpPr>
          <a:xfrm>
            <a:off x="6413499" y="2888597"/>
            <a:ext cx="632122" cy="182509"/>
            <a:chOff x="6413499" y="2593736"/>
            <a:chExt cx="949326" cy="182509"/>
          </a:xfrm>
        </p:grpSpPr>
        <p:cxnSp>
          <p:nvCxnSpPr>
            <p:cNvPr id="46" name="Straight Connector 45"/>
            <p:cNvCxnSpPr/>
            <p:nvPr/>
          </p:nvCxnSpPr>
          <p:spPr>
            <a:xfrm flipV="1">
              <a:off x="6413499" y="2593737"/>
              <a:ext cx="949326" cy="182508"/>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7" name="Straight Connector 46"/>
            <p:cNvCxnSpPr/>
            <p:nvPr/>
          </p:nvCxnSpPr>
          <p:spPr>
            <a:xfrm>
              <a:off x="6413499" y="2593736"/>
              <a:ext cx="949326" cy="182509"/>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48" name="Group 47"/>
          <p:cNvGrpSpPr/>
          <p:nvPr/>
        </p:nvGrpSpPr>
        <p:grpSpPr>
          <a:xfrm>
            <a:off x="6413499" y="3077526"/>
            <a:ext cx="632122" cy="182509"/>
            <a:chOff x="6413499" y="2593736"/>
            <a:chExt cx="949326" cy="182509"/>
          </a:xfrm>
        </p:grpSpPr>
        <p:cxnSp>
          <p:nvCxnSpPr>
            <p:cNvPr id="49" name="Straight Connector 48"/>
            <p:cNvCxnSpPr/>
            <p:nvPr/>
          </p:nvCxnSpPr>
          <p:spPr>
            <a:xfrm flipV="1">
              <a:off x="6413499" y="2593737"/>
              <a:ext cx="949326" cy="182508"/>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0" name="Straight Connector 49"/>
            <p:cNvCxnSpPr/>
            <p:nvPr/>
          </p:nvCxnSpPr>
          <p:spPr>
            <a:xfrm>
              <a:off x="6413499" y="2593736"/>
              <a:ext cx="949326" cy="182509"/>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51" name="Group 50"/>
          <p:cNvGrpSpPr/>
          <p:nvPr/>
        </p:nvGrpSpPr>
        <p:grpSpPr>
          <a:xfrm>
            <a:off x="1890529" y="4046772"/>
            <a:ext cx="306494" cy="646331"/>
            <a:chOff x="936407" y="1768196"/>
            <a:chExt cx="306494" cy="646331"/>
          </a:xfrm>
        </p:grpSpPr>
        <p:sp>
          <p:nvSpPr>
            <p:cNvPr id="52" name="Rectangle 51"/>
            <p:cNvSpPr/>
            <p:nvPr/>
          </p:nvSpPr>
          <p:spPr>
            <a:xfrm>
              <a:off x="936407" y="1768196"/>
              <a:ext cx="306494" cy="646331"/>
            </a:xfrm>
            <a:prstGeom prst="rect">
              <a:avLst/>
            </a:prstGeom>
          </p:spPr>
          <p:txBody>
            <a:bodyPr wrap="none">
              <a:spAutoFit/>
            </a:bodyPr>
            <a:lstStyle/>
            <a:p>
              <a:pPr algn="ctr"/>
              <a:r>
                <a:rPr lang="en-GB" dirty="0"/>
                <a:t>2</a:t>
              </a:r>
              <a:br>
                <a:rPr lang="en-GB" dirty="0"/>
              </a:br>
              <a:r>
                <a:rPr lang="en-GB" dirty="0"/>
                <a:t>5</a:t>
              </a:r>
            </a:p>
          </p:txBody>
        </p:sp>
        <p:cxnSp>
          <p:nvCxnSpPr>
            <p:cNvPr id="53" name="Straight Connector 52"/>
            <p:cNvCxnSpPr/>
            <p:nvPr/>
          </p:nvCxnSpPr>
          <p:spPr>
            <a:xfrm>
              <a:off x="1027909" y="2091361"/>
              <a:ext cx="106195"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54" name="Rectangle 53"/>
          <p:cNvSpPr/>
          <p:nvPr/>
        </p:nvSpPr>
        <p:spPr>
          <a:xfrm>
            <a:off x="1763339" y="4191152"/>
            <a:ext cx="272832" cy="369332"/>
          </a:xfrm>
          <a:prstGeom prst="rect">
            <a:avLst/>
          </a:prstGeom>
        </p:spPr>
        <p:txBody>
          <a:bodyPr wrap="none">
            <a:spAutoFit/>
          </a:bodyPr>
          <a:lstStyle/>
          <a:p>
            <a:pPr algn="ctr"/>
            <a:r>
              <a:rPr lang="en-GB" dirty="0"/>
              <a:t>1</a:t>
            </a:r>
          </a:p>
        </p:txBody>
      </p:sp>
      <p:sp>
        <p:nvSpPr>
          <p:cNvPr id="55" name="Rectangle 54"/>
          <p:cNvSpPr/>
          <p:nvPr/>
        </p:nvSpPr>
        <p:spPr>
          <a:xfrm>
            <a:off x="2071985" y="4185644"/>
            <a:ext cx="320922" cy="369332"/>
          </a:xfrm>
          <a:prstGeom prst="rect">
            <a:avLst/>
          </a:prstGeom>
        </p:spPr>
        <p:txBody>
          <a:bodyPr wrap="none">
            <a:spAutoFit/>
          </a:bodyPr>
          <a:lstStyle/>
          <a:p>
            <a:pPr algn="ctr"/>
            <a:r>
              <a:rPr lang="en-GB" dirty="0"/>
              <a:t>−</a:t>
            </a:r>
          </a:p>
        </p:txBody>
      </p:sp>
      <p:sp>
        <p:nvSpPr>
          <p:cNvPr id="56" name="Rectangle 55"/>
          <p:cNvSpPr/>
          <p:nvPr/>
        </p:nvSpPr>
        <p:spPr>
          <a:xfrm>
            <a:off x="2528629" y="4180136"/>
            <a:ext cx="320922" cy="369332"/>
          </a:xfrm>
          <a:prstGeom prst="rect">
            <a:avLst/>
          </a:prstGeom>
        </p:spPr>
        <p:txBody>
          <a:bodyPr wrap="none">
            <a:spAutoFit/>
          </a:bodyPr>
          <a:lstStyle/>
          <a:p>
            <a:pPr algn="ctr"/>
            <a:r>
              <a:rPr lang="en-GB" dirty="0"/>
              <a:t>=</a:t>
            </a:r>
          </a:p>
        </p:txBody>
      </p:sp>
      <p:grpSp>
        <p:nvGrpSpPr>
          <p:cNvPr id="57" name="Group 56"/>
          <p:cNvGrpSpPr/>
          <p:nvPr/>
        </p:nvGrpSpPr>
        <p:grpSpPr>
          <a:xfrm>
            <a:off x="2268482" y="4046772"/>
            <a:ext cx="417102" cy="646331"/>
            <a:chOff x="881103" y="1768196"/>
            <a:chExt cx="417102" cy="646331"/>
          </a:xfrm>
        </p:grpSpPr>
        <p:sp>
          <p:nvSpPr>
            <p:cNvPr id="58" name="Rectangle 57"/>
            <p:cNvSpPr/>
            <p:nvPr/>
          </p:nvSpPr>
          <p:spPr>
            <a:xfrm>
              <a:off x="881103" y="1768196"/>
              <a:ext cx="417102" cy="646331"/>
            </a:xfrm>
            <a:prstGeom prst="rect">
              <a:avLst/>
            </a:prstGeom>
          </p:spPr>
          <p:txBody>
            <a:bodyPr wrap="none">
              <a:spAutoFit/>
            </a:bodyPr>
            <a:lstStyle/>
            <a:p>
              <a:pPr algn="ctr"/>
              <a:r>
                <a:rPr lang="en-GB" dirty="0"/>
                <a:t>7</a:t>
              </a:r>
              <a:br>
                <a:rPr lang="en-GB" dirty="0"/>
              </a:br>
              <a:r>
                <a:rPr lang="en-GB" dirty="0"/>
                <a:t>10</a:t>
              </a:r>
            </a:p>
          </p:txBody>
        </p:sp>
        <p:cxnSp>
          <p:nvCxnSpPr>
            <p:cNvPr id="59" name="Straight Connector 58"/>
            <p:cNvCxnSpPr/>
            <p:nvPr/>
          </p:nvCxnSpPr>
          <p:spPr>
            <a:xfrm>
              <a:off x="987428" y="2091361"/>
              <a:ext cx="193329"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64" name="Group 63"/>
          <p:cNvGrpSpPr/>
          <p:nvPr/>
        </p:nvGrpSpPr>
        <p:grpSpPr>
          <a:xfrm>
            <a:off x="6042823" y="4046772"/>
            <a:ext cx="314510" cy="646331"/>
            <a:chOff x="932399" y="1768196"/>
            <a:chExt cx="314510" cy="646331"/>
          </a:xfrm>
        </p:grpSpPr>
        <p:sp>
          <p:nvSpPr>
            <p:cNvPr id="65" name="Rectangle 64"/>
            <p:cNvSpPr/>
            <p:nvPr/>
          </p:nvSpPr>
          <p:spPr>
            <a:xfrm>
              <a:off x="932399" y="1768196"/>
              <a:ext cx="314510" cy="646331"/>
            </a:xfrm>
            <a:prstGeom prst="rect">
              <a:avLst/>
            </a:prstGeom>
          </p:spPr>
          <p:txBody>
            <a:bodyPr wrap="none">
              <a:spAutoFit/>
            </a:bodyPr>
            <a:lstStyle/>
            <a:p>
              <a:pPr algn="ctr"/>
              <a:r>
                <a:rPr lang="en-GB" dirty="0"/>
                <a:t>1</a:t>
              </a:r>
              <a:br>
                <a:rPr lang="en-GB" dirty="0"/>
              </a:br>
              <a:r>
                <a:rPr lang="en-GB" dirty="0"/>
                <a:t>4</a:t>
              </a:r>
            </a:p>
          </p:txBody>
        </p:sp>
        <p:cxnSp>
          <p:nvCxnSpPr>
            <p:cNvPr id="66" name="Straight Connector 65"/>
            <p:cNvCxnSpPr/>
            <p:nvPr/>
          </p:nvCxnSpPr>
          <p:spPr>
            <a:xfrm>
              <a:off x="1027909" y="2091361"/>
              <a:ext cx="106195"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67" name="Rectangle 66"/>
          <p:cNvSpPr/>
          <p:nvPr/>
        </p:nvSpPr>
        <p:spPr>
          <a:xfrm>
            <a:off x="5902810" y="4191152"/>
            <a:ext cx="306494" cy="369332"/>
          </a:xfrm>
          <a:prstGeom prst="rect">
            <a:avLst/>
          </a:prstGeom>
        </p:spPr>
        <p:txBody>
          <a:bodyPr wrap="none">
            <a:spAutoFit/>
          </a:bodyPr>
          <a:lstStyle/>
          <a:p>
            <a:pPr algn="ctr"/>
            <a:r>
              <a:rPr lang="en-GB" dirty="0"/>
              <a:t>2</a:t>
            </a:r>
          </a:p>
        </p:txBody>
      </p:sp>
      <p:sp>
        <p:nvSpPr>
          <p:cNvPr id="68" name="Rectangle 67"/>
          <p:cNvSpPr/>
          <p:nvPr/>
        </p:nvSpPr>
        <p:spPr>
          <a:xfrm>
            <a:off x="6228287" y="4185644"/>
            <a:ext cx="320922" cy="369332"/>
          </a:xfrm>
          <a:prstGeom prst="rect">
            <a:avLst/>
          </a:prstGeom>
        </p:spPr>
        <p:txBody>
          <a:bodyPr wrap="none">
            <a:spAutoFit/>
          </a:bodyPr>
          <a:lstStyle/>
          <a:p>
            <a:pPr algn="ctr"/>
            <a:r>
              <a:rPr lang="en-GB" dirty="0"/>
              <a:t>−</a:t>
            </a:r>
          </a:p>
        </p:txBody>
      </p:sp>
      <p:sp>
        <p:nvSpPr>
          <p:cNvPr id="69" name="Rectangle 68"/>
          <p:cNvSpPr/>
          <p:nvPr/>
        </p:nvSpPr>
        <p:spPr>
          <a:xfrm>
            <a:off x="6602149" y="4180136"/>
            <a:ext cx="320922" cy="369332"/>
          </a:xfrm>
          <a:prstGeom prst="rect">
            <a:avLst/>
          </a:prstGeom>
        </p:spPr>
        <p:txBody>
          <a:bodyPr wrap="none">
            <a:spAutoFit/>
          </a:bodyPr>
          <a:lstStyle/>
          <a:p>
            <a:pPr algn="ctr"/>
            <a:r>
              <a:rPr lang="en-GB" dirty="0"/>
              <a:t>=</a:t>
            </a:r>
          </a:p>
        </p:txBody>
      </p:sp>
      <p:grpSp>
        <p:nvGrpSpPr>
          <p:cNvPr id="70" name="Group 69"/>
          <p:cNvGrpSpPr/>
          <p:nvPr/>
        </p:nvGrpSpPr>
        <p:grpSpPr>
          <a:xfrm>
            <a:off x="6418560" y="4046772"/>
            <a:ext cx="317716" cy="646331"/>
            <a:chOff x="930796" y="1768196"/>
            <a:chExt cx="317716" cy="646331"/>
          </a:xfrm>
        </p:grpSpPr>
        <p:sp>
          <p:nvSpPr>
            <p:cNvPr id="71" name="Rectangle 70"/>
            <p:cNvSpPr/>
            <p:nvPr/>
          </p:nvSpPr>
          <p:spPr>
            <a:xfrm>
              <a:off x="930796" y="1768196"/>
              <a:ext cx="317716" cy="646331"/>
            </a:xfrm>
            <a:prstGeom prst="rect">
              <a:avLst/>
            </a:prstGeom>
          </p:spPr>
          <p:txBody>
            <a:bodyPr wrap="none">
              <a:spAutoFit/>
            </a:bodyPr>
            <a:lstStyle/>
            <a:p>
              <a:pPr algn="ctr"/>
              <a:r>
                <a:rPr lang="en-GB" dirty="0"/>
                <a:t>7</a:t>
              </a:r>
              <a:br>
                <a:rPr lang="en-GB" dirty="0"/>
              </a:br>
              <a:r>
                <a:rPr lang="en-GB" dirty="0"/>
                <a:t>8</a:t>
              </a:r>
            </a:p>
          </p:txBody>
        </p:sp>
        <p:cxnSp>
          <p:nvCxnSpPr>
            <p:cNvPr id="72" name="Straight Connector 71"/>
            <p:cNvCxnSpPr/>
            <p:nvPr/>
          </p:nvCxnSpPr>
          <p:spPr>
            <a:xfrm>
              <a:off x="1027909" y="2091361"/>
              <a:ext cx="106195"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73" name="Rectangle 72"/>
          <p:cNvSpPr/>
          <p:nvPr/>
        </p:nvSpPr>
        <p:spPr>
          <a:xfrm>
            <a:off x="6759404" y="4161078"/>
            <a:ext cx="279244" cy="369332"/>
          </a:xfrm>
          <a:prstGeom prst="rect">
            <a:avLst/>
          </a:prstGeom>
        </p:spPr>
        <p:txBody>
          <a:bodyPr wrap="none">
            <a:spAutoFit/>
          </a:bodyPr>
          <a:lstStyle/>
          <a:p>
            <a:pPr algn="ctr"/>
            <a:r>
              <a:rPr lang="en-GB" b="1" dirty="0">
                <a:solidFill>
                  <a:srgbClr val="87BD31"/>
                </a:solidFill>
              </a:rPr>
              <a:t>1</a:t>
            </a:r>
          </a:p>
        </p:txBody>
      </p:sp>
      <p:grpSp>
        <p:nvGrpSpPr>
          <p:cNvPr id="74" name="Group 73"/>
          <p:cNvGrpSpPr/>
          <p:nvPr/>
        </p:nvGrpSpPr>
        <p:grpSpPr>
          <a:xfrm>
            <a:off x="6873899" y="4046772"/>
            <a:ext cx="320922" cy="646331"/>
            <a:chOff x="929193" y="1768196"/>
            <a:chExt cx="320922" cy="646331"/>
          </a:xfrm>
        </p:grpSpPr>
        <p:sp>
          <p:nvSpPr>
            <p:cNvPr id="75" name="Rectangle 74"/>
            <p:cNvSpPr/>
            <p:nvPr/>
          </p:nvSpPr>
          <p:spPr>
            <a:xfrm>
              <a:off x="929193" y="1768196"/>
              <a:ext cx="320922" cy="646331"/>
            </a:xfrm>
            <a:prstGeom prst="rect">
              <a:avLst/>
            </a:prstGeom>
          </p:spPr>
          <p:txBody>
            <a:bodyPr wrap="none">
              <a:spAutoFit/>
            </a:bodyPr>
            <a:lstStyle/>
            <a:p>
              <a:pPr algn="ctr"/>
              <a:r>
                <a:rPr lang="en-GB" b="1" dirty="0">
                  <a:solidFill>
                    <a:srgbClr val="87BD31"/>
                  </a:solidFill>
                </a:rPr>
                <a:t>3</a:t>
              </a:r>
              <a:br>
                <a:rPr lang="en-GB" b="1" dirty="0">
                  <a:solidFill>
                    <a:srgbClr val="87BD31"/>
                  </a:solidFill>
                </a:rPr>
              </a:br>
              <a:r>
                <a:rPr lang="en-GB" b="1" dirty="0">
                  <a:solidFill>
                    <a:srgbClr val="87BD31"/>
                  </a:solidFill>
                </a:rPr>
                <a:t>8</a:t>
              </a:r>
            </a:p>
          </p:txBody>
        </p:sp>
        <p:cxnSp>
          <p:nvCxnSpPr>
            <p:cNvPr id="76" name="Straight Connector 75"/>
            <p:cNvCxnSpPr/>
            <p:nvPr/>
          </p:nvCxnSpPr>
          <p:spPr>
            <a:xfrm>
              <a:off x="1027909" y="2091361"/>
              <a:ext cx="106195" cy="0"/>
            </a:xfrm>
            <a:prstGeom prst="line">
              <a:avLst/>
            </a:prstGeom>
            <a:ln w="12700">
              <a:solidFill>
                <a:srgbClr val="87BD31"/>
              </a:solidFill>
            </a:ln>
          </p:spPr>
          <p:style>
            <a:lnRef idx="1">
              <a:schemeClr val="accent1"/>
            </a:lnRef>
            <a:fillRef idx="0">
              <a:schemeClr val="accent1"/>
            </a:fillRef>
            <a:effectRef idx="0">
              <a:schemeClr val="accent1"/>
            </a:effectRef>
            <a:fontRef idx="minor">
              <a:schemeClr val="tx1"/>
            </a:fontRef>
          </p:style>
        </p:cxnSp>
      </p:grpSp>
      <p:grpSp>
        <p:nvGrpSpPr>
          <p:cNvPr id="78" name="Group 77"/>
          <p:cNvGrpSpPr/>
          <p:nvPr/>
        </p:nvGrpSpPr>
        <p:grpSpPr>
          <a:xfrm>
            <a:off x="2714278" y="4052652"/>
            <a:ext cx="426720" cy="646331"/>
            <a:chOff x="876294" y="1768196"/>
            <a:chExt cx="426720" cy="646331"/>
          </a:xfrm>
        </p:grpSpPr>
        <p:sp>
          <p:nvSpPr>
            <p:cNvPr id="79" name="Rectangle 78"/>
            <p:cNvSpPr/>
            <p:nvPr/>
          </p:nvSpPr>
          <p:spPr>
            <a:xfrm>
              <a:off x="876294" y="1768196"/>
              <a:ext cx="426720" cy="646331"/>
            </a:xfrm>
            <a:prstGeom prst="rect">
              <a:avLst/>
            </a:prstGeom>
          </p:spPr>
          <p:txBody>
            <a:bodyPr wrap="none">
              <a:spAutoFit/>
            </a:bodyPr>
            <a:lstStyle/>
            <a:p>
              <a:pPr algn="ctr"/>
              <a:r>
                <a:rPr lang="en-GB" b="1" dirty="0">
                  <a:solidFill>
                    <a:srgbClr val="87BD31"/>
                  </a:solidFill>
                </a:rPr>
                <a:t>7</a:t>
              </a:r>
              <a:br>
                <a:rPr lang="en-GB" b="1" dirty="0">
                  <a:solidFill>
                    <a:srgbClr val="87BD31"/>
                  </a:solidFill>
                </a:rPr>
              </a:br>
              <a:r>
                <a:rPr lang="en-GB" b="1" dirty="0">
                  <a:solidFill>
                    <a:srgbClr val="87BD31"/>
                  </a:solidFill>
                </a:rPr>
                <a:t>10</a:t>
              </a:r>
            </a:p>
          </p:txBody>
        </p:sp>
        <p:cxnSp>
          <p:nvCxnSpPr>
            <p:cNvPr id="80" name="Straight Connector 79"/>
            <p:cNvCxnSpPr/>
            <p:nvPr/>
          </p:nvCxnSpPr>
          <p:spPr>
            <a:xfrm>
              <a:off x="987428" y="2091361"/>
              <a:ext cx="193329" cy="0"/>
            </a:xfrm>
            <a:prstGeom prst="line">
              <a:avLst/>
            </a:prstGeom>
            <a:ln w="12700">
              <a:solidFill>
                <a:srgbClr val="87BD31"/>
              </a:solidFill>
            </a:ln>
          </p:spPr>
          <p:style>
            <a:lnRef idx="1">
              <a:schemeClr val="accent1"/>
            </a:lnRef>
            <a:fillRef idx="0">
              <a:schemeClr val="accent1"/>
            </a:fillRef>
            <a:effectRef idx="0">
              <a:schemeClr val="accent1"/>
            </a:effectRef>
            <a:fontRef idx="minor">
              <a:schemeClr val="tx1"/>
            </a:fontRef>
          </p:style>
        </p:cxnSp>
      </p:grpSp>
      <p:graphicFrame>
        <p:nvGraphicFramePr>
          <p:cNvPr id="81" name="Table 80"/>
          <p:cNvGraphicFramePr>
            <a:graphicFrameLocks noGrp="1"/>
          </p:cNvGraphicFramePr>
          <p:nvPr>
            <p:extLst>
              <p:ext uri="{D42A27DB-BD31-4B8C-83A1-F6EECF244321}">
                <p14:modId xmlns:p14="http://schemas.microsoft.com/office/powerpoint/2010/main" val="2025678636"/>
              </p:ext>
            </p:extLst>
          </p:nvPr>
        </p:nvGraphicFramePr>
        <p:xfrm>
          <a:off x="1538011" y="4728029"/>
          <a:ext cx="1898650" cy="379044"/>
        </p:xfrm>
        <a:graphic>
          <a:graphicData uri="http://schemas.openxmlformats.org/drawingml/2006/table">
            <a:tbl>
              <a:tblPr firstRow="1" bandRow="1">
                <a:tableStyleId>{5C22544A-7EE6-4342-B048-85BDC9FD1C3A}</a:tableStyleId>
              </a:tblPr>
              <a:tblGrid>
                <a:gridCol w="379730">
                  <a:extLst>
                    <a:ext uri="{9D8B030D-6E8A-4147-A177-3AD203B41FA5}">
                      <a16:colId xmlns:a16="http://schemas.microsoft.com/office/drawing/2014/main" val="3051370221"/>
                    </a:ext>
                  </a:extLst>
                </a:gridCol>
                <a:gridCol w="379730">
                  <a:extLst>
                    <a:ext uri="{9D8B030D-6E8A-4147-A177-3AD203B41FA5}">
                      <a16:colId xmlns:a16="http://schemas.microsoft.com/office/drawing/2014/main" val="2781597624"/>
                    </a:ext>
                  </a:extLst>
                </a:gridCol>
                <a:gridCol w="379730">
                  <a:extLst>
                    <a:ext uri="{9D8B030D-6E8A-4147-A177-3AD203B41FA5}">
                      <a16:colId xmlns:a16="http://schemas.microsoft.com/office/drawing/2014/main" val="109956666"/>
                    </a:ext>
                  </a:extLst>
                </a:gridCol>
                <a:gridCol w="379730">
                  <a:extLst>
                    <a:ext uri="{9D8B030D-6E8A-4147-A177-3AD203B41FA5}">
                      <a16:colId xmlns:a16="http://schemas.microsoft.com/office/drawing/2014/main" val="2881368413"/>
                    </a:ext>
                  </a:extLst>
                </a:gridCol>
                <a:gridCol w="379730">
                  <a:extLst>
                    <a:ext uri="{9D8B030D-6E8A-4147-A177-3AD203B41FA5}">
                      <a16:colId xmlns:a16="http://schemas.microsoft.com/office/drawing/2014/main" val="2545081021"/>
                    </a:ext>
                  </a:extLst>
                </a:gridCol>
              </a:tblGrid>
              <a:tr h="189522">
                <a:tc>
                  <a:txBody>
                    <a:bodyPr/>
                    <a:lstStyle/>
                    <a:p>
                      <a:endParaRPr lang="en-GB" sz="5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solidFill>
                      <a:srgbClr val="87BD31"/>
                    </a:solidFill>
                  </a:tcPr>
                </a:tc>
                <a:tc>
                  <a:txBody>
                    <a:bodyPr/>
                    <a:lstStyle/>
                    <a:p>
                      <a:endParaRPr lang="en-GB" sz="5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solidFill>
                      <a:srgbClr val="87BD31"/>
                    </a:solidFill>
                  </a:tcPr>
                </a:tc>
                <a:tc>
                  <a:txBody>
                    <a:bodyPr/>
                    <a:lstStyle/>
                    <a:p>
                      <a:endParaRPr lang="en-GB" sz="5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solidFill>
                      <a:srgbClr val="87BD31"/>
                    </a:solidFill>
                  </a:tcPr>
                </a:tc>
                <a:tc>
                  <a:txBody>
                    <a:bodyPr/>
                    <a:lstStyle/>
                    <a:p>
                      <a:endParaRPr lang="en-GB" sz="5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solidFill>
                      <a:srgbClr val="87BD31"/>
                    </a:solidFill>
                  </a:tcPr>
                </a:tc>
                <a:tc>
                  <a:txBody>
                    <a:bodyPr/>
                    <a:lstStyle/>
                    <a:p>
                      <a:endParaRPr lang="en-GB" sz="5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solidFill>
                      <a:srgbClr val="87BD31"/>
                    </a:solidFill>
                  </a:tcPr>
                </a:tc>
                <a:extLst>
                  <a:ext uri="{0D108BD9-81ED-4DB2-BD59-A6C34878D82A}">
                    <a16:rowId xmlns:a16="http://schemas.microsoft.com/office/drawing/2014/main" val="4074811856"/>
                  </a:ext>
                </a:extLst>
              </a:tr>
              <a:tr h="189522">
                <a:tc>
                  <a:txBody>
                    <a:bodyPr/>
                    <a:lstStyle/>
                    <a:p>
                      <a:endParaRPr lang="en-GB" sz="5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87BD31"/>
                    </a:solidFill>
                  </a:tcPr>
                </a:tc>
                <a:tc>
                  <a:txBody>
                    <a:bodyPr/>
                    <a:lstStyle/>
                    <a:p>
                      <a:endParaRPr lang="en-GB" sz="5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87BD31"/>
                    </a:solidFill>
                  </a:tcPr>
                </a:tc>
                <a:tc>
                  <a:txBody>
                    <a:bodyPr/>
                    <a:lstStyle/>
                    <a:p>
                      <a:endParaRPr lang="en-GB" sz="5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87BD31"/>
                    </a:solidFill>
                  </a:tcPr>
                </a:tc>
                <a:tc>
                  <a:txBody>
                    <a:bodyPr/>
                    <a:lstStyle/>
                    <a:p>
                      <a:endParaRPr lang="en-GB" sz="5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87BD31"/>
                    </a:solidFill>
                  </a:tcPr>
                </a:tc>
                <a:tc>
                  <a:txBody>
                    <a:bodyPr/>
                    <a:lstStyle/>
                    <a:p>
                      <a:endParaRPr lang="en-GB" sz="5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87BD31"/>
                    </a:solidFill>
                  </a:tcPr>
                </a:tc>
                <a:extLst>
                  <a:ext uri="{0D108BD9-81ED-4DB2-BD59-A6C34878D82A}">
                    <a16:rowId xmlns:a16="http://schemas.microsoft.com/office/drawing/2014/main" val="2053737135"/>
                  </a:ext>
                </a:extLst>
              </a:tr>
            </a:tbl>
          </a:graphicData>
        </a:graphic>
      </p:graphicFrame>
      <p:graphicFrame>
        <p:nvGraphicFramePr>
          <p:cNvPr id="82" name="Table 81"/>
          <p:cNvGraphicFramePr>
            <a:graphicFrameLocks noGrp="1"/>
          </p:cNvGraphicFramePr>
          <p:nvPr>
            <p:extLst>
              <p:ext uri="{D42A27DB-BD31-4B8C-83A1-F6EECF244321}">
                <p14:modId xmlns:p14="http://schemas.microsoft.com/office/powerpoint/2010/main" val="1555259529"/>
              </p:ext>
            </p:extLst>
          </p:nvPr>
        </p:nvGraphicFramePr>
        <p:xfrm>
          <a:off x="1538011" y="5236295"/>
          <a:ext cx="1898650" cy="379044"/>
        </p:xfrm>
        <a:graphic>
          <a:graphicData uri="http://schemas.openxmlformats.org/drawingml/2006/table">
            <a:tbl>
              <a:tblPr firstRow="1" bandRow="1">
                <a:tableStyleId>{5C22544A-7EE6-4342-B048-85BDC9FD1C3A}</a:tableStyleId>
              </a:tblPr>
              <a:tblGrid>
                <a:gridCol w="379730">
                  <a:extLst>
                    <a:ext uri="{9D8B030D-6E8A-4147-A177-3AD203B41FA5}">
                      <a16:colId xmlns:a16="http://schemas.microsoft.com/office/drawing/2014/main" val="3051370221"/>
                    </a:ext>
                  </a:extLst>
                </a:gridCol>
                <a:gridCol w="379730">
                  <a:extLst>
                    <a:ext uri="{9D8B030D-6E8A-4147-A177-3AD203B41FA5}">
                      <a16:colId xmlns:a16="http://schemas.microsoft.com/office/drawing/2014/main" val="2781597624"/>
                    </a:ext>
                  </a:extLst>
                </a:gridCol>
                <a:gridCol w="379730">
                  <a:extLst>
                    <a:ext uri="{9D8B030D-6E8A-4147-A177-3AD203B41FA5}">
                      <a16:colId xmlns:a16="http://schemas.microsoft.com/office/drawing/2014/main" val="109956666"/>
                    </a:ext>
                  </a:extLst>
                </a:gridCol>
                <a:gridCol w="379730">
                  <a:extLst>
                    <a:ext uri="{9D8B030D-6E8A-4147-A177-3AD203B41FA5}">
                      <a16:colId xmlns:a16="http://schemas.microsoft.com/office/drawing/2014/main" val="2881368413"/>
                    </a:ext>
                  </a:extLst>
                </a:gridCol>
                <a:gridCol w="379730">
                  <a:extLst>
                    <a:ext uri="{9D8B030D-6E8A-4147-A177-3AD203B41FA5}">
                      <a16:colId xmlns:a16="http://schemas.microsoft.com/office/drawing/2014/main" val="2545081021"/>
                    </a:ext>
                  </a:extLst>
                </a:gridCol>
              </a:tblGrid>
              <a:tr h="189522">
                <a:tc>
                  <a:txBody>
                    <a:bodyPr/>
                    <a:lstStyle/>
                    <a:p>
                      <a:endParaRPr lang="en-GB" sz="5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solidFill>
                      <a:srgbClr val="87BD31"/>
                    </a:solidFill>
                  </a:tcPr>
                </a:tc>
                <a:tc>
                  <a:txBody>
                    <a:bodyPr/>
                    <a:lstStyle/>
                    <a:p>
                      <a:endParaRPr lang="en-GB" sz="5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solidFill>
                      <a:srgbClr val="87BD31"/>
                    </a:solidFill>
                  </a:tcPr>
                </a:tc>
                <a:tc>
                  <a:txBody>
                    <a:bodyPr/>
                    <a:lstStyle/>
                    <a:p>
                      <a:endParaRPr lang="en-GB" sz="5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solidFill>
                      <a:schemeClr val="bg1"/>
                    </a:solidFill>
                  </a:tcPr>
                </a:tc>
                <a:tc>
                  <a:txBody>
                    <a:bodyPr/>
                    <a:lstStyle/>
                    <a:p>
                      <a:endParaRPr lang="en-GB" sz="5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solidFill>
                      <a:schemeClr val="bg1"/>
                    </a:solidFill>
                  </a:tcPr>
                </a:tc>
                <a:tc>
                  <a:txBody>
                    <a:bodyPr/>
                    <a:lstStyle/>
                    <a:p>
                      <a:endParaRPr lang="en-GB" sz="5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solidFill>
                      <a:schemeClr val="bg1"/>
                    </a:solidFill>
                  </a:tcPr>
                </a:tc>
                <a:extLst>
                  <a:ext uri="{0D108BD9-81ED-4DB2-BD59-A6C34878D82A}">
                    <a16:rowId xmlns:a16="http://schemas.microsoft.com/office/drawing/2014/main" val="4074811856"/>
                  </a:ext>
                </a:extLst>
              </a:tr>
              <a:tr h="189522">
                <a:tc>
                  <a:txBody>
                    <a:bodyPr/>
                    <a:lstStyle/>
                    <a:p>
                      <a:endParaRPr lang="en-GB" sz="5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87BD31"/>
                    </a:solidFill>
                  </a:tcPr>
                </a:tc>
                <a:tc>
                  <a:txBody>
                    <a:bodyPr/>
                    <a:lstStyle/>
                    <a:p>
                      <a:endParaRPr lang="en-GB" sz="5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87BD31"/>
                    </a:solidFill>
                  </a:tcPr>
                </a:tc>
                <a:tc>
                  <a:txBody>
                    <a:bodyPr/>
                    <a:lstStyle/>
                    <a:p>
                      <a:endParaRPr lang="en-GB" sz="5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GB" sz="5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GB" sz="5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053737135"/>
                  </a:ext>
                </a:extLst>
              </a:tr>
            </a:tbl>
          </a:graphicData>
        </a:graphic>
      </p:graphicFrame>
      <p:cxnSp>
        <p:nvCxnSpPr>
          <p:cNvPr id="38" name="Straight Connector 37"/>
          <p:cNvCxnSpPr/>
          <p:nvPr/>
        </p:nvCxnSpPr>
        <p:spPr>
          <a:xfrm>
            <a:off x="1538011" y="4923901"/>
            <a:ext cx="189865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5" name="Straight Connector 84"/>
          <p:cNvCxnSpPr/>
          <p:nvPr/>
        </p:nvCxnSpPr>
        <p:spPr>
          <a:xfrm>
            <a:off x="1528526" y="5425817"/>
            <a:ext cx="189865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nvGrpSpPr>
          <p:cNvPr id="86" name="Group 85"/>
          <p:cNvGrpSpPr/>
          <p:nvPr/>
        </p:nvGrpSpPr>
        <p:grpSpPr>
          <a:xfrm>
            <a:off x="2676566" y="4734380"/>
            <a:ext cx="381238" cy="182509"/>
            <a:chOff x="6413499" y="2593736"/>
            <a:chExt cx="949326" cy="182509"/>
          </a:xfrm>
        </p:grpSpPr>
        <p:cxnSp>
          <p:nvCxnSpPr>
            <p:cNvPr id="87" name="Straight Connector 86"/>
            <p:cNvCxnSpPr/>
            <p:nvPr/>
          </p:nvCxnSpPr>
          <p:spPr>
            <a:xfrm flipV="1">
              <a:off x="6413499" y="2593737"/>
              <a:ext cx="949326" cy="182508"/>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8" name="Straight Connector 87"/>
            <p:cNvCxnSpPr/>
            <p:nvPr/>
          </p:nvCxnSpPr>
          <p:spPr>
            <a:xfrm>
              <a:off x="6413499" y="2593736"/>
              <a:ext cx="949326" cy="182509"/>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89" name="Group 88"/>
          <p:cNvGrpSpPr/>
          <p:nvPr/>
        </p:nvGrpSpPr>
        <p:grpSpPr>
          <a:xfrm>
            <a:off x="3055423" y="4734380"/>
            <a:ext cx="381238" cy="182509"/>
            <a:chOff x="6413499" y="2593736"/>
            <a:chExt cx="949326" cy="182509"/>
          </a:xfrm>
        </p:grpSpPr>
        <p:cxnSp>
          <p:nvCxnSpPr>
            <p:cNvPr id="90" name="Straight Connector 89"/>
            <p:cNvCxnSpPr/>
            <p:nvPr/>
          </p:nvCxnSpPr>
          <p:spPr>
            <a:xfrm flipV="1">
              <a:off x="6413499" y="2593737"/>
              <a:ext cx="949326" cy="182508"/>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1" name="Straight Connector 90"/>
            <p:cNvCxnSpPr/>
            <p:nvPr/>
          </p:nvCxnSpPr>
          <p:spPr>
            <a:xfrm>
              <a:off x="6413499" y="2593736"/>
              <a:ext cx="949326" cy="182509"/>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83" name="Group 82"/>
          <p:cNvGrpSpPr/>
          <p:nvPr/>
        </p:nvGrpSpPr>
        <p:grpSpPr>
          <a:xfrm>
            <a:off x="1538563" y="5239475"/>
            <a:ext cx="381238" cy="182509"/>
            <a:chOff x="6413499" y="2593736"/>
            <a:chExt cx="949326" cy="182509"/>
          </a:xfrm>
        </p:grpSpPr>
        <p:cxnSp>
          <p:nvCxnSpPr>
            <p:cNvPr id="84" name="Straight Connector 83"/>
            <p:cNvCxnSpPr/>
            <p:nvPr/>
          </p:nvCxnSpPr>
          <p:spPr>
            <a:xfrm flipV="1">
              <a:off x="6413499" y="2593737"/>
              <a:ext cx="949326" cy="182508"/>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2" name="Straight Connector 91"/>
            <p:cNvCxnSpPr/>
            <p:nvPr/>
          </p:nvCxnSpPr>
          <p:spPr>
            <a:xfrm>
              <a:off x="6413499" y="2593736"/>
              <a:ext cx="949326" cy="182509"/>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93" name="Group 92"/>
          <p:cNvGrpSpPr/>
          <p:nvPr/>
        </p:nvGrpSpPr>
        <p:grpSpPr>
          <a:xfrm>
            <a:off x="1911112" y="5244434"/>
            <a:ext cx="381238" cy="182509"/>
            <a:chOff x="6413499" y="2593736"/>
            <a:chExt cx="949326" cy="182509"/>
          </a:xfrm>
        </p:grpSpPr>
        <p:cxnSp>
          <p:nvCxnSpPr>
            <p:cNvPr id="94" name="Straight Connector 93"/>
            <p:cNvCxnSpPr/>
            <p:nvPr/>
          </p:nvCxnSpPr>
          <p:spPr>
            <a:xfrm flipV="1">
              <a:off x="6413499" y="2593737"/>
              <a:ext cx="949326" cy="182508"/>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5" name="Straight Connector 94"/>
            <p:cNvCxnSpPr/>
            <p:nvPr/>
          </p:nvCxnSpPr>
          <p:spPr>
            <a:xfrm>
              <a:off x="6413499" y="2593736"/>
              <a:ext cx="949326" cy="182509"/>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98" name="Group 97"/>
          <p:cNvGrpSpPr/>
          <p:nvPr/>
        </p:nvGrpSpPr>
        <p:grpSpPr>
          <a:xfrm>
            <a:off x="1917420" y="5430449"/>
            <a:ext cx="381238" cy="182509"/>
            <a:chOff x="6413499" y="2593736"/>
            <a:chExt cx="949326" cy="182509"/>
          </a:xfrm>
        </p:grpSpPr>
        <p:cxnSp>
          <p:nvCxnSpPr>
            <p:cNvPr id="99" name="Straight Connector 98"/>
            <p:cNvCxnSpPr/>
            <p:nvPr/>
          </p:nvCxnSpPr>
          <p:spPr>
            <a:xfrm flipV="1">
              <a:off x="6413499" y="2593737"/>
              <a:ext cx="949326" cy="182508"/>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0" name="Straight Connector 99"/>
            <p:cNvCxnSpPr/>
            <p:nvPr/>
          </p:nvCxnSpPr>
          <p:spPr>
            <a:xfrm>
              <a:off x="6413499" y="2593736"/>
              <a:ext cx="949326" cy="182509"/>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101" name="Group 100"/>
          <p:cNvGrpSpPr/>
          <p:nvPr/>
        </p:nvGrpSpPr>
        <p:grpSpPr>
          <a:xfrm>
            <a:off x="1538563" y="5430448"/>
            <a:ext cx="381238" cy="182509"/>
            <a:chOff x="6413499" y="2593736"/>
            <a:chExt cx="949326" cy="182509"/>
          </a:xfrm>
        </p:grpSpPr>
        <p:cxnSp>
          <p:nvCxnSpPr>
            <p:cNvPr id="102" name="Straight Connector 101"/>
            <p:cNvCxnSpPr/>
            <p:nvPr/>
          </p:nvCxnSpPr>
          <p:spPr>
            <a:xfrm flipV="1">
              <a:off x="6413499" y="2593737"/>
              <a:ext cx="949326" cy="182508"/>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4" name="Straight Connector 103"/>
            <p:cNvCxnSpPr/>
            <p:nvPr/>
          </p:nvCxnSpPr>
          <p:spPr>
            <a:xfrm>
              <a:off x="6413499" y="2593736"/>
              <a:ext cx="949326" cy="182509"/>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grpSp>
      <p:graphicFrame>
        <p:nvGraphicFramePr>
          <p:cNvPr id="105" name="Table 104"/>
          <p:cNvGraphicFramePr>
            <a:graphicFrameLocks noGrp="1"/>
          </p:cNvGraphicFramePr>
          <p:nvPr>
            <p:extLst>
              <p:ext uri="{D42A27DB-BD31-4B8C-83A1-F6EECF244321}">
                <p14:modId xmlns:p14="http://schemas.microsoft.com/office/powerpoint/2010/main" val="4251094343"/>
              </p:ext>
            </p:extLst>
          </p:nvPr>
        </p:nvGraphicFramePr>
        <p:xfrm>
          <a:off x="5652824" y="4696330"/>
          <a:ext cx="1898650" cy="379044"/>
        </p:xfrm>
        <a:graphic>
          <a:graphicData uri="http://schemas.openxmlformats.org/drawingml/2006/table">
            <a:tbl>
              <a:tblPr firstRow="1" bandRow="1">
                <a:tableStyleId>{5C22544A-7EE6-4342-B048-85BDC9FD1C3A}</a:tableStyleId>
              </a:tblPr>
              <a:tblGrid>
                <a:gridCol w="1898650">
                  <a:extLst>
                    <a:ext uri="{9D8B030D-6E8A-4147-A177-3AD203B41FA5}">
                      <a16:colId xmlns:a16="http://schemas.microsoft.com/office/drawing/2014/main" val="3051370221"/>
                    </a:ext>
                  </a:extLst>
                </a:gridCol>
              </a:tblGrid>
              <a:tr h="379044">
                <a:tc>
                  <a:txBody>
                    <a:bodyPr/>
                    <a:lstStyle/>
                    <a:p>
                      <a:endParaRPr lang="en-GB" sz="5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87BD31"/>
                    </a:solidFill>
                  </a:tcPr>
                </a:tc>
                <a:extLst>
                  <a:ext uri="{0D108BD9-81ED-4DB2-BD59-A6C34878D82A}">
                    <a16:rowId xmlns:a16="http://schemas.microsoft.com/office/drawing/2014/main" val="4074811856"/>
                  </a:ext>
                </a:extLst>
              </a:tr>
            </a:tbl>
          </a:graphicData>
        </a:graphic>
      </p:graphicFrame>
      <p:graphicFrame>
        <p:nvGraphicFramePr>
          <p:cNvPr id="106" name="Table 105"/>
          <p:cNvGraphicFramePr>
            <a:graphicFrameLocks noGrp="1"/>
          </p:cNvGraphicFramePr>
          <p:nvPr>
            <p:extLst>
              <p:ext uri="{D42A27DB-BD31-4B8C-83A1-F6EECF244321}">
                <p14:modId xmlns:p14="http://schemas.microsoft.com/office/powerpoint/2010/main" val="440319908"/>
              </p:ext>
            </p:extLst>
          </p:nvPr>
        </p:nvGraphicFramePr>
        <p:xfrm>
          <a:off x="5648159" y="5140664"/>
          <a:ext cx="1897160" cy="379044"/>
        </p:xfrm>
        <a:graphic>
          <a:graphicData uri="http://schemas.openxmlformats.org/drawingml/2006/table">
            <a:tbl>
              <a:tblPr firstRow="1" bandRow="1">
                <a:tableStyleId>{5C22544A-7EE6-4342-B048-85BDC9FD1C3A}</a:tableStyleId>
              </a:tblPr>
              <a:tblGrid>
                <a:gridCol w="474290">
                  <a:extLst>
                    <a:ext uri="{9D8B030D-6E8A-4147-A177-3AD203B41FA5}">
                      <a16:colId xmlns:a16="http://schemas.microsoft.com/office/drawing/2014/main" val="2781597624"/>
                    </a:ext>
                  </a:extLst>
                </a:gridCol>
                <a:gridCol w="474290">
                  <a:extLst>
                    <a:ext uri="{9D8B030D-6E8A-4147-A177-3AD203B41FA5}">
                      <a16:colId xmlns:a16="http://schemas.microsoft.com/office/drawing/2014/main" val="109956666"/>
                    </a:ext>
                  </a:extLst>
                </a:gridCol>
                <a:gridCol w="474290">
                  <a:extLst>
                    <a:ext uri="{9D8B030D-6E8A-4147-A177-3AD203B41FA5}">
                      <a16:colId xmlns:a16="http://schemas.microsoft.com/office/drawing/2014/main" val="2881368413"/>
                    </a:ext>
                  </a:extLst>
                </a:gridCol>
                <a:gridCol w="474290">
                  <a:extLst>
                    <a:ext uri="{9D8B030D-6E8A-4147-A177-3AD203B41FA5}">
                      <a16:colId xmlns:a16="http://schemas.microsoft.com/office/drawing/2014/main" val="2545081021"/>
                    </a:ext>
                  </a:extLst>
                </a:gridCol>
              </a:tblGrid>
              <a:tr h="189522">
                <a:tc>
                  <a:txBody>
                    <a:bodyPr/>
                    <a:lstStyle/>
                    <a:p>
                      <a:endParaRPr lang="en-GB" sz="5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solidFill>
                      <a:srgbClr val="87BD31"/>
                    </a:solidFill>
                  </a:tcPr>
                </a:tc>
                <a:tc>
                  <a:txBody>
                    <a:bodyPr/>
                    <a:lstStyle/>
                    <a:p>
                      <a:endParaRPr lang="en-GB" sz="5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solidFill>
                      <a:srgbClr val="87BD31"/>
                    </a:solidFill>
                  </a:tcPr>
                </a:tc>
                <a:tc>
                  <a:txBody>
                    <a:bodyPr/>
                    <a:lstStyle/>
                    <a:p>
                      <a:endParaRPr lang="en-GB" sz="5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solidFill>
                      <a:srgbClr val="87BD31"/>
                    </a:solidFill>
                  </a:tcPr>
                </a:tc>
                <a:tc>
                  <a:txBody>
                    <a:bodyPr/>
                    <a:lstStyle/>
                    <a:p>
                      <a:endParaRPr lang="en-GB" sz="5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solidFill>
                      <a:srgbClr val="87BD31"/>
                    </a:solidFill>
                  </a:tcPr>
                </a:tc>
                <a:extLst>
                  <a:ext uri="{0D108BD9-81ED-4DB2-BD59-A6C34878D82A}">
                    <a16:rowId xmlns:a16="http://schemas.microsoft.com/office/drawing/2014/main" val="4074811856"/>
                  </a:ext>
                </a:extLst>
              </a:tr>
              <a:tr h="189522">
                <a:tc>
                  <a:txBody>
                    <a:bodyPr/>
                    <a:lstStyle/>
                    <a:p>
                      <a:endParaRPr lang="en-GB" sz="5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87BD31"/>
                    </a:solidFill>
                  </a:tcPr>
                </a:tc>
                <a:tc>
                  <a:txBody>
                    <a:bodyPr/>
                    <a:lstStyle/>
                    <a:p>
                      <a:endParaRPr lang="en-GB" sz="5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87BD31"/>
                    </a:solidFill>
                  </a:tcPr>
                </a:tc>
                <a:tc>
                  <a:txBody>
                    <a:bodyPr/>
                    <a:lstStyle/>
                    <a:p>
                      <a:endParaRPr lang="en-GB" sz="5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87BD31"/>
                    </a:solidFill>
                  </a:tcPr>
                </a:tc>
                <a:tc>
                  <a:txBody>
                    <a:bodyPr/>
                    <a:lstStyle/>
                    <a:p>
                      <a:endParaRPr lang="en-GB" sz="5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87BD31"/>
                    </a:solidFill>
                  </a:tcPr>
                </a:tc>
                <a:extLst>
                  <a:ext uri="{0D108BD9-81ED-4DB2-BD59-A6C34878D82A}">
                    <a16:rowId xmlns:a16="http://schemas.microsoft.com/office/drawing/2014/main" val="2053737135"/>
                  </a:ext>
                </a:extLst>
              </a:tr>
            </a:tbl>
          </a:graphicData>
        </a:graphic>
      </p:graphicFrame>
      <p:cxnSp>
        <p:nvCxnSpPr>
          <p:cNvPr id="107" name="Straight Connector 106"/>
          <p:cNvCxnSpPr/>
          <p:nvPr/>
        </p:nvCxnSpPr>
        <p:spPr>
          <a:xfrm>
            <a:off x="5648159" y="5338575"/>
            <a:ext cx="189865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nvGrpSpPr>
          <p:cNvPr id="108" name="Group 107"/>
          <p:cNvGrpSpPr/>
          <p:nvPr/>
        </p:nvGrpSpPr>
        <p:grpSpPr>
          <a:xfrm>
            <a:off x="6597386" y="5147313"/>
            <a:ext cx="476661" cy="191262"/>
            <a:chOff x="6413499" y="2593736"/>
            <a:chExt cx="949326" cy="191262"/>
          </a:xfrm>
        </p:grpSpPr>
        <p:cxnSp>
          <p:nvCxnSpPr>
            <p:cNvPr id="109" name="Straight Connector 108"/>
            <p:cNvCxnSpPr/>
            <p:nvPr/>
          </p:nvCxnSpPr>
          <p:spPr>
            <a:xfrm flipV="1">
              <a:off x="6413499" y="2593736"/>
              <a:ext cx="949326" cy="182509"/>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0" name="Straight Connector 109"/>
            <p:cNvCxnSpPr/>
            <p:nvPr/>
          </p:nvCxnSpPr>
          <p:spPr>
            <a:xfrm>
              <a:off x="6413499" y="2593736"/>
              <a:ext cx="949326" cy="191262"/>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120" name="Group 119"/>
          <p:cNvGrpSpPr/>
          <p:nvPr/>
        </p:nvGrpSpPr>
        <p:grpSpPr>
          <a:xfrm>
            <a:off x="7069403" y="5147313"/>
            <a:ext cx="476661" cy="191262"/>
            <a:chOff x="6413499" y="2593736"/>
            <a:chExt cx="949326" cy="191262"/>
          </a:xfrm>
        </p:grpSpPr>
        <p:cxnSp>
          <p:nvCxnSpPr>
            <p:cNvPr id="121" name="Straight Connector 120"/>
            <p:cNvCxnSpPr/>
            <p:nvPr/>
          </p:nvCxnSpPr>
          <p:spPr>
            <a:xfrm flipV="1">
              <a:off x="6413499" y="2593736"/>
              <a:ext cx="949326" cy="182509"/>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2" name="Straight Connector 121"/>
            <p:cNvCxnSpPr/>
            <p:nvPr/>
          </p:nvCxnSpPr>
          <p:spPr>
            <a:xfrm>
              <a:off x="6413499" y="2593736"/>
              <a:ext cx="949326" cy="191262"/>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123" name="Group 122"/>
          <p:cNvGrpSpPr/>
          <p:nvPr/>
        </p:nvGrpSpPr>
        <p:grpSpPr>
          <a:xfrm>
            <a:off x="6597386" y="5326353"/>
            <a:ext cx="476661" cy="188934"/>
            <a:chOff x="6413499" y="2593736"/>
            <a:chExt cx="949326" cy="191262"/>
          </a:xfrm>
        </p:grpSpPr>
        <p:cxnSp>
          <p:nvCxnSpPr>
            <p:cNvPr id="124" name="Straight Connector 123"/>
            <p:cNvCxnSpPr/>
            <p:nvPr/>
          </p:nvCxnSpPr>
          <p:spPr>
            <a:xfrm flipV="1">
              <a:off x="6413499" y="2593736"/>
              <a:ext cx="949326" cy="182509"/>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5" name="Straight Connector 124"/>
            <p:cNvCxnSpPr/>
            <p:nvPr/>
          </p:nvCxnSpPr>
          <p:spPr>
            <a:xfrm>
              <a:off x="6413499" y="2593736"/>
              <a:ext cx="949326" cy="191262"/>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126" name="Group 125"/>
          <p:cNvGrpSpPr/>
          <p:nvPr/>
        </p:nvGrpSpPr>
        <p:grpSpPr>
          <a:xfrm>
            <a:off x="7069403" y="5326353"/>
            <a:ext cx="476661" cy="188934"/>
            <a:chOff x="6413499" y="2593736"/>
            <a:chExt cx="949326" cy="191262"/>
          </a:xfrm>
        </p:grpSpPr>
        <p:cxnSp>
          <p:nvCxnSpPr>
            <p:cNvPr id="127" name="Straight Connector 126"/>
            <p:cNvCxnSpPr/>
            <p:nvPr/>
          </p:nvCxnSpPr>
          <p:spPr>
            <a:xfrm flipV="1">
              <a:off x="6413499" y="2593736"/>
              <a:ext cx="949326" cy="182509"/>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8" name="Straight Connector 127"/>
            <p:cNvCxnSpPr/>
            <p:nvPr/>
          </p:nvCxnSpPr>
          <p:spPr>
            <a:xfrm>
              <a:off x="6413499" y="2593736"/>
              <a:ext cx="949326" cy="191262"/>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129" name="Group 128"/>
          <p:cNvGrpSpPr/>
          <p:nvPr/>
        </p:nvGrpSpPr>
        <p:grpSpPr>
          <a:xfrm>
            <a:off x="6126114" y="5337161"/>
            <a:ext cx="470527" cy="171702"/>
            <a:chOff x="6413499" y="2593736"/>
            <a:chExt cx="949326" cy="191262"/>
          </a:xfrm>
        </p:grpSpPr>
        <p:cxnSp>
          <p:nvCxnSpPr>
            <p:cNvPr id="130" name="Straight Connector 129"/>
            <p:cNvCxnSpPr/>
            <p:nvPr/>
          </p:nvCxnSpPr>
          <p:spPr>
            <a:xfrm flipV="1">
              <a:off x="6413499" y="2593736"/>
              <a:ext cx="949326" cy="182509"/>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1" name="Straight Connector 130"/>
            <p:cNvCxnSpPr/>
            <p:nvPr/>
          </p:nvCxnSpPr>
          <p:spPr>
            <a:xfrm>
              <a:off x="6413499" y="2593736"/>
              <a:ext cx="949326" cy="191262"/>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grpSp>
      <p:graphicFrame>
        <p:nvGraphicFramePr>
          <p:cNvPr id="132" name="Table 131"/>
          <p:cNvGraphicFramePr>
            <a:graphicFrameLocks noGrp="1"/>
          </p:cNvGraphicFramePr>
          <p:nvPr>
            <p:extLst>
              <p:ext uri="{D42A27DB-BD31-4B8C-83A1-F6EECF244321}">
                <p14:modId xmlns:p14="http://schemas.microsoft.com/office/powerpoint/2010/main" val="4103905497"/>
              </p:ext>
            </p:extLst>
          </p:nvPr>
        </p:nvGraphicFramePr>
        <p:xfrm>
          <a:off x="5648159" y="5577331"/>
          <a:ext cx="1897160" cy="379044"/>
        </p:xfrm>
        <a:graphic>
          <a:graphicData uri="http://schemas.openxmlformats.org/drawingml/2006/table">
            <a:tbl>
              <a:tblPr firstRow="1" bandRow="1">
                <a:tableStyleId>{5C22544A-7EE6-4342-B048-85BDC9FD1C3A}</a:tableStyleId>
              </a:tblPr>
              <a:tblGrid>
                <a:gridCol w="474290">
                  <a:extLst>
                    <a:ext uri="{9D8B030D-6E8A-4147-A177-3AD203B41FA5}">
                      <a16:colId xmlns:a16="http://schemas.microsoft.com/office/drawing/2014/main" val="2781597624"/>
                    </a:ext>
                  </a:extLst>
                </a:gridCol>
                <a:gridCol w="474290">
                  <a:extLst>
                    <a:ext uri="{9D8B030D-6E8A-4147-A177-3AD203B41FA5}">
                      <a16:colId xmlns:a16="http://schemas.microsoft.com/office/drawing/2014/main" val="109956666"/>
                    </a:ext>
                  </a:extLst>
                </a:gridCol>
                <a:gridCol w="474290">
                  <a:extLst>
                    <a:ext uri="{9D8B030D-6E8A-4147-A177-3AD203B41FA5}">
                      <a16:colId xmlns:a16="http://schemas.microsoft.com/office/drawing/2014/main" val="2881368413"/>
                    </a:ext>
                  </a:extLst>
                </a:gridCol>
                <a:gridCol w="474290">
                  <a:extLst>
                    <a:ext uri="{9D8B030D-6E8A-4147-A177-3AD203B41FA5}">
                      <a16:colId xmlns:a16="http://schemas.microsoft.com/office/drawing/2014/main" val="2545081021"/>
                    </a:ext>
                  </a:extLst>
                </a:gridCol>
              </a:tblGrid>
              <a:tr h="189522">
                <a:tc>
                  <a:txBody>
                    <a:bodyPr/>
                    <a:lstStyle/>
                    <a:p>
                      <a:endParaRPr lang="en-GB" sz="5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solidFill>
                      <a:srgbClr val="87BD31"/>
                    </a:solidFill>
                  </a:tcPr>
                </a:tc>
                <a:tc>
                  <a:txBody>
                    <a:bodyPr/>
                    <a:lstStyle/>
                    <a:p>
                      <a:endParaRPr lang="en-GB" sz="5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solidFill>
                      <a:schemeClr val="bg1"/>
                    </a:solidFill>
                  </a:tcPr>
                </a:tc>
                <a:tc>
                  <a:txBody>
                    <a:bodyPr/>
                    <a:lstStyle/>
                    <a:p>
                      <a:endParaRPr lang="en-GB" sz="5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solidFill>
                      <a:schemeClr val="bg1"/>
                    </a:solidFill>
                  </a:tcPr>
                </a:tc>
                <a:tc>
                  <a:txBody>
                    <a:bodyPr/>
                    <a:lstStyle/>
                    <a:p>
                      <a:endParaRPr lang="en-GB" sz="5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solidFill>
                      <a:schemeClr val="bg1"/>
                    </a:solidFill>
                  </a:tcPr>
                </a:tc>
                <a:extLst>
                  <a:ext uri="{0D108BD9-81ED-4DB2-BD59-A6C34878D82A}">
                    <a16:rowId xmlns:a16="http://schemas.microsoft.com/office/drawing/2014/main" val="4074811856"/>
                  </a:ext>
                </a:extLst>
              </a:tr>
              <a:tr h="189522">
                <a:tc>
                  <a:txBody>
                    <a:bodyPr/>
                    <a:lstStyle/>
                    <a:p>
                      <a:endParaRPr lang="en-GB" sz="5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87BD31"/>
                    </a:solidFill>
                  </a:tcPr>
                </a:tc>
                <a:tc>
                  <a:txBody>
                    <a:bodyPr/>
                    <a:lstStyle/>
                    <a:p>
                      <a:endParaRPr lang="en-GB" sz="5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GB" sz="5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GB" sz="5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053737135"/>
                  </a:ext>
                </a:extLst>
              </a:tr>
            </a:tbl>
          </a:graphicData>
        </a:graphic>
      </p:graphicFrame>
      <p:cxnSp>
        <p:nvCxnSpPr>
          <p:cNvPr id="133" name="Straight Connector 132"/>
          <p:cNvCxnSpPr/>
          <p:nvPr/>
        </p:nvCxnSpPr>
        <p:spPr>
          <a:xfrm>
            <a:off x="5648159" y="5771428"/>
            <a:ext cx="189865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nvGrpSpPr>
          <p:cNvPr id="134" name="Group 133"/>
          <p:cNvGrpSpPr/>
          <p:nvPr/>
        </p:nvGrpSpPr>
        <p:grpSpPr>
          <a:xfrm>
            <a:off x="5646669" y="5591647"/>
            <a:ext cx="476661" cy="191262"/>
            <a:chOff x="6413499" y="2593736"/>
            <a:chExt cx="949326" cy="191262"/>
          </a:xfrm>
        </p:grpSpPr>
        <p:cxnSp>
          <p:nvCxnSpPr>
            <p:cNvPr id="135" name="Straight Connector 134"/>
            <p:cNvCxnSpPr/>
            <p:nvPr/>
          </p:nvCxnSpPr>
          <p:spPr>
            <a:xfrm flipV="1">
              <a:off x="6413499" y="2593736"/>
              <a:ext cx="949326" cy="182509"/>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6" name="Straight Connector 135"/>
            <p:cNvCxnSpPr/>
            <p:nvPr/>
          </p:nvCxnSpPr>
          <p:spPr>
            <a:xfrm>
              <a:off x="6413499" y="2593736"/>
              <a:ext cx="949326" cy="191262"/>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137" name="Group 136"/>
          <p:cNvGrpSpPr/>
          <p:nvPr/>
        </p:nvGrpSpPr>
        <p:grpSpPr>
          <a:xfrm>
            <a:off x="5646669" y="5770687"/>
            <a:ext cx="476661" cy="188934"/>
            <a:chOff x="6413499" y="2593736"/>
            <a:chExt cx="949326" cy="191262"/>
          </a:xfrm>
        </p:grpSpPr>
        <p:cxnSp>
          <p:nvCxnSpPr>
            <p:cNvPr id="138" name="Straight Connector 137"/>
            <p:cNvCxnSpPr/>
            <p:nvPr/>
          </p:nvCxnSpPr>
          <p:spPr>
            <a:xfrm flipV="1">
              <a:off x="6413499" y="2593736"/>
              <a:ext cx="949326" cy="182509"/>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9" name="Straight Connector 138"/>
            <p:cNvCxnSpPr/>
            <p:nvPr/>
          </p:nvCxnSpPr>
          <p:spPr>
            <a:xfrm>
              <a:off x="6413499" y="2593736"/>
              <a:ext cx="949326" cy="191262"/>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119" name="Group 118"/>
          <p:cNvGrpSpPr/>
          <p:nvPr/>
        </p:nvGrpSpPr>
        <p:grpSpPr>
          <a:xfrm>
            <a:off x="3056765" y="4921426"/>
            <a:ext cx="381238" cy="182509"/>
            <a:chOff x="6413499" y="2593736"/>
            <a:chExt cx="949326" cy="182509"/>
          </a:xfrm>
        </p:grpSpPr>
        <p:cxnSp>
          <p:nvCxnSpPr>
            <p:cNvPr id="140" name="Straight Connector 139"/>
            <p:cNvCxnSpPr/>
            <p:nvPr/>
          </p:nvCxnSpPr>
          <p:spPr>
            <a:xfrm flipV="1">
              <a:off x="6413499" y="2593737"/>
              <a:ext cx="949326" cy="182508"/>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1" name="Straight Connector 140"/>
            <p:cNvCxnSpPr/>
            <p:nvPr/>
          </p:nvCxnSpPr>
          <p:spPr>
            <a:xfrm>
              <a:off x="6413499" y="2593736"/>
              <a:ext cx="949326" cy="182509"/>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9089146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81"/>
                                        </p:tgtEl>
                                        <p:attrNameLst>
                                          <p:attrName>style.visibility</p:attrName>
                                        </p:attrNameLst>
                                      </p:cBhvr>
                                      <p:to>
                                        <p:strVal val="visible"/>
                                      </p:to>
                                    </p:set>
                                    <p:animEffect transition="in" filter="fade">
                                      <p:cBhvr>
                                        <p:cTn id="7" dur="500"/>
                                        <p:tgtEl>
                                          <p:spTgt spid="81"/>
                                        </p:tgtEl>
                                      </p:cBhvr>
                                    </p:animEffect>
                                  </p:childTnLst>
                                </p:cTn>
                              </p:par>
                              <p:par>
                                <p:cTn id="8" presetID="10" presetClass="entr" presetSubtype="0" fill="hold" nodeType="withEffect">
                                  <p:stCondLst>
                                    <p:cond delay="0"/>
                                  </p:stCondLst>
                                  <p:childTnLst>
                                    <p:set>
                                      <p:cBhvr>
                                        <p:cTn id="9" dur="1" fill="hold">
                                          <p:stCondLst>
                                            <p:cond delay="0"/>
                                          </p:stCondLst>
                                        </p:cTn>
                                        <p:tgtEl>
                                          <p:spTgt spid="82"/>
                                        </p:tgtEl>
                                        <p:attrNameLst>
                                          <p:attrName>style.visibility</p:attrName>
                                        </p:attrNameLst>
                                      </p:cBhvr>
                                      <p:to>
                                        <p:strVal val="visible"/>
                                      </p:to>
                                    </p:set>
                                    <p:animEffect transition="in" filter="fade">
                                      <p:cBhvr>
                                        <p:cTn id="10" dur="500"/>
                                        <p:tgtEl>
                                          <p:spTgt spid="82"/>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8" fill="hold" nodeType="clickEffect">
                                  <p:stCondLst>
                                    <p:cond delay="0"/>
                                  </p:stCondLst>
                                  <p:childTnLst>
                                    <p:set>
                                      <p:cBhvr>
                                        <p:cTn id="14" dur="1" fill="hold">
                                          <p:stCondLst>
                                            <p:cond delay="0"/>
                                          </p:stCondLst>
                                        </p:cTn>
                                        <p:tgtEl>
                                          <p:spTgt spid="38"/>
                                        </p:tgtEl>
                                        <p:attrNameLst>
                                          <p:attrName>style.visibility</p:attrName>
                                        </p:attrNameLst>
                                      </p:cBhvr>
                                      <p:to>
                                        <p:strVal val="visible"/>
                                      </p:to>
                                    </p:set>
                                    <p:animEffect transition="in" filter="wipe(left)">
                                      <p:cBhvr>
                                        <p:cTn id="15" dur="500"/>
                                        <p:tgtEl>
                                          <p:spTgt spid="38"/>
                                        </p:tgtEl>
                                      </p:cBhvr>
                                    </p:animEffect>
                                  </p:childTnLst>
                                </p:cTn>
                              </p:par>
                              <p:par>
                                <p:cTn id="16" presetID="22" presetClass="entr" presetSubtype="8" fill="hold" nodeType="withEffect">
                                  <p:stCondLst>
                                    <p:cond delay="0"/>
                                  </p:stCondLst>
                                  <p:childTnLst>
                                    <p:set>
                                      <p:cBhvr>
                                        <p:cTn id="17" dur="1" fill="hold">
                                          <p:stCondLst>
                                            <p:cond delay="0"/>
                                          </p:stCondLst>
                                        </p:cTn>
                                        <p:tgtEl>
                                          <p:spTgt spid="85"/>
                                        </p:tgtEl>
                                        <p:attrNameLst>
                                          <p:attrName>style.visibility</p:attrName>
                                        </p:attrNameLst>
                                      </p:cBhvr>
                                      <p:to>
                                        <p:strVal val="visible"/>
                                      </p:to>
                                    </p:set>
                                    <p:animEffect transition="in" filter="wipe(left)">
                                      <p:cBhvr>
                                        <p:cTn id="18" dur="500"/>
                                        <p:tgtEl>
                                          <p:spTgt spid="85"/>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86"/>
                                        </p:tgtEl>
                                        <p:attrNameLst>
                                          <p:attrName>style.visibility</p:attrName>
                                        </p:attrNameLst>
                                      </p:cBhvr>
                                      <p:to>
                                        <p:strVal val="visible"/>
                                      </p:to>
                                    </p:set>
                                    <p:animEffect transition="in" filter="fade">
                                      <p:cBhvr>
                                        <p:cTn id="23" dur="500"/>
                                        <p:tgtEl>
                                          <p:spTgt spid="86"/>
                                        </p:tgtEl>
                                      </p:cBhvr>
                                    </p:animEffect>
                                  </p:childTnLst>
                                </p:cTn>
                              </p:par>
                              <p:par>
                                <p:cTn id="24" presetID="10" presetClass="entr" presetSubtype="0" fill="hold" nodeType="withEffect">
                                  <p:stCondLst>
                                    <p:cond delay="0"/>
                                  </p:stCondLst>
                                  <p:childTnLst>
                                    <p:set>
                                      <p:cBhvr>
                                        <p:cTn id="25" dur="1" fill="hold">
                                          <p:stCondLst>
                                            <p:cond delay="0"/>
                                          </p:stCondLst>
                                        </p:cTn>
                                        <p:tgtEl>
                                          <p:spTgt spid="89"/>
                                        </p:tgtEl>
                                        <p:attrNameLst>
                                          <p:attrName>style.visibility</p:attrName>
                                        </p:attrNameLst>
                                      </p:cBhvr>
                                      <p:to>
                                        <p:strVal val="visible"/>
                                      </p:to>
                                    </p:set>
                                    <p:animEffect transition="in" filter="fade">
                                      <p:cBhvr>
                                        <p:cTn id="26" dur="500"/>
                                        <p:tgtEl>
                                          <p:spTgt spid="89"/>
                                        </p:tgtEl>
                                      </p:cBhvr>
                                    </p:animEffect>
                                  </p:childTnLst>
                                </p:cTn>
                              </p:par>
                              <p:par>
                                <p:cTn id="27" presetID="10" presetClass="entr" presetSubtype="0" fill="hold" nodeType="withEffect">
                                  <p:stCondLst>
                                    <p:cond delay="0"/>
                                  </p:stCondLst>
                                  <p:childTnLst>
                                    <p:set>
                                      <p:cBhvr>
                                        <p:cTn id="28" dur="1" fill="hold">
                                          <p:stCondLst>
                                            <p:cond delay="0"/>
                                          </p:stCondLst>
                                        </p:cTn>
                                        <p:tgtEl>
                                          <p:spTgt spid="83"/>
                                        </p:tgtEl>
                                        <p:attrNameLst>
                                          <p:attrName>style.visibility</p:attrName>
                                        </p:attrNameLst>
                                      </p:cBhvr>
                                      <p:to>
                                        <p:strVal val="visible"/>
                                      </p:to>
                                    </p:set>
                                    <p:animEffect transition="in" filter="fade">
                                      <p:cBhvr>
                                        <p:cTn id="29" dur="500"/>
                                        <p:tgtEl>
                                          <p:spTgt spid="83"/>
                                        </p:tgtEl>
                                      </p:cBhvr>
                                    </p:animEffect>
                                  </p:childTnLst>
                                </p:cTn>
                              </p:par>
                              <p:par>
                                <p:cTn id="30" presetID="10" presetClass="entr" presetSubtype="0" fill="hold" nodeType="withEffect">
                                  <p:stCondLst>
                                    <p:cond delay="0"/>
                                  </p:stCondLst>
                                  <p:childTnLst>
                                    <p:set>
                                      <p:cBhvr>
                                        <p:cTn id="31" dur="1" fill="hold">
                                          <p:stCondLst>
                                            <p:cond delay="0"/>
                                          </p:stCondLst>
                                        </p:cTn>
                                        <p:tgtEl>
                                          <p:spTgt spid="93"/>
                                        </p:tgtEl>
                                        <p:attrNameLst>
                                          <p:attrName>style.visibility</p:attrName>
                                        </p:attrNameLst>
                                      </p:cBhvr>
                                      <p:to>
                                        <p:strVal val="visible"/>
                                      </p:to>
                                    </p:set>
                                    <p:animEffect transition="in" filter="fade">
                                      <p:cBhvr>
                                        <p:cTn id="32" dur="500"/>
                                        <p:tgtEl>
                                          <p:spTgt spid="93"/>
                                        </p:tgtEl>
                                      </p:cBhvr>
                                    </p:animEffect>
                                  </p:childTnLst>
                                </p:cTn>
                              </p:par>
                              <p:par>
                                <p:cTn id="33" presetID="10" presetClass="entr" presetSubtype="0" fill="hold" nodeType="withEffect">
                                  <p:stCondLst>
                                    <p:cond delay="0"/>
                                  </p:stCondLst>
                                  <p:childTnLst>
                                    <p:set>
                                      <p:cBhvr>
                                        <p:cTn id="34" dur="1" fill="hold">
                                          <p:stCondLst>
                                            <p:cond delay="0"/>
                                          </p:stCondLst>
                                        </p:cTn>
                                        <p:tgtEl>
                                          <p:spTgt spid="98"/>
                                        </p:tgtEl>
                                        <p:attrNameLst>
                                          <p:attrName>style.visibility</p:attrName>
                                        </p:attrNameLst>
                                      </p:cBhvr>
                                      <p:to>
                                        <p:strVal val="visible"/>
                                      </p:to>
                                    </p:set>
                                    <p:animEffect transition="in" filter="fade">
                                      <p:cBhvr>
                                        <p:cTn id="35" dur="500"/>
                                        <p:tgtEl>
                                          <p:spTgt spid="98"/>
                                        </p:tgtEl>
                                      </p:cBhvr>
                                    </p:animEffect>
                                  </p:childTnLst>
                                </p:cTn>
                              </p:par>
                              <p:par>
                                <p:cTn id="36" presetID="10" presetClass="entr" presetSubtype="0" fill="hold" nodeType="withEffect">
                                  <p:stCondLst>
                                    <p:cond delay="0"/>
                                  </p:stCondLst>
                                  <p:childTnLst>
                                    <p:set>
                                      <p:cBhvr>
                                        <p:cTn id="37" dur="1" fill="hold">
                                          <p:stCondLst>
                                            <p:cond delay="0"/>
                                          </p:stCondLst>
                                        </p:cTn>
                                        <p:tgtEl>
                                          <p:spTgt spid="101"/>
                                        </p:tgtEl>
                                        <p:attrNameLst>
                                          <p:attrName>style.visibility</p:attrName>
                                        </p:attrNameLst>
                                      </p:cBhvr>
                                      <p:to>
                                        <p:strVal val="visible"/>
                                      </p:to>
                                    </p:set>
                                    <p:animEffect transition="in" filter="fade">
                                      <p:cBhvr>
                                        <p:cTn id="38" dur="500"/>
                                        <p:tgtEl>
                                          <p:spTgt spid="101"/>
                                        </p:tgtEl>
                                      </p:cBhvr>
                                    </p:animEffect>
                                  </p:childTnLst>
                                </p:cTn>
                              </p:par>
                              <p:par>
                                <p:cTn id="39" presetID="10" presetClass="entr" presetSubtype="0" fill="hold" nodeType="withEffect">
                                  <p:stCondLst>
                                    <p:cond delay="0"/>
                                  </p:stCondLst>
                                  <p:childTnLst>
                                    <p:set>
                                      <p:cBhvr>
                                        <p:cTn id="40" dur="1" fill="hold">
                                          <p:stCondLst>
                                            <p:cond delay="0"/>
                                          </p:stCondLst>
                                        </p:cTn>
                                        <p:tgtEl>
                                          <p:spTgt spid="78"/>
                                        </p:tgtEl>
                                        <p:attrNameLst>
                                          <p:attrName>style.visibility</p:attrName>
                                        </p:attrNameLst>
                                      </p:cBhvr>
                                      <p:to>
                                        <p:strVal val="visible"/>
                                      </p:to>
                                    </p:set>
                                    <p:animEffect transition="in" filter="fade">
                                      <p:cBhvr>
                                        <p:cTn id="41" dur="500"/>
                                        <p:tgtEl>
                                          <p:spTgt spid="78"/>
                                        </p:tgtEl>
                                      </p:cBhvr>
                                    </p:animEffect>
                                  </p:childTnLst>
                                </p:cTn>
                              </p:par>
                              <p:par>
                                <p:cTn id="42" presetID="10" presetClass="entr" presetSubtype="0" fill="hold" nodeType="withEffect">
                                  <p:stCondLst>
                                    <p:cond delay="0"/>
                                  </p:stCondLst>
                                  <p:childTnLst>
                                    <p:set>
                                      <p:cBhvr>
                                        <p:cTn id="43" dur="1" fill="hold">
                                          <p:stCondLst>
                                            <p:cond delay="0"/>
                                          </p:stCondLst>
                                        </p:cTn>
                                        <p:tgtEl>
                                          <p:spTgt spid="119"/>
                                        </p:tgtEl>
                                        <p:attrNameLst>
                                          <p:attrName>style.visibility</p:attrName>
                                        </p:attrNameLst>
                                      </p:cBhvr>
                                      <p:to>
                                        <p:strVal val="visible"/>
                                      </p:to>
                                    </p:set>
                                    <p:animEffect transition="in" filter="fade">
                                      <p:cBhvr>
                                        <p:cTn id="44" dur="500"/>
                                        <p:tgtEl>
                                          <p:spTgt spid="119"/>
                                        </p:tgtEl>
                                      </p:cBhvr>
                                    </p:animEffect>
                                  </p:childTnLst>
                                </p:cTn>
                              </p:par>
                            </p:childTnLst>
                          </p:cTn>
                        </p:par>
                      </p:childTnLst>
                    </p:cTn>
                  </p:par>
                  <p:par>
                    <p:cTn id="45" fill="hold">
                      <p:stCondLst>
                        <p:cond delay="indefinite"/>
                      </p:stCondLst>
                      <p:childTnLst>
                        <p:par>
                          <p:cTn id="46" fill="hold">
                            <p:stCondLst>
                              <p:cond delay="0"/>
                            </p:stCondLst>
                            <p:childTnLst>
                              <p:par>
                                <p:cTn id="47" presetID="10" presetClass="entr" presetSubtype="0" fill="hold" nodeType="clickEffect">
                                  <p:stCondLst>
                                    <p:cond delay="0"/>
                                  </p:stCondLst>
                                  <p:childTnLst>
                                    <p:set>
                                      <p:cBhvr>
                                        <p:cTn id="48" dur="1" fill="hold">
                                          <p:stCondLst>
                                            <p:cond delay="0"/>
                                          </p:stCondLst>
                                        </p:cTn>
                                        <p:tgtEl>
                                          <p:spTgt spid="105"/>
                                        </p:tgtEl>
                                        <p:attrNameLst>
                                          <p:attrName>style.visibility</p:attrName>
                                        </p:attrNameLst>
                                      </p:cBhvr>
                                      <p:to>
                                        <p:strVal val="visible"/>
                                      </p:to>
                                    </p:set>
                                    <p:animEffect transition="in" filter="fade">
                                      <p:cBhvr>
                                        <p:cTn id="49" dur="500"/>
                                        <p:tgtEl>
                                          <p:spTgt spid="105"/>
                                        </p:tgtEl>
                                      </p:cBhvr>
                                    </p:animEffect>
                                  </p:childTnLst>
                                </p:cTn>
                              </p:par>
                              <p:par>
                                <p:cTn id="50" presetID="10" presetClass="entr" presetSubtype="0" fill="hold" nodeType="withEffect">
                                  <p:stCondLst>
                                    <p:cond delay="0"/>
                                  </p:stCondLst>
                                  <p:childTnLst>
                                    <p:set>
                                      <p:cBhvr>
                                        <p:cTn id="51" dur="1" fill="hold">
                                          <p:stCondLst>
                                            <p:cond delay="0"/>
                                          </p:stCondLst>
                                        </p:cTn>
                                        <p:tgtEl>
                                          <p:spTgt spid="106"/>
                                        </p:tgtEl>
                                        <p:attrNameLst>
                                          <p:attrName>style.visibility</p:attrName>
                                        </p:attrNameLst>
                                      </p:cBhvr>
                                      <p:to>
                                        <p:strVal val="visible"/>
                                      </p:to>
                                    </p:set>
                                    <p:animEffect transition="in" filter="fade">
                                      <p:cBhvr>
                                        <p:cTn id="52" dur="500"/>
                                        <p:tgtEl>
                                          <p:spTgt spid="106"/>
                                        </p:tgtEl>
                                      </p:cBhvr>
                                    </p:animEffect>
                                  </p:childTnLst>
                                </p:cTn>
                              </p:par>
                              <p:par>
                                <p:cTn id="53" presetID="10" presetClass="entr" presetSubtype="0" fill="hold" nodeType="withEffect">
                                  <p:stCondLst>
                                    <p:cond delay="0"/>
                                  </p:stCondLst>
                                  <p:childTnLst>
                                    <p:set>
                                      <p:cBhvr>
                                        <p:cTn id="54" dur="1" fill="hold">
                                          <p:stCondLst>
                                            <p:cond delay="0"/>
                                          </p:stCondLst>
                                        </p:cTn>
                                        <p:tgtEl>
                                          <p:spTgt spid="132"/>
                                        </p:tgtEl>
                                        <p:attrNameLst>
                                          <p:attrName>style.visibility</p:attrName>
                                        </p:attrNameLst>
                                      </p:cBhvr>
                                      <p:to>
                                        <p:strVal val="visible"/>
                                      </p:to>
                                    </p:set>
                                    <p:animEffect transition="in" filter="fade">
                                      <p:cBhvr>
                                        <p:cTn id="55" dur="500"/>
                                        <p:tgtEl>
                                          <p:spTgt spid="132"/>
                                        </p:tgtEl>
                                      </p:cBhvr>
                                    </p:animEffect>
                                  </p:childTnLst>
                                </p:cTn>
                              </p:par>
                            </p:childTnLst>
                          </p:cTn>
                        </p:par>
                      </p:childTnLst>
                    </p:cTn>
                  </p:par>
                  <p:par>
                    <p:cTn id="56" fill="hold">
                      <p:stCondLst>
                        <p:cond delay="indefinite"/>
                      </p:stCondLst>
                      <p:childTnLst>
                        <p:par>
                          <p:cTn id="57" fill="hold">
                            <p:stCondLst>
                              <p:cond delay="0"/>
                            </p:stCondLst>
                            <p:childTnLst>
                              <p:par>
                                <p:cTn id="58" presetID="22" presetClass="entr" presetSubtype="8" fill="hold" nodeType="clickEffect">
                                  <p:stCondLst>
                                    <p:cond delay="0"/>
                                  </p:stCondLst>
                                  <p:childTnLst>
                                    <p:set>
                                      <p:cBhvr>
                                        <p:cTn id="59" dur="1" fill="hold">
                                          <p:stCondLst>
                                            <p:cond delay="0"/>
                                          </p:stCondLst>
                                        </p:cTn>
                                        <p:tgtEl>
                                          <p:spTgt spid="107"/>
                                        </p:tgtEl>
                                        <p:attrNameLst>
                                          <p:attrName>style.visibility</p:attrName>
                                        </p:attrNameLst>
                                      </p:cBhvr>
                                      <p:to>
                                        <p:strVal val="visible"/>
                                      </p:to>
                                    </p:set>
                                    <p:animEffect transition="in" filter="wipe(left)">
                                      <p:cBhvr>
                                        <p:cTn id="60" dur="500"/>
                                        <p:tgtEl>
                                          <p:spTgt spid="107"/>
                                        </p:tgtEl>
                                      </p:cBhvr>
                                    </p:animEffect>
                                  </p:childTnLst>
                                </p:cTn>
                              </p:par>
                              <p:par>
                                <p:cTn id="61" presetID="22" presetClass="entr" presetSubtype="8" fill="hold" nodeType="withEffect">
                                  <p:stCondLst>
                                    <p:cond delay="0"/>
                                  </p:stCondLst>
                                  <p:childTnLst>
                                    <p:set>
                                      <p:cBhvr>
                                        <p:cTn id="62" dur="1" fill="hold">
                                          <p:stCondLst>
                                            <p:cond delay="0"/>
                                          </p:stCondLst>
                                        </p:cTn>
                                        <p:tgtEl>
                                          <p:spTgt spid="133"/>
                                        </p:tgtEl>
                                        <p:attrNameLst>
                                          <p:attrName>style.visibility</p:attrName>
                                        </p:attrNameLst>
                                      </p:cBhvr>
                                      <p:to>
                                        <p:strVal val="visible"/>
                                      </p:to>
                                    </p:set>
                                    <p:animEffect transition="in" filter="wipe(left)">
                                      <p:cBhvr>
                                        <p:cTn id="63" dur="500"/>
                                        <p:tgtEl>
                                          <p:spTgt spid="133"/>
                                        </p:tgtEl>
                                      </p:cBhvr>
                                    </p:animEffect>
                                  </p:childTnLst>
                                </p:cTn>
                              </p:par>
                            </p:childTnLst>
                          </p:cTn>
                        </p:par>
                      </p:childTnLst>
                    </p:cTn>
                  </p:par>
                  <p:par>
                    <p:cTn id="64" fill="hold">
                      <p:stCondLst>
                        <p:cond delay="indefinite"/>
                      </p:stCondLst>
                      <p:childTnLst>
                        <p:par>
                          <p:cTn id="65" fill="hold">
                            <p:stCondLst>
                              <p:cond delay="0"/>
                            </p:stCondLst>
                            <p:childTnLst>
                              <p:par>
                                <p:cTn id="66" presetID="10" presetClass="entr" presetSubtype="0" fill="hold" nodeType="clickEffect">
                                  <p:stCondLst>
                                    <p:cond delay="0"/>
                                  </p:stCondLst>
                                  <p:childTnLst>
                                    <p:set>
                                      <p:cBhvr>
                                        <p:cTn id="67" dur="1" fill="hold">
                                          <p:stCondLst>
                                            <p:cond delay="0"/>
                                          </p:stCondLst>
                                        </p:cTn>
                                        <p:tgtEl>
                                          <p:spTgt spid="108"/>
                                        </p:tgtEl>
                                        <p:attrNameLst>
                                          <p:attrName>style.visibility</p:attrName>
                                        </p:attrNameLst>
                                      </p:cBhvr>
                                      <p:to>
                                        <p:strVal val="visible"/>
                                      </p:to>
                                    </p:set>
                                    <p:animEffect transition="in" filter="fade">
                                      <p:cBhvr>
                                        <p:cTn id="68" dur="500"/>
                                        <p:tgtEl>
                                          <p:spTgt spid="108"/>
                                        </p:tgtEl>
                                      </p:cBhvr>
                                    </p:animEffect>
                                  </p:childTnLst>
                                </p:cTn>
                              </p:par>
                              <p:par>
                                <p:cTn id="69" presetID="10" presetClass="entr" presetSubtype="0" fill="hold" nodeType="withEffect">
                                  <p:stCondLst>
                                    <p:cond delay="0"/>
                                  </p:stCondLst>
                                  <p:childTnLst>
                                    <p:set>
                                      <p:cBhvr>
                                        <p:cTn id="70" dur="1" fill="hold">
                                          <p:stCondLst>
                                            <p:cond delay="0"/>
                                          </p:stCondLst>
                                        </p:cTn>
                                        <p:tgtEl>
                                          <p:spTgt spid="120"/>
                                        </p:tgtEl>
                                        <p:attrNameLst>
                                          <p:attrName>style.visibility</p:attrName>
                                        </p:attrNameLst>
                                      </p:cBhvr>
                                      <p:to>
                                        <p:strVal val="visible"/>
                                      </p:to>
                                    </p:set>
                                    <p:animEffect transition="in" filter="fade">
                                      <p:cBhvr>
                                        <p:cTn id="71" dur="500"/>
                                        <p:tgtEl>
                                          <p:spTgt spid="120"/>
                                        </p:tgtEl>
                                      </p:cBhvr>
                                    </p:animEffect>
                                  </p:childTnLst>
                                </p:cTn>
                              </p:par>
                              <p:par>
                                <p:cTn id="72" presetID="10" presetClass="entr" presetSubtype="0" fill="hold" nodeType="withEffect">
                                  <p:stCondLst>
                                    <p:cond delay="0"/>
                                  </p:stCondLst>
                                  <p:childTnLst>
                                    <p:set>
                                      <p:cBhvr>
                                        <p:cTn id="73" dur="1" fill="hold">
                                          <p:stCondLst>
                                            <p:cond delay="0"/>
                                          </p:stCondLst>
                                        </p:cTn>
                                        <p:tgtEl>
                                          <p:spTgt spid="126"/>
                                        </p:tgtEl>
                                        <p:attrNameLst>
                                          <p:attrName>style.visibility</p:attrName>
                                        </p:attrNameLst>
                                      </p:cBhvr>
                                      <p:to>
                                        <p:strVal val="visible"/>
                                      </p:to>
                                    </p:set>
                                    <p:animEffect transition="in" filter="fade">
                                      <p:cBhvr>
                                        <p:cTn id="74" dur="500"/>
                                        <p:tgtEl>
                                          <p:spTgt spid="126"/>
                                        </p:tgtEl>
                                      </p:cBhvr>
                                    </p:animEffect>
                                  </p:childTnLst>
                                </p:cTn>
                              </p:par>
                              <p:par>
                                <p:cTn id="75" presetID="10" presetClass="entr" presetSubtype="0" fill="hold" nodeType="withEffect">
                                  <p:stCondLst>
                                    <p:cond delay="0"/>
                                  </p:stCondLst>
                                  <p:childTnLst>
                                    <p:set>
                                      <p:cBhvr>
                                        <p:cTn id="76" dur="1" fill="hold">
                                          <p:stCondLst>
                                            <p:cond delay="0"/>
                                          </p:stCondLst>
                                        </p:cTn>
                                        <p:tgtEl>
                                          <p:spTgt spid="123"/>
                                        </p:tgtEl>
                                        <p:attrNameLst>
                                          <p:attrName>style.visibility</p:attrName>
                                        </p:attrNameLst>
                                      </p:cBhvr>
                                      <p:to>
                                        <p:strVal val="visible"/>
                                      </p:to>
                                    </p:set>
                                    <p:animEffect transition="in" filter="fade">
                                      <p:cBhvr>
                                        <p:cTn id="77" dur="500"/>
                                        <p:tgtEl>
                                          <p:spTgt spid="123"/>
                                        </p:tgtEl>
                                      </p:cBhvr>
                                    </p:animEffect>
                                  </p:childTnLst>
                                </p:cTn>
                              </p:par>
                              <p:par>
                                <p:cTn id="78" presetID="10" presetClass="entr" presetSubtype="0" fill="hold" nodeType="withEffect">
                                  <p:stCondLst>
                                    <p:cond delay="0"/>
                                  </p:stCondLst>
                                  <p:childTnLst>
                                    <p:set>
                                      <p:cBhvr>
                                        <p:cTn id="79" dur="1" fill="hold">
                                          <p:stCondLst>
                                            <p:cond delay="0"/>
                                          </p:stCondLst>
                                        </p:cTn>
                                        <p:tgtEl>
                                          <p:spTgt spid="129"/>
                                        </p:tgtEl>
                                        <p:attrNameLst>
                                          <p:attrName>style.visibility</p:attrName>
                                        </p:attrNameLst>
                                      </p:cBhvr>
                                      <p:to>
                                        <p:strVal val="visible"/>
                                      </p:to>
                                    </p:set>
                                    <p:animEffect transition="in" filter="fade">
                                      <p:cBhvr>
                                        <p:cTn id="80" dur="500"/>
                                        <p:tgtEl>
                                          <p:spTgt spid="129"/>
                                        </p:tgtEl>
                                      </p:cBhvr>
                                    </p:animEffect>
                                  </p:childTnLst>
                                </p:cTn>
                              </p:par>
                              <p:par>
                                <p:cTn id="81" presetID="10" presetClass="entr" presetSubtype="0" fill="hold" nodeType="withEffect">
                                  <p:stCondLst>
                                    <p:cond delay="0"/>
                                  </p:stCondLst>
                                  <p:childTnLst>
                                    <p:set>
                                      <p:cBhvr>
                                        <p:cTn id="82" dur="1" fill="hold">
                                          <p:stCondLst>
                                            <p:cond delay="0"/>
                                          </p:stCondLst>
                                        </p:cTn>
                                        <p:tgtEl>
                                          <p:spTgt spid="134"/>
                                        </p:tgtEl>
                                        <p:attrNameLst>
                                          <p:attrName>style.visibility</p:attrName>
                                        </p:attrNameLst>
                                      </p:cBhvr>
                                      <p:to>
                                        <p:strVal val="visible"/>
                                      </p:to>
                                    </p:set>
                                    <p:animEffect transition="in" filter="fade">
                                      <p:cBhvr>
                                        <p:cTn id="83" dur="500"/>
                                        <p:tgtEl>
                                          <p:spTgt spid="134"/>
                                        </p:tgtEl>
                                      </p:cBhvr>
                                    </p:animEffect>
                                  </p:childTnLst>
                                </p:cTn>
                              </p:par>
                              <p:par>
                                <p:cTn id="84" presetID="10" presetClass="entr" presetSubtype="0" fill="hold" nodeType="withEffect">
                                  <p:stCondLst>
                                    <p:cond delay="0"/>
                                  </p:stCondLst>
                                  <p:childTnLst>
                                    <p:set>
                                      <p:cBhvr>
                                        <p:cTn id="85" dur="1" fill="hold">
                                          <p:stCondLst>
                                            <p:cond delay="0"/>
                                          </p:stCondLst>
                                        </p:cTn>
                                        <p:tgtEl>
                                          <p:spTgt spid="137"/>
                                        </p:tgtEl>
                                        <p:attrNameLst>
                                          <p:attrName>style.visibility</p:attrName>
                                        </p:attrNameLst>
                                      </p:cBhvr>
                                      <p:to>
                                        <p:strVal val="visible"/>
                                      </p:to>
                                    </p:set>
                                    <p:animEffect transition="in" filter="fade">
                                      <p:cBhvr>
                                        <p:cTn id="86" dur="500"/>
                                        <p:tgtEl>
                                          <p:spTgt spid="137"/>
                                        </p:tgtEl>
                                      </p:cBhvr>
                                    </p:animEffect>
                                  </p:childTnLst>
                                </p:cTn>
                              </p:par>
                            </p:childTnLst>
                          </p:cTn>
                        </p:par>
                      </p:childTnLst>
                    </p:cTn>
                  </p:par>
                  <p:par>
                    <p:cTn id="87" fill="hold">
                      <p:stCondLst>
                        <p:cond delay="indefinite"/>
                      </p:stCondLst>
                      <p:childTnLst>
                        <p:par>
                          <p:cTn id="88" fill="hold">
                            <p:stCondLst>
                              <p:cond delay="0"/>
                            </p:stCondLst>
                            <p:childTnLst>
                              <p:par>
                                <p:cTn id="89" presetID="10" presetClass="entr" presetSubtype="0" fill="hold" grpId="0" nodeType="clickEffect">
                                  <p:stCondLst>
                                    <p:cond delay="0"/>
                                  </p:stCondLst>
                                  <p:childTnLst>
                                    <p:set>
                                      <p:cBhvr>
                                        <p:cTn id="90" dur="1" fill="hold">
                                          <p:stCondLst>
                                            <p:cond delay="0"/>
                                          </p:stCondLst>
                                        </p:cTn>
                                        <p:tgtEl>
                                          <p:spTgt spid="73"/>
                                        </p:tgtEl>
                                        <p:attrNameLst>
                                          <p:attrName>style.visibility</p:attrName>
                                        </p:attrNameLst>
                                      </p:cBhvr>
                                      <p:to>
                                        <p:strVal val="visible"/>
                                      </p:to>
                                    </p:set>
                                    <p:animEffect transition="in" filter="fade">
                                      <p:cBhvr>
                                        <p:cTn id="91" dur="500"/>
                                        <p:tgtEl>
                                          <p:spTgt spid="73"/>
                                        </p:tgtEl>
                                      </p:cBhvr>
                                    </p:animEffect>
                                  </p:childTnLst>
                                </p:cTn>
                              </p:par>
                              <p:par>
                                <p:cTn id="92" presetID="10" presetClass="entr" presetSubtype="0" fill="hold" nodeType="withEffect">
                                  <p:stCondLst>
                                    <p:cond delay="0"/>
                                  </p:stCondLst>
                                  <p:childTnLst>
                                    <p:set>
                                      <p:cBhvr>
                                        <p:cTn id="93" dur="1" fill="hold">
                                          <p:stCondLst>
                                            <p:cond delay="0"/>
                                          </p:stCondLst>
                                        </p:cTn>
                                        <p:tgtEl>
                                          <p:spTgt spid="74"/>
                                        </p:tgtEl>
                                        <p:attrNameLst>
                                          <p:attrName>style.visibility</p:attrName>
                                        </p:attrNameLst>
                                      </p:cBhvr>
                                      <p:to>
                                        <p:strVal val="visible"/>
                                      </p:to>
                                    </p:set>
                                    <p:animEffect transition="in" filter="fade">
                                      <p:cBhvr>
                                        <p:cTn id="94" dur="500"/>
                                        <p:tgtEl>
                                          <p:spTgt spid="7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3"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2830866F-58AA-4213-AFD1-4A7F919ABC82}"/>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904094" y="532799"/>
            <a:ext cx="700156" cy="700156"/>
          </a:xfrm>
          <a:prstGeom prst="rect">
            <a:avLst/>
          </a:prstGeom>
        </p:spPr>
      </p:pic>
      <p:sp>
        <p:nvSpPr>
          <p:cNvPr id="8" name="TextBox 7"/>
          <p:cNvSpPr txBox="1"/>
          <p:nvPr/>
        </p:nvSpPr>
        <p:spPr>
          <a:xfrm>
            <a:off x="755650" y="1326690"/>
            <a:ext cx="7632700" cy="772107"/>
          </a:xfrm>
          <a:prstGeom prst="rect">
            <a:avLst/>
          </a:prstGeom>
          <a:solidFill>
            <a:srgbClr val="FDCF81"/>
          </a:solidFill>
          <a:ln w="28575">
            <a:noFill/>
          </a:ln>
        </p:spPr>
        <p:txBody>
          <a:bodyPr wrap="square" lIns="108000" tIns="108000" rIns="108000" bIns="108000" rtlCol="0">
            <a:spAutoFit/>
          </a:bodyPr>
          <a:lstStyle/>
          <a:p>
            <a:r>
              <a:rPr lang="en-GB" dirty="0"/>
              <a:t>When we need to break up one of the wholes to subtract, we can use flexible partitioning.</a:t>
            </a:r>
          </a:p>
        </p:txBody>
      </p:sp>
      <p:sp>
        <p:nvSpPr>
          <p:cNvPr id="2" name="Rectangle 1"/>
          <p:cNvSpPr/>
          <p:nvPr/>
        </p:nvSpPr>
        <p:spPr>
          <a:xfrm>
            <a:off x="1514212" y="2273416"/>
            <a:ext cx="6115575" cy="629175"/>
          </a:xfrm>
          <a:prstGeom prst="rect">
            <a:avLst/>
          </a:prstGeom>
          <a:solidFill>
            <a:schemeClr val="accent2">
              <a:lumMod val="40000"/>
              <a:lumOff val="60000"/>
            </a:schemeClr>
          </a:solidFill>
          <a:ln w="38100">
            <a:solidFill>
              <a:srgbClr val="F0864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140" name="Group 139"/>
          <p:cNvGrpSpPr/>
          <p:nvPr/>
        </p:nvGrpSpPr>
        <p:grpSpPr>
          <a:xfrm>
            <a:off x="2625841" y="2268471"/>
            <a:ext cx="314510" cy="646331"/>
            <a:chOff x="932399" y="1768196"/>
            <a:chExt cx="314510" cy="646331"/>
          </a:xfrm>
        </p:grpSpPr>
        <p:sp>
          <p:nvSpPr>
            <p:cNvPr id="141" name="Rectangle 140"/>
            <p:cNvSpPr/>
            <p:nvPr/>
          </p:nvSpPr>
          <p:spPr>
            <a:xfrm>
              <a:off x="932399" y="1768196"/>
              <a:ext cx="314510" cy="646331"/>
            </a:xfrm>
            <a:prstGeom prst="rect">
              <a:avLst/>
            </a:prstGeom>
          </p:spPr>
          <p:txBody>
            <a:bodyPr wrap="none">
              <a:spAutoFit/>
            </a:bodyPr>
            <a:lstStyle/>
            <a:p>
              <a:pPr algn="ctr"/>
              <a:r>
                <a:rPr lang="en-GB" dirty="0"/>
                <a:t>1</a:t>
              </a:r>
              <a:br>
                <a:rPr lang="en-GB" dirty="0"/>
              </a:br>
              <a:r>
                <a:rPr lang="en-GB" dirty="0"/>
                <a:t>4</a:t>
              </a:r>
            </a:p>
          </p:txBody>
        </p:sp>
        <p:cxnSp>
          <p:nvCxnSpPr>
            <p:cNvPr id="142" name="Straight Connector 141"/>
            <p:cNvCxnSpPr/>
            <p:nvPr/>
          </p:nvCxnSpPr>
          <p:spPr>
            <a:xfrm>
              <a:off x="1027909" y="2091361"/>
              <a:ext cx="106195"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143" name="Rectangle 142"/>
          <p:cNvSpPr/>
          <p:nvPr/>
        </p:nvSpPr>
        <p:spPr>
          <a:xfrm>
            <a:off x="2458697" y="2423305"/>
            <a:ext cx="314510" cy="369332"/>
          </a:xfrm>
          <a:prstGeom prst="rect">
            <a:avLst/>
          </a:prstGeom>
        </p:spPr>
        <p:txBody>
          <a:bodyPr wrap="none">
            <a:spAutoFit/>
          </a:bodyPr>
          <a:lstStyle/>
          <a:p>
            <a:pPr algn="ctr"/>
            <a:r>
              <a:rPr lang="en-GB" dirty="0"/>
              <a:t>4</a:t>
            </a:r>
          </a:p>
        </p:txBody>
      </p:sp>
      <p:sp>
        <p:nvSpPr>
          <p:cNvPr id="144" name="Rectangle 143"/>
          <p:cNvSpPr/>
          <p:nvPr/>
        </p:nvSpPr>
        <p:spPr>
          <a:xfrm>
            <a:off x="2807664" y="2404324"/>
            <a:ext cx="320922" cy="369332"/>
          </a:xfrm>
          <a:prstGeom prst="rect">
            <a:avLst/>
          </a:prstGeom>
        </p:spPr>
        <p:txBody>
          <a:bodyPr wrap="none">
            <a:spAutoFit/>
          </a:bodyPr>
          <a:lstStyle/>
          <a:p>
            <a:pPr algn="ctr"/>
            <a:r>
              <a:rPr lang="en-GB" dirty="0"/>
              <a:t>−</a:t>
            </a:r>
          </a:p>
        </p:txBody>
      </p:sp>
      <p:sp>
        <p:nvSpPr>
          <p:cNvPr id="145" name="Rectangle 144"/>
          <p:cNvSpPr/>
          <p:nvPr/>
        </p:nvSpPr>
        <p:spPr>
          <a:xfrm>
            <a:off x="3157242" y="2404324"/>
            <a:ext cx="320922" cy="369332"/>
          </a:xfrm>
          <a:prstGeom prst="rect">
            <a:avLst/>
          </a:prstGeom>
        </p:spPr>
        <p:txBody>
          <a:bodyPr wrap="none">
            <a:spAutoFit/>
          </a:bodyPr>
          <a:lstStyle/>
          <a:p>
            <a:pPr algn="ctr"/>
            <a:r>
              <a:rPr lang="en-GB" dirty="0"/>
              <a:t>=</a:t>
            </a:r>
          </a:p>
        </p:txBody>
      </p:sp>
      <p:grpSp>
        <p:nvGrpSpPr>
          <p:cNvPr id="146" name="Group 145"/>
          <p:cNvGrpSpPr/>
          <p:nvPr/>
        </p:nvGrpSpPr>
        <p:grpSpPr>
          <a:xfrm>
            <a:off x="2983507" y="2268471"/>
            <a:ext cx="317716" cy="646331"/>
            <a:chOff x="930796" y="1768196"/>
            <a:chExt cx="317716" cy="646331"/>
          </a:xfrm>
        </p:grpSpPr>
        <p:sp>
          <p:nvSpPr>
            <p:cNvPr id="147" name="Rectangle 146"/>
            <p:cNvSpPr/>
            <p:nvPr/>
          </p:nvSpPr>
          <p:spPr>
            <a:xfrm>
              <a:off x="930796" y="1768196"/>
              <a:ext cx="317716" cy="646331"/>
            </a:xfrm>
            <a:prstGeom prst="rect">
              <a:avLst/>
            </a:prstGeom>
          </p:spPr>
          <p:txBody>
            <a:bodyPr wrap="none">
              <a:spAutoFit/>
            </a:bodyPr>
            <a:lstStyle/>
            <a:p>
              <a:pPr algn="ctr"/>
              <a:r>
                <a:rPr lang="en-GB" dirty="0"/>
                <a:t>7</a:t>
              </a:r>
              <a:br>
                <a:rPr lang="en-GB" dirty="0"/>
              </a:br>
              <a:r>
                <a:rPr lang="en-GB" dirty="0"/>
                <a:t>8</a:t>
              </a:r>
            </a:p>
          </p:txBody>
        </p:sp>
        <p:cxnSp>
          <p:nvCxnSpPr>
            <p:cNvPr id="148" name="Straight Connector 147"/>
            <p:cNvCxnSpPr/>
            <p:nvPr/>
          </p:nvCxnSpPr>
          <p:spPr>
            <a:xfrm>
              <a:off x="1027909" y="2091361"/>
              <a:ext cx="106195"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149" name="Rectangle 148"/>
          <p:cNvSpPr/>
          <p:nvPr/>
        </p:nvSpPr>
        <p:spPr>
          <a:xfrm>
            <a:off x="3355880" y="2404324"/>
            <a:ext cx="670376" cy="369332"/>
          </a:xfrm>
          <a:prstGeom prst="rect">
            <a:avLst/>
          </a:prstGeom>
        </p:spPr>
        <p:txBody>
          <a:bodyPr wrap="none">
            <a:spAutoFit/>
          </a:bodyPr>
          <a:lstStyle/>
          <a:p>
            <a:pPr algn="ctr"/>
            <a:r>
              <a:rPr lang="en-GB" dirty="0"/>
              <a:t>3 + 1</a:t>
            </a:r>
          </a:p>
        </p:txBody>
      </p:sp>
      <p:grpSp>
        <p:nvGrpSpPr>
          <p:cNvPr id="150" name="Group 149"/>
          <p:cNvGrpSpPr/>
          <p:nvPr/>
        </p:nvGrpSpPr>
        <p:grpSpPr>
          <a:xfrm>
            <a:off x="5117374" y="2268471"/>
            <a:ext cx="317716" cy="646331"/>
            <a:chOff x="930796" y="1768196"/>
            <a:chExt cx="317716" cy="646331"/>
          </a:xfrm>
        </p:grpSpPr>
        <p:sp>
          <p:nvSpPr>
            <p:cNvPr id="151" name="Rectangle 150"/>
            <p:cNvSpPr/>
            <p:nvPr/>
          </p:nvSpPr>
          <p:spPr>
            <a:xfrm>
              <a:off x="930796" y="1768196"/>
              <a:ext cx="317716" cy="646331"/>
            </a:xfrm>
            <a:prstGeom prst="rect">
              <a:avLst/>
            </a:prstGeom>
          </p:spPr>
          <p:txBody>
            <a:bodyPr wrap="none">
              <a:spAutoFit/>
            </a:bodyPr>
            <a:lstStyle/>
            <a:p>
              <a:pPr algn="ctr"/>
              <a:r>
                <a:rPr lang="en-GB" dirty="0"/>
                <a:t>2</a:t>
              </a:r>
              <a:br>
                <a:rPr lang="en-GB" dirty="0"/>
              </a:br>
              <a:r>
                <a:rPr lang="en-GB" dirty="0"/>
                <a:t>8</a:t>
              </a:r>
            </a:p>
          </p:txBody>
        </p:sp>
        <p:cxnSp>
          <p:nvCxnSpPr>
            <p:cNvPr id="152" name="Straight Connector 151"/>
            <p:cNvCxnSpPr/>
            <p:nvPr/>
          </p:nvCxnSpPr>
          <p:spPr>
            <a:xfrm>
              <a:off x="1027909" y="2091361"/>
              <a:ext cx="106195"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153" name="Group 152"/>
          <p:cNvGrpSpPr/>
          <p:nvPr/>
        </p:nvGrpSpPr>
        <p:grpSpPr>
          <a:xfrm>
            <a:off x="1379049" y="3905560"/>
            <a:ext cx="417102" cy="646331"/>
            <a:chOff x="881103" y="1768196"/>
            <a:chExt cx="417102" cy="646331"/>
          </a:xfrm>
        </p:grpSpPr>
        <p:sp>
          <p:nvSpPr>
            <p:cNvPr id="154" name="Rectangle 153"/>
            <p:cNvSpPr/>
            <p:nvPr/>
          </p:nvSpPr>
          <p:spPr>
            <a:xfrm>
              <a:off x="881103" y="1768196"/>
              <a:ext cx="417102" cy="646331"/>
            </a:xfrm>
            <a:prstGeom prst="rect">
              <a:avLst/>
            </a:prstGeom>
          </p:spPr>
          <p:txBody>
            <a:bodyPr wrap="none">
              <a:spAutoFit/>
            </a:bodyPr>
            <a:lstStyle/>
            <a:p>
              <a:pPr algn="ctr"/>
              <a:r>
                <a:rPr lang="en-GB" dirty="0"/>
                <a:t>3</a:t>
              </a:r>
              <a:br>
                <a:rPr lang="en-GB" dirty="0"/>
              </a:br>
              <a:r>
                <a:rPr lang="en-GB" dirty="0"/>
                <a:t>10</a:t>
              </a:r>
            </a:p>
          </p:txBody>
        </p:sp>
        <p:cxnSp>
          <p:nvCxnSpPr>
            <p:cNvPr id="155" name="Straight Connector 154"/>
            <p:cNvCxnSpPr/>
            <p:nvPr/>
          </p:nvCxnSpPr>
          <p:spPr>
            <a:xfrm>
              <a:off x="987428" y="2091361"/>
              <a:ext cx="193329"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156" name="Group 155"/>
          <p:cNvGrpSpPr/>
          <p:nvPr/>
        </p:nvGrpSpPr>
        <p:grpSpPr>
          <a:xfrm>
            <a:off x="3865984" y="2268471"/>
            <a:ext cx="314510" cy="646331"/>
            <a:chOff x="932399" y="1768196"/>
            <a:chExt cx="314510" cy="646331"/>
          </a:xfrm>
        </p:grpSpPr>
        <p:sp>
          <p:nvSpPr>
            <p:cNvPr id="157" name="Rectangle 156"/>
            <p:cNvSpPr/>
            <p:nvPr/>
          </p:nvSpPr>
          <p:spPr>
            <a:xfrm>
              <a:off x="932399" y="1768196"/>
              <a:ext cx="314510" cy="646331"/>
            </a:xfrm>
            <a:prstGeom prst="rect">
              <a:avLst/>
            </a:prstGeom>
          </p:spPr>
          <p:txBody>
            <a:bodyPr wrap="none">
              <a:spAutoFit/>
            </a:bodyPr>
            <a:lstStyle/>
            <a:p>
              <a:pPr algn="ctr"/>
              <a:r>
                <a:rPr lang="en-GB" dirty="0"/>
                <a:t>1</a:t>
              </a:r>
              <a:br>
                <a:rPr lang="en-GB" dirty="0"/>
              </a:br>
              <a:r>
                <a:rPr lang="en-GB" dirty="0"/>
                <a:t>4</a:t>
              </a:r>
            </a:p>
          </p:txBody>
        </p:sp>
        <p:cxnSp>
          <p:nvCxnSpPr>
            <p:cNvPr id="158" name="Straight Connector 157"/>
            <p:cNvCxnSpPr/>
            <p:nvPr/>
          </p:nvCxnSpPr>
          <p:spPr>
            <a:xfrm>
              <a:off x="1027909" y="2091361"/>
              <a:ext cx="106195"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159" name="Rectangle 158"/>
          <p:cNvSpPr/>
          <p:nvPr/>
        </p:nvSpPr>
        <p:spPr>
          <a:xfrm>
            <a:off x="4027260" y="2404324"/>
            <a:ext cx="320922" cy="369332"/>
          </a:xfrm>
          <a:prstGeom prst="rect">
            <a:avLst/>
          </a:prstGeom>
        </p:spPr>
        <p:txBody>
          <a:bodyPr wrap="none">
            <a:spAutoFit/>
          </a:bodyPr>
          <a:lstStyle/>
          <a:p>
            <a:pPr algn="ctr"/>
            <a:r>
              <a:rPr lang="en-GB" dirty="0"/>
              <a:t>−</a:t>
            </a:r>
          </a:p>
        </p:txBody>
      </p:sp>
      <p:grpSp>
        <p:nvGrpSpPr>
          <p:cNvPr id="160" name="Group 159"/>
          <p:cNvGrpSpPr/>
          <p:nvPr/>
        </p:nvGrpSpPr>
        <p:grpSpPr>
          <a:xfrm>
            <a:off x="4203103" y="2268471"/>
            <a:ext cx="317716" cy="646331"/>
            <a:chOff x="930796" y="1768196"/>
            <a:chExt cx="317716" cy="646331"/>
          </a:xfrm>
        </p:grpSpPr>
        <p:sp>
          <p:nvSpPr>
            <p:cNvPr id="161" name="Rectangle 160"/>
            <p:cNvSpPr/>
            <p:nvPr/>
          </p:nvSpPr>
          <p:spPr>
            <a:xfrm>
              <a:off x="930796" y="1768196"/>
              <a:ext cx="317716" cy="646331"/>
            </a:xfrm>
            <a:prstGeom prst="rect">
              <a:avLst/>
            </a:prstGeom>
          </p:spPr>
          <p:txBody>
            <a:bodyPr wrap="none">
              <a:spAutoFit/>
            </a:bodyPr>
            <a:lstStyle/>
            <a:p>
              <a:pPr algn="ctr"/>
              <a:r>
                <a:rPr lang="en-GB" dirty="0"/>
                <a:t>7</a:t>
              </a:r>
              <a:br>
                <a:rPr lang="en-GB" dirty="0"/>
              </a:br>
              <a:r>
                <a:rPr lang="en-GB" dirty="0"/>
                <a:t>8</a:t>
              </a:r>
            </a:p>
          </p:txBody>
        </p:sp>
        <p:cxnSp>
          <p:nvCxnSpPr>
            <p:cNvPr id="162" name="Straight Connector 161"/>
            <p:cNvCxnSpPr/>
            <p:nvPr/>
          </p:nvCxnSpPr>
          <p:spPr>
            <a:xfrm>
              <a:off x="1027909" y="2091361"/>
              <a:ext cx="106195"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163" name="Rectangle 162"/>
          <p:cNvSpPr/>
          <p:nvPr/>
        </p:nvSpPr>
        <p:spPr>
          <a:xfrm>
            <a:off x="4385170" y="2404324"/>
            <a:ext cx="320922" cy="369332"/>
          </a:xfrm>
          <a:prstGeom prst="rect">
            <a:avLst/>
          </a:prstGeom>
        </p:spPr>
        <p:txBody>
          <a:bodyPr wrap="none">
            <a:spAutoFit/>
          </a:bodyPr>
          <a:lstStyle/>
          <a:p>
            <a:pPr algn="ctr"/>
            <a:r>
              <a:rPr lang="en-GB" dirty="0"/>
              <a:t>=</a:t>
            </a:r>
          </a:p>
        </p:txBody>
      </p:sp>
      <p:sp>
        <p:nvSpPr>
          <p:cNvPr id="164" name="Rectangle 163"/>
          <p:cNvSpPr/>
          <p:nvPr/>
        </p:nvSpPr>
        <p:spPr>
          <a:xfrm>
            <a:off x="4583808" y="2404324"/>
            <a:ext cx="670376" cy="369332"/>
          </a:xfrm>
          <a:prstGeom prst="rect">
            <a:avLst/>
          </a:prstGeom>
        </p:spPr>
        <p:txBody>
          <a:bodyPr wrap="none">
            <a:spAutoFit/>
          </a:bodyPr>
          <a:lstStyle/>
          <a:p>
            <a:pPr algn="ctr"/>
            <a:r>
              <a:rPr lang="en-GB" dirty="0"/>
              <a:t>3 + 1</a:t>
            </a:r>
          </a:p>
        </p:txBody>
      </p:sp>
      <p:sp>
        <p:nvSpPr>
          <p:cNvPr id="165" name="Rectangle 164"/>
          <p:cNvSpPr/>
          <p:nvPr/>
        </p:nvSpPr>
        <p:spPr>
          <a:xfrm>
            <a:off x="5295340" y="2404324"/>
            <a:ext cx="320922" cy="369332"/>
          </a:xfrm>
          <a:prstGeom prst="rect">
            <a:avLst/>
          </a:prstGeom>
        </p:spPr>
        <p:txBody>
          <a:bodyPr wrap="none">
            <a:spAutoFit/>
          </a:bodyPr>
          <a:lstStyle/>
          <a:p>
            <a:pPr algn="ctr"/>
            <a:r>
              <a:rPr lang="en-GB" dirty="0"/>
              <a:t>−</a:t>
            </a:r>
          </a:p>
        </p:txBody>
      </p:sp>
      <p:grpSp>
        <p:nvGrpSpPr>
          <p:cNvPr id="166" name="Group 165"/>
          <p:cNvGrpSpPr/>
          <p:nvPr/>
        </p:nvGrpSpPr>
        <p:grpSpPr>
          <a:xfrm>
            <a:off x="5471183" y="2268471"/>
            <a:ext cx="317716" cy="646331"/>
            <a:chOff x="930796" y="1768196"/>
            <a:chExt cx="317716" cy="646331"/>
          </a:xfrm>
        </p:grpSpPr>
        <p:sp>
          <p:nvSpPr>
            <p:cNvPr id="167" name="Rectangle 166"/>
            <p:cNvSpPr/>
            <p:nvPr/>
          </p:nvSpPr>
          <p:spPr>
            <a:xfrm>
              <a:off x="930796" y="1768196"/>
              <a:ext cx="317716" cy="646331"/>
            </a:xfrm>
            <a:prstGeom prst="rect">
              <a:avLst/>
            </a:prstGeom>
          </p:spPr>
          <p:txBody>
            <a:bodyPr wrap="none">
              <a:spAutoFit/>
            </a:bodyPr>
            <a:lstStyle/>
            <a:p>
              <a:pPr algn="ctr"/>
              <a:r>
                <a:rPr lang="en-GB" dirty="0"/>
                <a:t>7</a:t>
              </a:r>
              <a:br>
                <a:rPr lang="en-GB" dirty="0"/>
              </a:br>
              <a:r>
                <a:rPr lang="en-GB" dirty="0"/>
                <a:t>8</a:t>
              </a:r>
            </a:p>
          </p:txBody>
        </p:sp>
        <p:cxnSp>
          <p:nvCxnSpPr>
            <p:cNvPr id="168" name="Straight Connector 167"/>
            <p:cNvCxnSpPr/>
            <p:nvPr/>
          </p:nvCxnSpPr>
          <p:spPr>
            <a:xfrm>
              <a:off x="1027909" y="2091361"/>
              <a:ext cx="106195"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169" name="Rectangle 168"/>
          <p:cNvSpPr/>
          <p:nvPr/>
        </p:nvSpPr>
        <p:spPr>
          <a:xfrm>
            <a:off x="5653229" y="2404324"/>
            <a:ext cx="320922" cy="369332"/>
          </a:xfrm>
          <a:prstGeom prst="rect">
            <a:avLst/>
          </a:prstGeom>
        </p:spPr>
        <p:txBody>
          <a:bodyPr wrap="none">
            <a:spAutoFit/>
          </a:bodyPr>
          <a:lstStyle/>
          <a:p>
            <a:pPr algn="ctr"/>
            <a:r>
              <a:rPr lang="en-GB" dirty="0"/>
              <a:t>=</a:t>
            </a:r>
          </a:p>
        </p:txBody>
      </p:sp>
      <p:sp>
        <p:nvSpPr>
          <p:cNvPr id="170" name="Rectangle 169"/>
          <p:cNvSpPr/>
          <p:nvPr/>
        </p:nvSpPr>
        <p:spPr>
          <a:xfrm>
            <a:off x="5837148" y="2404324"/>
            <a:ext cx="301685" cy="369332"/>
          </a:xfrm>
          <a:prstGeom prst="rect">
            <a:avLst/>
          </a:prstGeom>
        </p:spPr>
        <p:txBody>
          <a:bodyPr wrap="none">
            <a:spAutoFit/>
          </a:bodyPr>
          <a:lstStyle/>
          <a:p>
            <a:pPr algn="ctr"/>
            <a:r>
              <a:rPr lang="en-GB" dirty="0"/>
              <a:t>3</a:t>
            </a:r>
          </a:p>
        </p:txBody>
      </p:sp>
      <p:grpSp>
        <p:nvGrpSpPr>
          <p:cNvPr id="171" name="Group 170"/>
          <p:cNvGrpSpPr/>
          <p:nvPr/>
        </p:nvGrpSpPr>
        <p:grpSpPr>
          <a:xfrm>
            <a:off x="5988997" y="2268471"/>
            <a:ext cx="317716" cy="646331"/>
            <a:chOff x="930796" y="1768196"/>
            <a:chExt cx="317716" cy="646331"/>
          </a:xfrm>
        </p:grpSpPr>
        <p:sp>
          <p:nvSpPr>
            <p:cNvPr id="172" name="Rectangle 171"/>
            <p:cNvSpPr/>
            <p:nvPr/>
          </p:nvSpPr>
          <p:spPr>
            <a:xfrm>
              <a:off x="930796" y="1768196"/>
              <a:ext cx="317716" cy="646331"/>
            </a:xfrm>
            <a:prstGeom prst="rect">
              <a:avLst/>
            </a:prstGeom>
          </p:spPr>
          <p:txBody>
            <a:bodyPr wrap="none">
              <a:spAutoFit/>
            </a:bodyPr>
            <a:lstStyle/>
            <a:p>
              <a:pPr algn="ctr"/>
              <a:r>
                <a:rPr lang="en-GB" dirty="0"/>
                <a:t>3</a:t>
              </a:r>
              <a:br>
                <a:rPr lang="en-GB" dirty="0"/>
              </a:br>
              <a:r>
                <a:rPr lang="en-GB" dirty="0"/>
                <a:t>8</a:t>
              </a:r>
            </a:p>
          </p:txBody>
        </p:sp>
        <p:cxnSp>
          <p:nvCxnSpPr>
            <p:cNvPr id="173" name="Straight Connector 172"/>
            <p:cNvCxnSpPr/>
            <p:nvPr/>
          </p:nvCxnSpPr>
          <p:spPr>
            <a:xfrm>
              <a:off x="1027909" y="2091361"/>
              <a:ext cx="106195"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174" name="TextBox 173"/>
          <p:cNvSpPr txBox="1"/>
          <p:nvPr/>
        </p:nvSpPr>
        <p:spPr>
          <a:xfrm>
            <a:off x="767458" y="3049131"/>
            <a:ext cx="7632700" cy="495108"/>
          </a:xfrm>
          <a:prstGeom prst="rect">
            <a:avLst/>
          </a:prstGeom>
          <a:solidFill>
            <a:srgbClr val="FDCF81"/>
          </a:solidFill>
          <a:ln w="28575">
            <a:noFill/>
          </a:ln>
        </p:spPr>
        <p:txBody>
          <a:bodyPr wrap="square" lIns="108000" tIns="108000" rIns="108000" bIns="108000" rtlCol="0">
            <a:spAutoFit/>
          </a:bodyPr>
          <a:lstStyle/>
          <a:p>
            <a:r>
              <a:rPr lang="en-GB" dirty="0"/>
              <a:t>Use flexible partitioning to solve these calculations:</a:t>
            </a:r>
          </a:p>
        </p:txBody>
      </p:sp>
      <p:grpSp>
        <p:nvGrpSpPr>
          <p:cNvPr id="175" name="Group 174"/>
          <p:cNvGrpSpPr/>
          <p:nvPr/>
        </p:nvGrpSpPr>
        <p:grpSpPr>
          <a:xfrm>
            <a:off x="1015475" y="3908207"/>
            <a:ext cx="306494" cy="646331"/>
            <a:chOff x="936407" y="1768196"/>
            <a:chExt cx="306494" cy="646331"/>
          </a:xfrm>
        </p:grpSpPr>
        <p:sp>
          <p:nvSpPr>
            <p:cNvPr id="176" name="Rectangle 175"/>
            <p:cNvSpPr/>
            <p:nvPr/>
          </p:nvSpPr>
          <p:spPr>
            <a:xfrm>
              <a:off x="936407" y="1768196"/>
              <a:ext cx="306494" cy="646331"/>
            </a:xfrm>
            <a:prstGeom prst="rect">
              <a:avLst/>
            </a:prstGeom>
          </p:spPr>
          <p:txBody>
            <a:bodyPr wrap="none">
              <a:spAutoFit/>
            </a:bodyPr>
            <a:lstStyle/>
            <a:p>
              <a:pPr algn="ctr"/>
              <a:r>
                <a:rPr lang="en-GB" dirty="0"/>
                <a:t>1</a:t>
              </a:r>
              <a:br>
                <a:rPr lang="en-GB" dirty="0"/>
              </a:br>
              <a:r>
                <a:rPr lang="en-GB" dirty="0"/>
                <a:t>5</a:t>
              </a:r>
            </a:p>
          </p:txBody>
        </p:sp>
        <p:cxnSp>
          <p:nvCxnSpPr>
            <p:cNvPr id="177" name="Straight Connector 176"/>
            <p:cNvCxnSpPr/>
            <p:nvPr/>
          </p:nvCxnSpPr>
          <p:spPr>
            <a:xfrm>
              <a:off x="1027909" y="2091361"/>
              <a:ext cx="106195"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178" name="Rectangle 177"/>
          <p:cNvSpPr/>
          <p:nvPr/>
        </p:nvSpPr>
        <p:spPr>
          <a:xfrm>
            <a:off x="848331" y="4063041"/>
            <a:ext cx="306495" cy="369332"/>
          </a:xfrm>
          <a:prstGeom prst="rect">
            <a:avLst/>
          </a:prstGeom>
        </p:spPr>
        <p:txBody>
          <a:bodyPr wrap="none">
            <a:spAutoFit/>
          </a:bodyPr>
          <a:lstStyle/>
          <a:p>
            <a:pPr algn="ctr"/>
            <a:r>
              <a:rPr lang="en-GB" dirty="0"/>
              <a:t>2</a:t>
            </a:r>
          </a:p>
        </p:txBody>
      </p:sp>
      <p:sp>
        <p:nvSpPr>
          <p:cNvPr id="179" name="Rectangle 178"/>
          <p:cNvSpPr/>
          <p:nvPr/>
        </p:nvSpPr>
        <p:spPr>
          <a:xfrm>
            <a:off x="1193290" y="4044060"/>
            <a:ext cx="320922" cy="369332"/>
          </a:xfrm>
          <a:prstGeom prst="rect">
            <a:avLst/>
          </a:prstGeom>
        </p:spPr>
        <p:txBody>
          <a:bodyPr wrap="none">
            <a:spAutoFit/>
          </a:bodyPr>
          <a:lstStyle/>
          <a:p>
            <a:pPr algn="ctr"/>
            <a:r>
              <a:rPr lang="en-GB" dirty="0"/>
              <a:t>−</a:t>
            </a:r>
          </a:p>
        </p:txBody>
      </p:sp>
      <p:sp>
        <p:nvSpPr>
          <p:cNvPr id="180" name="Rectangle 179"/>
          <p:cNvSpPr/>
          <p:nvPr/>
        </p:nvSpPr>
        <p:spPr>
          <a:xfrm>
            <a:off x="1671027" y="4044060"/>
            <a:ext cx="320922" cy="369332"/>
          </a:xfrm>
          <a:prstGeom prst="rect">
            <a:avLst/>
          </a:prstGeom>
        </p:spPr>
        <p:txBody>
          <a:bodyPr wrap="none">
            <a:spAutoFit/>
          </a:bodyPr>
          <a:lstStyle/>
          <a:p>
            <a:pPr algn="ctr"/>
            <a:r>
              <a:rPr lang="en-GB" dirty="0"/>
              <a:t>=</a:t>
            </a:r>
          </a:p>
        </p:txBody>
      </p:sp>
      <p:grpSp>
        <p:nvGrpSpPr>
          <p:cNvPr id="4" name="Group 3"/>
          <p:cNvGrpSpPr/>
          <p:nvPr/>
        </p:nvGrpSpPr>
        <p:grpSpPr>
          <a:xfrm>
            <a:off x="2062353" y="3865136"/>
            <a:ext cx="3553910" cy="663285"/>
            <a:chOff x="2062353" y="3865136"/>
            <a:chExt cx="3553910" cy="663285"/>
          </a:xfrm>
        </p:grpSpPr>
        <p:sp>
          <p:nvSpPr>
            <p:cNvPr id="223" name="Rectangle 222"/>
            <p:cNvSpPr/>
            <p:nvPr/>
          </p:nvSpPr>
          <p:spPr>
            <a:xfrm>
              <a:off x="2062353" y="3882292"/>
              <a:ext cx="3553910" cy="629175"/>
            </a:xfrm>
            <a:prstGeom prst="rect">
              <a:avLst/>
            </a:prstGeom>
            <a:solidFill>
              <a:schemeClr val="bg1"/>
            </a:solidFill>
            <a:ln w="28575">
              <a:solidFill>
                <a:srgbClr val="87BD3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192" name="Group 191"/>
            <p:cNvGrpSpPr/>
            <p:nvPr/>
          </p:nvGrpSpPr>
          <p:grpSpPr>
            <a:xfrm>
              <a:off x="2650652" y="3882090"/>
              <a:ext cx="306494" cy="646331"/>
              <a:chOff x="936407" y="1768196"/>
              <a:chExt cx="306494" cy="646331"/>
            </a:xfrm>
          </p:grpSpPr>
          <p:sp>
            <p:nvSpPr>
              <p:cNvPr id="193" name="Rectangle 192"/>
              <p:cNvSpPr/>
              <p:nvPr/>
            </p:nvSpPr>
            <p:spPr>
              <a:xfrm>
                <a:off x="936407" y="1768196"/>
                <a:ext cx="306494" cy="646331"/>
              </a:xfrm>
              <a:prstGeom prst="rect">
                <a:avLst/>
              </a:prstGeom>
            </p:spPr>
            <p:txBody>
              <a:bodyPr wrap="none">
                <a:spAutoFit/>
              </a:bodyPr>
              <a:lstStyle/>
              <a:p>
                <a:pPr algn="ctr"/>
                <a:r>
                  <a:rPr lang="en-GB" dirty="0"/>
                  <a:t>1</a:t>
                </a:r>
                <a:br>
                  <a:rPr lang="en-GB" dirty="0"/>
                </a:br>
                <a:r>
                  <a:rPr lang="en-GB" dirty="0"/>
                  <a:t>5</a:t>
                </a:r>
              </a:p>
            </p:txBody>
          </p:sp>
          <p:cxnSp>
            <p:nvCxnSpPr>
              <p:cNvPr id="194" name="Straight Connector 193"/>
              <p:cNvCxnSpPr/>
              <p:nvPr/>
            </p:nvCxnSpPr>
            <p:spPr>
              <a:xfrm>
                <a:off x="1027909" y="2091361"/>
                <a:ext cx="106195"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195" name="Rectangle 194"/>
            <p:cNvSpPr/>
            <p:nvPr/>
          </p:nvSpPr>
          <p:spPr>
            <a:xfrm>
              <a:off x="2163775" y="4036924"/>
              <a:ext cx="641522" cy="369332"/>
            </a:xfrm>
            <a:prstGeom prst="rect">
              <a:avLst/>
            </a:prstGeom>
          </p:spPr>
          <p:txBody>
            <a:bodyPr wrap="none">
              <a:spAutoFit/>
            </a:bodyPr>
            <a:lstStyle/>
            <a:p>
              <a:pPr algn="ctr"/>
              <a:r>
                <a:rPr lang="en-GB" dirty="0"/>
                <a:t>1 + 1</a:t>
              </a:r>
            </a:p>
          </p:txBody>
        </p:sp>
        <p:sp>
          <p:nvSpPr>
            <p:cNvPr id="196" name="Rectangle 195"/>
            <p:cNvSpPr/>
            <p:nvPr/>
          </p:nvSpPr>
          <p:spPr>
            <a:xfrm>
              <a:off x="2830644" y="4017943"/>
              <a:ext cx="320922" cy="369332"/>
            </a:xfrm>
            <a:prstGeom prst="rect">
              <a:avLst/>
            </a:prstGeom>
          </p:spPr>
          <p:txBody>
            <a:bodyPr wrap="none">
              <a:spAutoFit/>
            </a:bodyPr>
            <a:lstStyle/>
            <a:p>
              <a:pPr algn="ctr"/>
              <a:r>
                <a:rPr lang="en-GB" dirty="0"/>
                <a:t>−</a:t>
              </a:r>
            </a:p>
          </p:txBody>
        </p:sp>
        <p:sp>
          <p:nvSpPr>
            <p:cNvPr id="197" name="Rectangle 196"/>
            <p:cNvSpPr/>
            <p:nvPr/>
          </p:nvSpPr>
          <p:spPr>
            <a:xfrm>
              <a:off x="3261864" y="4017943"/>
              <a:ext cx="320922" cy="369332"/>
            </a:xfrm>
            <a:prstGeom prst="rect">
              <a:avLst/>
            </a:prstGeom>
          </p:spPr>
          <p:txBody>
            <a:bodyPr wrap="none">
              <a:spAutoFit/>
            </a:bodyPr>
            <a:lstStyle/>
            <a:p>
              <a:pPr algn="ctr"/>
              <a:r>
                <a:rPr lang="en-GB" dirty="0"/>
                <a:t>=</a:t>
              </a:r>
            </a:p>
          </p:txBody>
        </p:sp>
        <p:sp>
          <p:nvSpPr>
            <p:cNvPr id="201" name="Rectangle 200"/>
            <p:cNvSpPr/>
            <p:nvPr/>
          </p:nvSpPr>
          <p:spPr>
            <a:xfrm>
              <a:off x="3474929" y="4017943"/>
              <a:ext cx="641522" cy="369332"/>
            </a:xfrm>
            <a:prstGeom prst="rect">
              <a:avLst/>
            </a:prstGeom>
          </p:spPr>
          <p:txBody>
            <a:bodyPr wrap="none">
              <a:spAutoFit/>
            </a:bodyPr>
            <a:lstStyle/>
            <a:p>
              <a:pPr algn="ctr"/>
              <a:r>
                <a:rPr lang="en-GB" dirty="0"/>
                <a:t>1 + 1</a:t>
              </a:r>
            </a:p>
          </p:txBody>
        </p:sp>
        <p:grpSp>
          <p:nvGrpSpPr>
            <p:cNvPr id="224" name="Group 223"/>
            <p:cNvGrpSpPr/>
            <p:nvPr/>
          </p:nvGrpSpPr>
          <p:grpSpPr>
            <a:xfrm>
              <a:off x="2991105" y="3873713"/>
              <a:ext cx="417102" cy="646331"/>
              <a:chOff x="881103" y="1768196"/>
              <a:chExt cx="417102" cy="646331"/>
            </a:xfrm>
          </p:grpSpPr>
          <p:sp>
            <p:nvSpPr>
              <p:cNvPr id="225" name="Rectangle 224"/>
              <p:cNvSpPr/>
              <p:nvPr/>
            </p:nvSpPr>
            <p:spPr>
              <a:xfrm>
                <a:off x="881103" y="1768196"/>
                <a:ext cx="417102" cy="646331"/>
              </a:xfrm>
              <a:prstGeom prst="rect">
                <a:avLst/>
              </a:prstGeom>
            </p:spPr>
            <p:txBody>
              <a:bodyPr wrap="none">
                <a:spAutoFit/>
              </a:bodyPr>
              <a:lstStyle/>
              <a:p>
                <a:pPr algn="ctr"/>
                <a:r>
                  <a:rPr lang="en-GB" dirty="0"/>
                  <a:t>3</a:t>
                </a:r>
                <a:br>
                  <a:rPr lang="en-GB" dirty="0"/>
                </a:br>
                <a:r>
                  <a:rPr lang="en-GB" dirty="0"/>
                  <a:t>10</a:t>
                </a:r>
              </a:p>
            </p:txBody>
          </p:sp>
          <p:cxnSp>
            <p:nvCxnSpPr>
              <p:cNvPr id="226" name="Straight Connector 225"/>
              <p:cNvCxnSpPr/>
              <p:nvPr/>
            </p:nvCxnSpPr>
            <p:spPr>
              <a:xfrm>
                <a:off x="987428" y="2091361"/>
                <a:ext cx="193329"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227" name="Group 226"/>
            <p:cNvGrpSpPr/>
            <p:nvPr/>
          </p:nvGrpSpPr>
          <p:grpSpPr>
            <a:xfrm>
              <a:off x="3959707" y="3873713"/>
              <a:ext cx="417102" cy="646331"/>
              <a:chOff x="881103" y="1768196"/>
              <a:chExt cx="417102" cy="646331"/>
            </a:xfrm>
          </p:grpSpPr>
          <p:sp>
            <p:nvSpPr>
              <p:cNvPr id="228" name="Rectangle 227"/>
              <p:cNvSpPr/>
              <p:nvPr/>
            </p:nvSpPr>
            <p:spPr>
              <a:xfrm>
                <a:off x="881103" y="1768196"/>
                <a:ext cx="417102" cy="646331"/>
              </a:xfrm>
              <a:prstGeom prst="rect">
                <a:avLst/>
              </a:prstGeom>
            </p:spPr>
            <p:txBody>
              <a:bodyPr wrap="none">
                <a:spAutoFit/>
              </a:bodyPr>
              <a:lstStyle/>
              <a:p>
                <a:pPr algn="ctr"/>
                <a:r>
                  <a:rPr lang="en-GB" dirty="0"/>
                  <a:t>2</a:t>
                </a:r>
                <a:br>
                  <a:rPr lang="en-GB" dirty="0"/>
                </a:br>
                <a:r>
                  <a:rPr lang="en-GB" dirty="0"/>
                  <a:t>10</a:t>
                </a:r>
              </a:p>
            </p:txBody>
          </p:sp>
          <p:cxnSp>
            <p:nvCxnSpPr>
              <p:cNvPr id="229" name="Straight Connector 228"/>
              <p:cNvCxnSpPr/>
              <p:nvPr/>
            </p:nvCxnSpPr>
            <p:spPr>
              <a:xfrm>
                <a:off x="987428" y="2091361"/>
                <a:ext cx="193329"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230" name="Rectangle 229"/>
            <p:cNvSpPr/>
            <p:nvPr/>
          </p:nvSpPr>
          <p:spPr>
            <a:xfrm>
              <a:off x="4224709" y="4009366"/>
              <a:ext cx="320922" cy="369332"/>
            </a:xfrm>
            <a:prstGeom prst="rect">
              <a:avLst/>
            </a:prstGeom>
          </p:spPr>
          <p:txBody>
            <a:bodyPr wrap="none">
              <a:spAutoFit/>
            </a:bodyPr>
            <a:lstStyle/>
            <a:p>
              <a:pPr algn="ctr"/>
              <a:r>
                <a:rPr lang="en-GB" dirty="0"/>
                <a:t>−</a:t>
              </a:r>
            </a:p>
          </p:txBody>
        </p:sp>
        <p:grpSp>
          <p:nvGrpSpPr>
            <p:cNvPr id="231" name="Group 230"/>
            <p:cNvGrpSpPr/>
            <p:nvPr/>
          </p:nvGrpSpPr>
          <p:grpSpPr>
            <a:xfrm>
              <a:off x="4393559" y="3873525"/>
              <a:ext cx="417102" cy="646331"/>
              <a:chOff x="881103" y="1768196"/>
              <a:chExt cx="417102" cy="646331"/>
            </a:xfrm>
          </p:grpSpPr>
          <p:sp>
            <p:nvSpPr>
              <p:cNvPr id="232" name="Rectangle 231"/>
              <p:cNvSpPr/>
              <p:nvPr/>
            </p:nvSpPr>
            <p:spPr>
              <a:xfrm>
                <a:off x="881103" y="1768196"/>
                <a:ext cx="417102" cy="646331"/>
              </a:xfrm>
              <a:prstGeom prst="rect">
                <a:avLst/>
              </a:prstGeom>
            </p:spPr>
            <p:txBody>
              <a:bodyPr wrap="none">
                <a:spAutoFit/>
              </a:bodyPr>
              <a:lstStyle/>
              <a:p>
                <a:pPr algn="ctr"/>
                <a:r>
                  <a:rPr lang="en-GB" dirty="0"/>
                  <a:t>3</a:t>
                </a:r>
                <a:br>
                  <a:rPr lang="en-GB" dirty="0"/>
                </a:br>
                <a:r>
                  <a:rPr lang="en-GB" dirty="0"/>
                  <a:t>10</a:t>
                </a:r>
              </a:p>
            </p:txBody>
          </p:sp>
          <p:cxnSp>
            <p:nvCxnSpPr>
              <p:cNvPr id="233" name="Straight Connector 232"/>
              <p:cNvCxnSpPr/>
              <p:nvPr/>
            </p:nvCxnSpPr>
            <p:spPr>
              <a:xfrm>
                <a:off x="987428" y="2091361"/>
                <a:ext cx="193329"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234" name="Rectangle 233"/>
            <p:cNvSpPr/>
            <p:nvPr/>
          </p:nvSpPr>
          <p:spPr>
            <a:xfrm>
              <a:off x="4676507" y="4007847"/>
              <a:ext cx="481222" cy="369332"/>
            </a:xfrm>
            <a:prstGeom prst="rect">
              <a:avLst/>
            </a:prstGeom>
          </p:spPr>
          <p:txBody>
            <a:bodyPr wrap="none">
              <a:spAutoFit/>
            </a:bodyPr>
            <a:lstStyle/>
            <a:p>
              <a:pPr algn="ctr"/>
              <a:r>
                <a:rPr lang="en-GB" dirty="0"/>
                <a:t>= 1</a:t>
              </a:r>
            </a:p>
          </p:txBody>
        </p:sp>
        <p:grpSp>
          <p:nvGrpSpPr>
            <p:cNvPr id="235" name="Group 234"/>
            <p:cNvGrpSpPr/>
            <p:nvPr/>
          </p:nvGrpSpPr>
          <p:grpSpPr>
            <a:xfrm>
              <a:off x="5023575" y="3865136"/>
              <a:ext cx="417102" cy="646331"/>
              <a:chOff x="881103" y="1768196"/>
              <a:chExt cx="417102" cy="646331"/>
            </a:xfrm>
          </p:grpSpPr>
          <p:sp>
            <p:nvSpPr>
              <p:cNvPr id="236" name="Rectangle 235"/>
              <p:cNvSpPr/>
              <p:nvPr/>
            </p:nvSpPr>
            <p:spPr>
              <a:xfrm>
                <a:off x="881103" y="1768196"/>
                <a:ext cx="417102" cy="646331"/>
              </a:xfrm>
              <a:prstGeom prst="rect">
                <a:avLst/>
              </a:prstGeom>
            </p:spPr>
            <p:txBody>
              <a:bodyPr wrap="none">
                <a:spAutoFit/>
              </a:bodyPr>
              <a:lstStyle/>
              <a:p>
                <a:pPr algn="ctr"/>
                <a:r>
                  <a:rPr lang="en-GB" dirty="0"/>
                  <a:t>9</a:t>
                </a:r>
                <a:br>
                  <a:rPr lang="en-GB" dirty="0"/>
                </a:br>
                <a:r>
                  <a:rPr lang="en-GB" dirty="0"/>
                  <a:t>10</a:t>
                </a:r>
              </a:p>
            </p:txBody>
          </p:sp>
          <p:cxnSp>
            <p:nvCxnSpPr>
              <p:cNvPr id="237" name="Straight Connector 236"/>
              <p:cNvCxnSpPr/>
              <p:nvPr/>
            </p:nvCxnSpPr>
            <p:spPr>
              <a:xfrm>
                <a:off x="987428" y="2091361"/>
                <a:ext cx="193329"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grpSp>
      <p:grpSp>
        <p:nvGrpSpPr>
          <p:cNvPr id="242" name="Group 241"/>
          <p:cNvGrpSpPr/>
          <p:nvPr/>
        </p:nvGrpSpPr>
        <p:grpSpPr>
          <a:xfrm>
            <a:off x="1011466" y="4965184"/>
            <a:ext cx="314510" cy="646331"/>
            <a:chOff x="932399" y="1768196"/>
            <a:chExt cx="314510" cy="646331"/>
          </a:xfrm>
        </p:grpSpPr>
        <p:sp>
          <p:nvSpPr>
            <p:cNvPr id="243" name="Rectangle 242"/>
            <p:cNvSpPr/>
            <p:nvPr/>
          </p:nvSpPr>
          <p:spPr>
            <a:xfrm>
              <a:off x="932399" y="1768196"/>
              <a:ext cx="314510" cy="646331"/>
            </a:xfrm>
            <a:prstGeom prst="rect">
              <a:avLst/>
            </a:prstGeom>
          </p:spPr>
          <p:txBody>
            <a:bodyPr wrap="none">
              <a:spAutoFit/>
            </a:bodyPr>
            <a:lstStyle/>
            <a:p>
              <a:pPr algn="ctr"/>
              <a:r>
                <a:rPr lang="en-GB" dirty="0"/>
                <a:t>1</a:t>
              </a:r>
              <a:br>
                <a:rPr lang="en-GB" dirty="0"/>
              </a:br>
              <a:r>
                <a:rPr lang="en-GB" dirty="0"/>
                <a:t>4</a:t>
              </a:r>
            </a:p>
          </p:txBody>
        </p:sp>
        <p:cxnSp>
          <p:nvCxnSpPr>
            <p:cNvPr id="244" name="Straight Connector 243"/>
            <p:cNvCxnSpPr/>
            <p:nvPr/>
          </p:nvCxnSpPr>
          <p:spPr>
            <a:xfrm>
              <a:off x="1027909" y="2091361"/>
              <a:ext cx="106195"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245" name="Rectangle 244"/>
          <p:cNvSpPr/>
          <p:nvPr/>
        </p:nvSpPr>
        <p:spPr>
          <a:xfrm>
            <a:off x="844323" y="5120018"/>
            <a:ext cx="314510" cy="369332"/>
          </a:xfrm>
          <a:prstGeom prst="rect">
            <a:avLst/>
          </a:prstGeom>
        </p:spPr>
        <p:txBody>
          <a:bodyPr wrap="none">
            <a:spAutoFit/>
          </a:bodyPr>
          <a:lstStyle/>
          <a:p>
            <a:pPr algn="ctr"/>
            <a:r>
              <a:rPr lang="en-GB" dirty="0"/>
              <a:t>4</a:t>
            </a:r>
          </a:p>
        </p:txBody>
      </p:sp>
      <p:sp>
        <p:nvSpPr>
          <p:cNvPr id="246" name="Rectangle 245"/>
          <p:cNvSpPr/>
          <p:nvPr/>
        </p:nvSpPr>
        <p:spPr>
          <a:xfrm>
            <a:off x="1193289" y="5101037"/>
            <a:ext cx="320922" cy="369332"/>
          </a:xfrm>
          <a:prstGeom prst="rect">
            <a:avLst/>
          </a:prstGeom>
        </p:spPr>
        <p:txBody>
          <a:bodyPr wrap="none">
            <a:spAutoFit/>
          </a:bodyPr>
          <a:lstStyle/>
          <a:p>
            <a:pPr algn="ctr"/>
            <a:r>
              <a:rPr lang="en-GB" dirty="0"/>
              <a:t>−</a:t>
            </a:r>
          </a:p>
        </p:txBody>
      </p:sp>
      <p:sp>
        <p:nvSpPr>
          <p:cNvPr id="247" name="Rectangle 246"/>
          <p:cNvSpPr/>
          <p:nvPr/>
        </p:nvSpPr>
        <p:spPr>
          <a:xfrm>
            <a:off x="1622077" y="5101037"/>
            <a:ext cx="320922" cy="369332"/>
          </a:xfrm>
          <a:prstGeom prst="rect">
            <a:avLst/>
          </a:prstGeom>
        </p:spPr>
        <p:txBody>
          <a:bodyPr wrap="none">
            <a:spAutoFit/>
          </a:bodyPr>
          <a:lstStyle/>
          <a:p>
            <a:pPr algn="ctr"/>
            <a:r>
              <a:rPr lang="en-GB" dirty="0"/>
              <a:t>=</a:t>
            </a:r>
          </a:p>
        </p:txBody>
      </p:sp>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747138" y="3133730"/>
            <a:ext cx="2744522" cy="3736481"/>
          </a:xfrm>
          <a:prstGeom prst="rect">
            <a:avLst/>
          </a:prstGeom>
        </p:spPr>
      </p:pic>
      <p:grpSp>
        <p:nvGrpSpPr>
          <p:cNvPr id="269" name="Group 268"/>
          <p:cNvGrpSpPr/>
          <p:nvPr/>
        </p:nvGrpSpPr>
        <p:grpSpPr>
          <a:xfrm>
            <a:off x="1388897" y="4955401"/>
            <a:ext cx="317716" cy="646331"/>
            <a:chOff x="930796" y="1768196"/>
            <a:chExt cx="317716" cy="646331"/>
          </a:xfrm>
        </p:grpSpPr>
        <p:sp>
          <p:nvSpPr>
            <p:cNvPr id="270" name="Rectangle 269"/>
            <p:cNvSpPr/>
            <p:nvPr/>
          </p:nvSpPr>
          <p:spPr>
            <a:xfrm>
              <a:off x="930796" y="1768196"/>
              <a:ext cx="317716" cy="646331"/>
            </a:xfrm>
            <a:prstGeom prst="rect">
              <a:avLst/>
            </a:prstGeom>
          </p:spPr>
          <p:txBody>
            <a:bodyPr wrap="none">
              <a:spAutoFit/>
            </a:bodyPr>
            <a:lstStyle/>
            <a:p>
              <a:pPr algn="ctr"/>
              <a:r>
                <a:rPr lang="en-GB" dirty="0"/>
                <a:t>5</a:t>
              </a:r>
              <a:br>
                <a:rPr lang="en-GB" dirty="0"/>
              </a:br>
              <a:r>
                <a:rPr lang="en-GB" dirty="0"/>
                <a:t>8</a:t>
              </a:r>
            </a:p>
          </p:txBody>
        </p:sp>
        <p:cxnSp>
          <p:nvCxnSpPr>
            <p:cNvPr id="271" name="Straight Connector 270"/>
            <p:cNvCxnSpPr/>
            <p:nvPr/>
          </p:nvCxnSpPr>
          <p:spPr>
            <a:xfrm>
              <a:off x="1027909" y="2091361"/>
              <a:ext cx="106195"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6" name="Group 5"/>
          <p:cNvGrpSpPr/>
          <p:nvPr/>
        </p:nvGrpSpPr>
        <p:grpSpPr>
          <a:xfrm>
            <a:off x="2062352" y="4922113"/>
            <a:ext cx="3553910" cy="663285"/>
            <a:chOff x="2062352" y="4922113"/>
            <a:chExt cx="3553910" cy="663285"/>
          </a:xfrm>
        </p:grpSpPr>
        <p:sp>
          <p:nvSpPr>
            <p:cNvPr id="238" name="Rectangle 237"/>
            <p:cNvSpPr/>
            <p:nvPr/>
          </p:nvSpPr>
          <p:spPr>
            <a:xfrm>
              <a:off x="2062352" y="4939269"/>
              <a:ext cx="3553910" cy="629175"/>
            </a:xfrm>
            <a:prstGeom prst="rect">
              <a:avLst/>
            </a:prstGeom>
            <a:solidFill>
              <a:schemeClr val="bg1"/>
            </a:solidFill>
            <a:ln w="28575">
              <a:solidFill>
                <a:srgbClr val="87BD3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248" name="Group 247"/>
            <p:cNvGrpSpPr/>
            <p:nvPr/>
          </p:nvGrpSpPr>
          <p:grpSpPr>
            <a:xfrm>
              <a:off x="2646643" y="4939067"/>
              <a:ext cx="314510" cy="646331"/>
              <a:chOff x="932399" y="1768196"/>
              <a:chExt cx="314510" cy="646331"/>
            </a:xfrm>
          </p:grpSpPr>
          <p:sp>
            <p:nvSpPr>
              <p:cNvPr id="249" name="Rectangle 248"/>
              <p:cNvSpPr/>
              <p:nvPr/>
            </p:nvSpPr>
            <p:spPr>
              <a:xfrm>
                <a:off x="932399" y="1768196"/>
                <a:ext cx="314510" cy="646331"/>
              </a:xfrm>
              <a:prstGeom prst="rect">
                <a:avLst/>
              </a:prstGeom>
            </p:spPr>
            <p:txBody>
              <a:bodyPr wrap="none">
                <a:spAutoFit/>
              </a:bodyPr>
              <a:lstStyle/>
              <a:p>
                <a:pPr algn="ctr"/>
                <a:r>
                  <a:rPr lang="en-GB" dirty="0"/>
                  <a:t>1</a:t>
                </a:r>
                <a:br>
                  <a:rPr lang="en-GB" dirty="0"/>
                </a:br>
                <a:r>
                  <a:rPr lang="en-GB" dirty="0"/>
                  <a:t>4</a:t>
                </a:r>
              </a:p>
            </p:txBody>
          </p:sp>
          <p:cxnSp>
            <p:nvCxnSpPr>
              <p:cNvPr id="250" name="Straight Connector 249"/>
              <p:cNvCxnSpPr/>
              <p:nvPr/>
            </p:nvCxnSpPr>
            <p:spPr>
              <a:xfrm>
                <a:off x="1027909" y="2091361"/>
                <a:ext cx="106195"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251" name="Rectangle 250"/>
            <p:cNvSpPr/>
            <p:nvPr/>
          </p:nvSpPr>
          <p:spPr>
            <a:xfrm>
              <a:off x="2149347" y="5093901"/>
              <a:ext cx="670376" cy="369332"/>
            </a:xfrm>
            <a:prstGeom prst="rect">
              <a:avLst/>
            </a:prstGeom>
          </p:spPr>
          <p:txBody>
            <a:bodyPr wrap="none">
              <a:spAutoFit/>
            </a:bodyPr>
            <a:lstStyle/>
            <a:p>
              <a:pPr algn="ctr"/>
              <a:r>
                <a:rPr lang="en-GB" dirty="0"/>
                <a:t>3 + 1</a:t>
              </a:r>
            </a:p>
          </p:txBody>
        </p:sp>
        <p:sp>
          <p:nvSpPr>
            <p:cNvPr id="252" name="Rectangle 251"/>
            <p:cNvSpPr/>
            <p:nvPr/>
          </p:nvSpPr>
          <p:spPr>
            <a:xfrm>
              <a:off x="2830643" y="5074920"/>
              <a:ext cx="320922" cy="369332"/>
            </a:xfrm>
            <a:prstGeom prst="rect">
              <a:avLst/>
            </a:prstGeom>
          </p:spPr>
          <p:txBody>
            <a:bodyPr wrap="none">
              <a:spAutoFit/>
            </a:bodyPr>
            <a:lstStyle/>
            <a:p>
              <a:pPr algn="ctr"/>
              <a:r>
                <a:rPr lang="en-GB" dirty="0"/>
                <a:t>−</a:t>
              </a:r>
            </a:p>
          </p:txBody>
        </p:sp>
        <p:sp>
          <p:nvSpPr>
            <p:cNvPr id="253" name="Rectangle 252"/>
            <p:cNvSpPr/>
            <p:nvPr/>
          </p:nvSpPr>
          <p:spPr>
            <a:xfrm>
              <a:off x="3211529" y="5074920"/>
              <a:ext cx="320922" cy="369332"/>
            </a:xfrm>
            <a:prstGeom prst="rect">
              <a:avLst/>
            </a:prstGeom>
          </p:spPr>
          <p:txBody>
            <a:bodyPr wrap="none">
              <a:spAutoFit/>
            </a:bodyPr>
            <a:lstStyle/>
            <a:p>
              <a:pPr algn="ctr"/>
              <a:r>
                <a:rPr lang="en-GB" dirty="0"/>
                <a:t>=</a:t>
              </a:r>
            </a:p>
          </p:txBody>
        </p:sp>
        <p:sp>
          <p:nvSpPr>
            <p:cNvPr id="254" name="Rectangle 253"/>
            <p:cNvSpPr/>
            <p:nvPr/>
          </p:nvSpPr>
          <p:spPr>
            <a:xfrm>
              <a:off x="3410167" y="5074920"/>
              <a:ext cx="670376" cy="369332"/>
            </a:xfrm>
            <a:prstGeom prst="rect">
              <a:avLst/>
            </a:prstGeom>
          </p:spPr>
          <p:txBody>
            <a:bodyPr wrap="none">
              <a:spAutoFit/>
            </a:bodyPr>
            <a:lstStyle/>
            <a:p>
              <a:pPr algn="ctr"/>
              <a:r>
                <a:rPr lang="en-GB" dirty="0"/>
                <a:t>3 + 1</a:t>
              </a:r>
            </a:p>
          </p:txBody>
        </p:sp>
        <p:sp>
          <p:nvSpPr>
            <p:cNvPr id="261" name="Rectangle 260"/>
            <p:cNvSpPr/>
            <p:nvPr/>
          </p:nvSpPr>
          <p:spPr>
            <a:xfrm>
              <a:off x="4141901" y="5066343"/>
              <a:ext cx="320922" cy="369332"/>
            </a:xfrm>
            <a:prstGeom prst="rect">
              <a:avLst/>
            </a:prstGeom>
          </p:spPr>
          <p:txBody>
            <a:bodyPr wrap="none">
              <a:spAutoFit/>
            </a:bodyPr>
            <a:lstStyle/>
            <a:p>
              <a:pPr algn="ctr"/>
              <a:r>
                <a:rPr lang="en-GB" dirty="0"/>
                <a:t>−</a:t>
              </a:r>
            </a:p>
          </p:txBody>
        </p:sp>
        <p:sp>
          <p:nvSpPr>
            <p:cNvPr id="265" name="Rectangle 264"/>
            <p:cNvSpPr/>
            <p:nvPr/>
          </p:nvSpPr>
          <p:spPr>
            <a:xfrm>
              <a:off x="4551133" y="5064824"/>
              <a:ext cx="510076" cy="369332"/>
            </a:xfrm>
            <a:prstGeom prst="rect">
              <a:avLst/>
            </a:prstGeom>
          </p:spPr>
          <p:txBody>
            <a:bodyPr wrap="none">
              <a:spAutoFit/>
            </a:bodyPr>
            <a:lstStyle/>
            <a:p>
              <a:pPr algn="ctr"/>
              <a:r>
                <a:rPr lang="en-GB" dirty="0"/>
                <a:t>= 3</a:t>
              </a:r>
            </a:p>
          </p:txBody>
        </p:sp>
        <p:grpSp>
          <p:nvGrpSpPr>
            <p:cNvPr id="272" name="Group 271"/>
            <p:cNvGrpSpPr/>
            <p:nvPr/>
          </p:nvGrpSpPr>
          <p:grpSpPr>
            <a:xfrm>
              <a:off x="3016604" y="4939067"/>
              <a:ext cx="317716" cy="646331"/>
              <a:chOff x="930796" y="1768196"/>
              <a:chExt cx="317716" cy="646331"/>
            </a:xfrm>
          </p:grpSpPr>
          <p:sp>
            <p:nvSpPr>
              <p:cNvPr id="273" name="Rectangle 272"/>
              <p:cNvSpPr/>
              <p:nvPr/>
            </p:nvSpPr>
            <p:spPr>
              <a:xfrm>
                <a:off x="930796" y="1768196"/>
                <a:ext cx="317716" cy="646331"/>
              </a:xfrm>
              <a:prstGeom prst="rect">
                <a:avLst/>
              </a:prstGeom>
            </p:spPr>
            <p:txBody>
              <a:bodyPr wrap="none">
                <a:spAutoFit/>
              </a:bodyPr>
              <a:lstStyle/>
              <a:p>
                <a:pPr algn="ctr"/>
                <a:r>
                  <a:rPr lang="en-GB" dirty="0"/>
                  <a:t>5</a:t>
                </a:r>
                <a:br>
                  <a:rPr lang="en-GB" dirty="0"/>
                </a:br>
                <a:r>
                  <a:rPr lang="en-GB" dirty="0"/>
                  <a:t>8</a:t>
                </a:r>
              </a:p>
            </p:txBody>
          </p:sp>
          <p:cxnSp>
            <p:nvCxnSpPr>
              <p:cNvPr id="274" name="Straight Connector 273"/>
              <p:cNvCxnSpPr/>
              <p:nvPr/>
            </p:nvCxnSpPr>
            <p:spPr>
              <a:xfrm>
                <a:off x="1027909" y="2091361"/>
                <a:ext cx="106195"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275" name="Group 274"/>
            <p:cNvGrpSpPr/>
            <p:nvPr/>
          </p:nvGrpSpPr>
          <p:grpSpPr>
            <a:xfrm>
              <a:off x="3949311" y="4937148"/>
              <a:ext cx="317716" cy="646331"/>
              <a:chOff x="930796" y="1768196"/>
              <a:chExt cx="317716" cy="646331"/>
            </a:xfrm>
          </p:grpSpPr>
          <p:sp>
            <p:nvSpPr>
              <p:cNvPr id="276" name="Rectangle 275"/>
              <p:cNvSpPr/>
              <p:nvPr/>
            </p:nvSpPr>
            <p:spPr>
              <a:xfrm>
                <a:off x="930796" y="1768196"/>
                <a:ext cx="317716" cy="646331"/>
              </a:xfrm>
              <a:prstGeom prst="rect">
                <a:avLst/>
              </a:prstGeom>
            </p:spPr>
            <p:txBody>
              <a:bodyPr wrap="none">
                <a:spAutoFit/>
              </a:bodyPr>
              <a:lstStyle/>
              <a:p>
                <a:pPr algn="ctr"/>
                <a:r>
                  <a:rPr lang="en-GB" dirty="0"/>
                  <a:t>2</a:t>
                </a:r>
                <a:br>
                  <a:rPr lang="en-GB" dirty="0"/>
                </a:br>
                <a:r>
                  <a:rPr lang="en-GB" dirty="0"/>
                  <a:t>8</a:t>
                </a:r>
              </a:p>
            </p:txBody>
          </p:sp>
          <p:cxnSp>
            <p:nvCxnSpPr>
              <p:cNvPr id="277" name="Straight Connector 276"/>
              <p:cNvCxnSpPr/>
              <p:nvPr/>
            </p:nvCxnSpPr>
            <p:spPr>
              <a:xfrm>
                <a:off x="1027909" y="2091361"/>
                <a:ext cx="106195"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278" name="Group 277"/>
            <p:cNvGrpSpPr/>
            <p:nvPr/>
          </p:nvGrpSpPr>
          <p:grpSpPr>
            <a:xfrm>
              <a:off x="4344024" y="4922113"/>
              <a:ext cx="317716" cy="646331"/>
              <a:chOff x="930796" y="1768196"/>
              <a:chExt cx="317716" cy="646331"/>
            </a:xfrm>
          </p:grpSpPr>
          <p:sp>
            <p:nvSpPr>
              <p:cNvPr id="279" name="Rectangle 278"/>
              <p:cNvSpPr/>
              <p:nvPr/>
            </p:nvSpPr>
            <p:spPr>
              <a:xfrm>
                <a:off x="930796" y="1768196"/>
                <a:ext cx="317716" cy="646331"/>
              </a:xfrm>
              <a:prstGeom prst="rect">
                <a:avLst/>
              </a:prstGeom>
            </p:spPr>
            <p:txBody>
              <a:bodyPr wrap="none">
                <a:spAutoFit/>
              </a:bodyPr>
              <a:lstStyle/>
              <a:p>
                <a:pPr algn="ctr"/>
                <a:r>
                  <a:rPr lang="en-GB" dirty="0"/>
                  <a:t>5</a:t>
                </a:r>
                <a:br>
                  <a:rPr lang="en-GB" dirty="0"/>
                </a:br>
                <a:r>
                  <a:rPr lang="en-GB" dirty="0"/>
                  <a:t>8</a:t>
                </a:r>
              </a:p>
            </p:txBody>
          </p:sp>
          <p:cxnSp>
            <p:nvCxnSpPr>
              <p:cNvPr id="280" name="Straight Connector 279"/>
              <p:cNvCxnSpPr/>
              <p:nvPr/>
            </p:nvCxnSpPr>
            <p:spPr>
              <a:xfrm>
                <a:off x="1027909" y="2091361"/>
                <a:ext cx="106195"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281" name="Group 280"/>
            <p:cNvGrpSpPr/>
            <p:nvPr/>
          </p:nvGrpSpPr>
          <p:grpSpPr>
            <a:xfrm>
              <a:off x="4886723" y="4930690"/>
              <a:ext cx="317716" cy="646331"/>
              <a:chOff x="930796" y="1768196"/>
              <a:chExt cx="317716" cy="646331"/>
            </a:xfrm>
          </p:grpSpPr>
          <p:sp>
            <p:nvSpPr>
              <p:cNvPr id="282" name="Rectangle 281"/>
              <p:cNvSpPr/>
              <p:nvPr/>
            </p:nvSpPr>
            <p:spPr>
              <a:xfrm>
                <a:off x="930796" y="1768196"/>
                <a:ext cx="317716" cy="646331"/>
              </a:xfrm>
              <a:prstGeom prst="rect">
                <a:avLst/>
              </a:prstGeom>
            </p:spPr>
            <p:txBody>
              <a:bodyPr wrap="none">
                <a:spAutoFit/>
              </a:bodyPr>
              <a:lstStyle/>
              <a:p>
                <a:pPr algn="ctr"/>
                <a:r>
                  <a:rPr lang="en-GB" dirty="0"/>
                  <a:t>5</a:t>
                </a:r>
                <a:br>
                  <a:rPr lang="en-GB" dirty="0"/>
                </a:br>
                <a:r>
                  <a:rPr lang="en-GB" dirty="0"/>
                  <a:t>8</a:t>
                </a:r>
              </a:p>
            </p:txBody>
          </p:sp>
          <p:cxnSp>
            <p:nvCxnSpPr>
              <p:cNvPr id="283" name="Straight Connector 282"/>
              <p:cNvCxnSpPr/>
              <p:nvPr/>
            </p:nvCxnSpPr>
            <p:spPr>
              <a:xfrm>
                <a:off x="1027909" y="2091361"/>
                <a:ext cx="106195"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grpSp>
      <p:sp>
        <p:nvSpPr>
          <p:cNvPr id="105" name="Rectangle 104"/>
          <p:cNvSpPr/>
          <p:nvPr/>
        </p:nvSpPr>
        <p:spPr>
          <a:xfrm>
            <a:off x="3680320" y="670981"/>
            <a:ext cx="976684" cy="337100"/>
          </a:xfrm>
          <a:prstGeom prst="rect">
            <a:avLst/>
          </a:prstGeom>
          <a:solidFill>
            <a:srgbClr val="4EB2E5"/>
          </a:solidFill>
        </p:spPr>
        <p:txBody>
          <a:bodyPr wrap="square" lIns="180000" tIns="36000" rIns="180000" bIns="54000" anchor="ctr">
            <a:spAutoFit/>
          </a:bodyPr>
          <a:lstStyle/>
          <a:p>
            <a:pPr algn="ctr"/>
            <a:r>
              <a:rPr lang="en-GB" altLang="en-US" sz="1600" b="1" dirty="0">
                <a:solidFill>
                  <a:schemeClr val="bg1"/>
                </a:solidFill>
              </a:rPr>
              <a:t>Diving</a:t>
            </a:r>
            <a:endParaRPr lang="en-GB" sz="1600" b="1" dirty="0">
              <a:solidFill>
                <a:schemeClr val="bg1"/>
              </a:solidFill>
            </a:endParaRPr>
          </a:p>
        </p:txBody>
      </p:sp>
      <p:sp>
        <p:nvSpPr>
          <p:cNvPr id="106" name="Rectangle 105"/>
          <p:cNvSpPr/>
          <p:nvPr/>
        </p:nvSpPr>
        <p:spPr>
          <a:xfrm>
            <a:off x="447429" y="670981"/>
            <a:ext cx="3232891" cy="337100"/>
          </a:xfrm>
          <a:prstGeom prst="rect">
            <a:avLst/>
          </a:prstGeom>
          <a:solidFill>
            <a:srgbClr val="072F54"/>
          </a:solidFill>
        </p:spPr>
        <p:txBody>
          <a:bodyPr wrap="none" lIns="180000" tIns="36000" rIns="180000" bIns="54000" anchor="ctr">
            <a:spAutoFit/>
          </a:bodyPr>
          <a:lstStyle/>
          <a:p>
            <a:r>
              <a:rPr lang="en-GB" sz="1600" b="1" dirty="0">
                <a:solidFill>
                  <a:schemeClr val="bg1"/>
                </a:solidFill>
              </a:rPr>
              <a:t>Subtract – Breaking the Whole</a:t>
            </a:r>
          </a:p>
        </p:txBody>
      </p:sp>
      <p:cxnSp>
        <p:nvCxnSpPr>
          <p:cNvPr id="107" name="Straight Connector 106"/>
          <p:cNvCxnSpPr/>
          <p:nvPr/>
        </p:nvCxnSpPr>
        <p:spPr>
          <a:xfrm>
            <a:off x="3680320" y="666325"/>
            <a:ext cx="0" cy="34200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402822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6" name="Table 75"/>
          <p:cNvGraphicFramePr>
            <a:graphicFrameLocks noGrp="1"/>
          </p:cNvGraphicFramePr>
          <p:nvPr>
            <p:extLst>
              <p:ext uri="{D42A27DB-BD31-4B8C-83A1-F6EECF244321}">
                <p14:modId xmlns:p14="http://schemas.microsoft.com/office/powerpoint/2010/main" val="1985078003"/>
              </p:ext>
            </p:extLst>
          </p:nvPr>
        </p:nvGraphicFramePr>
        <p:xfrm>
          <a:off x="1403302" y="5361198"/>
          <a:ext cx="1898650" cy="379044"/>
        </p:xfrm>
        <a:graphic>
          <a:graphicData uri="http://schemas.openxmlformats.org/drawingml/2006/table">
            <a:tbl>
              <a:tblPr firstRow="1" bandRow="1">
                <a:tableStyleId>{5C22544A-7EE6-4342-B048-85BDC9FD1C3A}</a:tableStyleId>
              </a:tblPr>
              <a:tblGrid>
                <a:gridCol w="1898650">
                  <a:extLst>
                    <a:ext uri="{9D8B030D-6E8A-4147-A177-3AD203B41FA5}">
                      <a16:colId xmlns:a16="http://schemas.microsoft.com/office/drawing/2014/main" val="3051370221"/>
                    </a:ext>
                  </a:extLst>
                </a:gridCol>
              </a:tblGrid>
              <a:tr h="379044">
                <a:tc>
                  <a:txBody>
                    <a:bodyPr/>
                    <a:lstStyle/>
                    <a:p>
                      <a:endParaRPr lang="en-GB" sz="5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87BD31"/>
                    </a:solidFill>
                  </a:tcPr>
                </a:tc>
                <a:extLst>
                  <a:ext uri="{0D108BD9-81ED-4DB2-BD59-A6C34878D82A}">
                    <a16:rowId xmlns:a16="http://schemas.microsoft.com/office/drawing/2014/main" val="4074811856"/>
                  </a:ext>
                </a:extLst>
              </a:tr>
            </a:tbl>
          </a:graphicData>
        </a:graphic>
      </p:graphicFrame>
      <p:graphicFrame>
        <p:nvGraphicFramePr>
          <p:cNvPr id="77" name="Table 76"/>
          <p:cNvGraphicFramePr>
            <a:graphicFrameLocks noGrp="1"/>
          </p:cNvGraphicFramePr>
          <p:nvPr>
            <p:extLst>
              <p:ext uri="{D42A27DB-BD31-4B8C-83A1-F6EECF244321}">
                <p14:modId xmlns:p14="http://schemas.microsoft.com/office/powerpoint/2010/main" val="275977996"/>
              </p:ext>
            </p:extLst>
          </p:nvPr>
        </p:nvGraphicFramePr>
        <p:xfrm>
          <a:off x="3659365" y="5361198"/>
          <a:ext cx="1898650" cy="379044"/>
        </p:xfrm>
        <a:graphic>
          <a:graphicData uri="http://schemas.openxmlformats.org/drawingml/2006/table">
            <a:tbl>
              <a:tblPr firstRow="1" bandRow="1">
                <a:tableStyleId>{5C22544A-7EE6-4342-B048-85BDC9FD1C3A}</a:tableStyleId>
              </a:tblPr>
              <a:tblGrid>
                <a:gridCol w="379730">
                  <a:extLst>
                    <a:ext uri="{9D8B030D-6E8A-4147-A177-3AD203B41FA5}">
                      <a16:colId xmlns:a16="http://schemas.microsoft.com/office/drawing/2014/main" val="3051370221"/>
                    </a:ext>
                  </a:extLst>
                </a:gridCol>
                <a:gridCol w="379730">
                  <a:extLst>
                    <a:ext uri="{9D8B030D-6E8A-4147-A177-3AD203B41FA5}">
                      <a16:colId xmlns:a16="http://schemas.microsoft.com/office/drawing/2014/main" val="2781597624"/>
                    </a:ext>
                  </a:extLst>
                </a:gridCol>
                <a:gridCol w="379730">
                  <a:extLst>
                    <a:ext uri="{9D8B030D-6E8A-4147-A177-3AD203B41FA5}">
                      <a16:colId xmlns:a16="http://schemas.microsoft.com/office/drawing/2014/main" val="109956666"/>
                    </a:ext>
                  </a:extLst>
                </a:gridCol>
                <a:gridCol w="379730">
                  <a:extLst>
                    <a:ext uri="{9D8B030D-6E8A-4147-A177-3AD203B41FA5}">
                      <a16:colId xmlns:a16="http://schemas.microsoft.com/office/drawing/2014/main" val="2881368413"/>
                    </a:ext>
                  </a:extLst>
                </a:gridCol>
                <a:gridCol w="379730">
                  <a:extLst>
                    <a:ext uri="{9D8B030D-6E8A-4147-A177-3AD203B41FA5}">
                      <a16:colId xmlns:a16="http://schemas.microsoft.com/office/drawing/2014/main" val="2545081021"/>
                    </a:ext>
                  </a:extLst>
                </a:gridCol>
              </a:tblGrid>
              <a:tr h="189522">
                <a:tc>
                  <a:txBody>
                    <a:bodyPr/>
                    <a:lstStyle/>
                    <a:p>
                      <a:endParaRPr lang="en-GB" sz="5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solidFill>
                      <a:srgbClr val="87BD31"/>
                    </a:solidFill>
                  </a:tcPr>
                </a:tc>
                <a:tc>
                  <a:txBody>
                    <a:bodyPr/>
                    <a:lstStyle/>
                    <a:p>
                      <a:endParaRPr lang="en-GB" sz="5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solidFill>
                      <a:srgbClr val="87BD31"/>
                    </a:solidFill>
                  </a:tcPr>
                </a:tc>
                <a:tc>
                  <a:txBody>
                    <a:bodyPr/>
                    <a:lstStyle/>
                    <a:p>
                      <a:endParaRPr lang="en-GB" sz="5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solidFill>
                      <a:srgbClr val="87BD31"/>
                    </a:solidFill>
                  </a:tcPr>
                </a:tc>
                <a:tc>
                  <a:txBody>
                    <a:bodyPr/>
                    <a:lstStyle/>
                    <a:p>
                      <a:endParaRPr lang="en-GB" sz="5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solidFill>
                      <a:srgbClr val="87BD31"/>
                    </a:solidFill>
                  </a:tcPr>
                </a:tc>
                <a:tc>
                  <a:txBody>
                    <a:bodyPr/>
                    <a:lstStyle/>
                    <a:p>
                      <a:endParaRPr lang="en-GB" sz="5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solidFill>
                      <a:srgbClr val="87BD31"/>
                    </a:solidFill>
                  </a:tcPr>
                </a:tc>
                <a:extLst>
                  <a:ext uri="{0D108BD9-81ED-4DB2-BD59-A6C34878D82A}">
                    <a16:rowId xmlns:a16="http://schemas.microsoft.com/office/drawing/2014/main" val="4074811856"/>
                  </a:ext>
                </a:extLst>
              </a:tr>
              <a:tr h="189522">
                <a:tc>
                  <a:txBody>
                    <a:bodyPr/>
                    <a:lstStyle/>
                    <a:p>
                      <a:endParaRPr lang="en-GB" sz="5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87BD31"/>
                    </a:solidFill>
                  </a:tcPr>
                </a:tc>
                <a:tc>
                  <a:txBody>
                    <a:bodyPr/>
                    <a:lstStyle/>
                    <a:p>
                      <a:endParaRPr lang="en-GB" sz="5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87BD31"/>
                    </a:solidFill>
                  </a:tcPr>
                </a:tc>
                <a:tc>
                  <a:txBody>
                    <a:bodyPr/>
                    <a:lstStyle/>
                    <a:p>
                      <a:endParaRPr lang="en-GB" sz="5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87BD31"/>
                    </a:solidFill>
                  </a:tcPr>
                </a:tc>
                <a:tc>
                  <a:txBody>
                    <a:bodyPr/>
                    <a:lstStyle/>
                    <a:p>
                      <a:endParaRPr lang="en-GB" sz="5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87BD31"/>
                    </a:solidFill>
                  </a:tcPr>
                </a:tc>
                <a:tc>
                  <a:txBody>
                    <a:bodyPr/>
                    <a:lstStyle/>
                    <a:p>
                      <a:endParaRPr lang="en-GB" sz="5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87BD31"/>
                    </a:solidFill>
                  </a:tcPr>
                </a:tc>
                <a:extLst>
                  <a:ext uri="{0D108BD9-81ED-4DB2-BD59-A6C34878D82A}">
                    <a16:rowId xmlns:a16="http://schemas.microsoft.com/office/drawing/2014/main" val="2053737135"/>
                  </a:ext>
                </a:extLst>
              </a:tr>
            </a:tbl>
          </a:graphicData>
        </a:graphic>
      </p:graphicFrame>
      <p:graphicFrame>
        <p:nvGraphicFramePr>
          <p:cNvPr id="78" name="Table 77"/>
          <p:cNvGraphicFramePr>
            <a:graphicFrameLocks noGrp="1"/>
          </p:cNvGraphicFramePr>
          <p:nvPr>
            <p:extLst>
              <p:ext uri="{D42A27DB-BD31-4B8C-83A1-F6EECF244321}">
                <p14:modId xmlns:p14="http://schemas.microsoft.com/office/powerpoint/2010/main" val="616688733"/>
              </p:ext>
            </p:extLst>
          </p:nvPr>
        </p:nvGraphicFramePr>
        <p:xfrm>
          <a:off x="5915428" y="5361198"/>
          <a:ext cx="1898650" cy="379044"/>
        </p:xfrm>
        <a:graphic>
          <a:graphicData uri="http://schemas.openxmlformats.org/drawingml/2006/table">
            <a:tbl>
              <a:tblPr firstRow="1" bandRow="1">
                <a:tableStyleId>{5C22544A-7EE6-4342-B048-85BDC9FD1C3A}</a:tableStyleId>
              </a:tblPr>
              <a:tblGrid>
                <a:gridCol w="379730">
                  <a:extLst>
                    <a:ext uri="{9D8B030D-6E8A-4147-A177-3AD203B41FA5}">
                      <a16:colId xmlns:a16="http://schemas.microsoft.com/office/drawing/2014/main" val="3051370221"/>
                    </a:ext>
                  </a:extLst>
                </a:gridCol>
                <a:gridCol w="379730">
                  <a:extLst>
                    <a:ext uri="{9D8B030D-6E8A-4147-A177-3AD203B41FA5}">
                      <a16:colId xmlns:a16="http://schemas.microsoft.com/office/drawing/2014/main" val="2781597624"/>
                    </a:ext>
                  </a:extLst>
                </a:gridCol>
                <a:gridCol w="379730">
                  <a:extLst>
                    <a:ext uri="{9D8B030D-6E8A-4147-A177-3AD203B41FA5}">
                      <a16:colId xmlns:a16="http://schemas.microsoft.com/office/drawing/2014/main" val="109956666"/>
                    </a:ext>
                  </a:extLst>
                </a:gridCol>
                <a:gridCol w="379730">
                  <a:extLst>
                    <a:ext uri="{9D8B030D-6E8A-4147-A177-3AD203B41FA5}">
                      <a16:colId xmlns:a16="http://schemas.microsoft.com/office/drawing/2014/main" val="2881368413"/>
                    </a:ext>
                  </a:extLst>
                </a:gridCol>
                <a:gridCol w="379730">
                  <a:extLst>
                    <a:ext uri="{9D8B030D-6E8A-4147-A177-3AD203B41FA5}">
                      <a16:colId xmlns:a16="http://schemas.microsoft.com/office/drawing/2014/main" val="2545081021"/>
                    </a:ext>
                  </a:extLst>
                </a:gridCol>
              </a:tblGrid>
              <a:tr h="189522">
                <a:tc>
                  <a:txBody>
                    <a:bodyPr/>
                    <a:lstStyle/>
                    <a:p>
                      <a:endParaRPr lang="en-GB" sz="5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solidFill>
                      <a:srgbClr val="87BD31"/>
                    </a:solidFill>
                  </a:tcPr>
                </a:tc>
                <a:tc>
                  <a:txBody>
                    <a:bodyPr/>
                    <a:lstStyle/>
                    <a:p>
                      <a:endParaRPr lang="en-GB" sz="5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solidFill>
                      <a:srgbClr val="87BD31"/>
                    </a:solidFill>
                  </a:tcPr>
                </a:tc>
                <a:tc>
                  <a:txBody>
                    <a:bodyPr/>
                    <a:lstStyle/>
                    <a:p>
                      <a:endParaRPr lang="en-GB" sz="5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solidFill>
                      <a:srgbClr val="87BD31"/>
                    </a:solidFill>
                  </a:tcPr>
                </a:tc>
                <a:tc>
                  <a:txBody>
                    <a:bodyPr/>
                    <a:lstStyle/>
                    <a:p>
                      <a:endParaRPr lang="en-GB" sz="5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solidFill>
                      <a:schemeClr val="bg1"/>
                    </a:solidFill>
                  </a:tcPr>
                </a:tc>
                <a:tc>
                  <a:txBody>
                    <a:bodyPr/>
                    <a:lstStyle/>
                    <a:p>
                      <a:endParaRPr lang="en-GB" sz="5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solidFill>
                      <a:schemeClr val="bg1"/>
                    </a:solidFill>
                  </a:tcPr>
                </a:tc>
                <a:extLst>
                  <a:ext uri="{0D108BD9-81ED-4DB2-BD59-A6C34878D82A}">
                    <a16:rowId xmlns:a16="http://schemas.microsoft.com/office/drawing/2014/main" val="4074811856"/>
                  </a:ext>
                </a:extLst>
              </a:tr>
              <a:tr h="189522">
                <a:tc>
                  <a:txBody>
                    <a:bodyPr/>
                    <a:lstStyle/>
                    <a:p>
                      <a:endParaRPr lang="en-GB" sz="5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87BD31"/>
                    </a:solidFill>
                  </a:tcPr>
                </a:tc>
                <a:tc>
                  <a:txBody>
                    <a:bodyPr/>
                    <a:lstStyle/>
                    <a:p>
                      <a:endParaRPr lang="en-GB" sz="5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87BD31"/>
                    </a:solidFill>
                  </a:tcPr>
                </a:tc>
                <a:tc>
                  <a:txBody>
                    <a:bodyPr/>
                    <a:lstStyle/>
                    <a:p>
                      <a:endParaRPr lang="en-GB" sz="5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87BD31"/>
                    </a:solidFill>
                  </a:tcPr>
                </a:tc>
                <a:tc>
                  <a:txBody>
                    <a:bodyPr/>
                    <a:lstStyle/>
                    <a:p>
                      <a:endParaRPr lang="en-GB" sz="5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GB" sz="5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053737135"/>
                  </a:ext>
                </a:extLst>
              </a:tr>
            </a:tbl>
          </a:graphicData>
        </a:graphic>
      </p:graphicFrame>
      <p:pic>
        <p:nvPicPr>
          <p:cNvPr id="2" name="Picture 1"/>
          <p:cNvPicPr>
            <a:picLocks noChangeAspect="1"/>
          </p:cNvPicPr>
          <p:nvPr/>
        </p:nvPicPr>
        <p:blipFill rotWithShape="1">
          <a:blip r:embed="rId2" cstate="print">
            <a:extLst>
              <a:ext uri="{28A0092B-C50C-407E-A947-70E740481C1C}">
                <a14:useLocalDpi xmlns:a14="http://schemas.microsoft.com/office/drawing/2010/main" val="0"/>
              </a:ext>
            </a:extLst>
          </a:blip>
          <a:srcRect b="77453"/>
          <a:stretch/>
        </p:blipFill>
        <p:spPr>
          <a:xfrm>
            <a:off x="2279246" y="1123468"/>
            <a:ext cx="4585507" cy="1546236"/>
          </a:xfrm>
          <a:prstGeom prst="rect">
            <a:avLst/>
          </a:prstGeom>
        </p:spPr>
      </p:pic>
      <p:pic>
        <p:nvPicPr>
          <p:cNvPr id="66" name="Picture 6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902250" y="532799"/>
            <a:ext cx="702000" cy="702000"/>
          </a:xfrm>
          <a:prstGeom prst="rect">
            <a:avLst/>
          </a:prstGeom>
        </p:spPr>
      </p:pic>
      <p:sp>
        <p:nvSpPr>
          <p:cNvPr id="12" name="Rectangle 11"/>
          <p:cNvSpPr/>
          <p:nvPr/>
        </p:nvSpPr>
        <p:spPr>
          <a:xfrm>
            <a:off x="447429" y="670659"/>
            <a:ext cx="3232891" cy="337100"/>
          </a:xfrm>
          <a:prstGeom prst="rect">
            <a:avLst/>
          </a:prstGeom>
          <a:solidFill>
            <a:srgbClr val="072F54"/>
          </a:solidFill>
        </p:spPr>
        <p:txBody>
          <a:bodyPr wrap="none" lIns="180000" tIns="36000" rIns="180000" bIns="54000" anchor="ctr">
            <a:spAutoFit/>
          </a:bodyPr>
          <a:lstStyle/>
          <a:p>
            <a:r>
              <a:rPr lang="en-GB" sz="1600" b="1" dirty="0">
                <a:solidFill>
                  <a:schemeClr val="bg1"/>
                </a:solidFill>
              </a:rPr>
              <a:t>Subtract – Breaking the Whole</a:t>
            </a:r>
          </a:p>
        </p:txBody>
      </p:sp>
      <p:sp>
        <p:nvSpPr>
          <p:cNvPr id="10" name="Rectangle 9"/>
          <p:cNvSpPr/>
          <p:nvPr/>
        </p:nvSpPr>
        <p:spPr>
          <a:xfrm>
            <a:off x="3654516" y="670659"/>
            <a:ext cx="1063301" cy="337100"/>
          </a:xfrm>
          <a:prstGeom prst="rect">
            <a:avLst/>
          </a:prstGeom>
          <a:solidFill>
            <a:srgbClr val="007AC3"/>
          </a:solidFill>
        </p:spPr>
        <p:txBody>
          <a:bodyPr wrap="square" lIns="180000" tIns="36000" rIns="180000" bIns="54000" anchor="ctr">
            <a:spAutoFit/>
          </a:bodyPr>
          <a:lstStyle/>
          <a:p>
            <a:pPr algn="ctr"/>
            <a:r>
              <a:rPr lang="en-GB" altLang="en-US" sz="1600" b="1" dirty="0">
                <a:solidFill>
                  <a:schemeClr val="bg1"/>
                </a:solidFill>
              </a:rPr>
              <a:t>Deeper</a:t>
            </a:r>
            <a:endParaRPr lang="en-GB" sz="1600" b="1" dirty="0">
              <a:solidFill>
                <a:schemeClr val="bg1"/>
              </a:solidFill>
            </a:endParaRPr>
          </a:p>
        </p:txBody>
      </p:sp>
      <p:cxnSp>
        <p:nvCxnSpPr>
          <p:cNvPr id="11" name="Straight Connector 10"/>
          <p:cNvCxnSpPr/>
          <p:nvPr/>
        </p:nvCxnSpPr>
        <p:spPr>
          <a:xfrm>
            <a:off x="3654516" y="666325"/>
            <a:ext cx="0" cy="34200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grpSp>
        <p:nvGrpSpPr>
          <p:cNvPr id="6" name="Group 5"/>
          <p:cNvGrpSpPr/>
          <p:nvPr/>
        </p:nvGrpSpPr>
        <p:grpSpPr>
          <a:xfrm>
            <a:off x="4441030" y="1875425"/>
            <a:ext cx="417102" cy="646331"/>
            <a:chOff x="881103" y="1768196"/>
            <a:chExt cx="417102" cy="646331"/>
          </a:xfrm>
        </p:grpSpPr>
        <p:sp>
          <p:nvSpPr>
            <p:cNvPr id="7" name="Rectangle 6"/>
            <p:cNvSpPr/>
            <p:nvPr/>
          </p:nvSpPr>
          <p:spPr>
            <a:xfrm>
              <a:off x="881103" y="1768196"/>
              <a:ext cx="417102" cy="646331"/>
            </a:xfrm>
            <a:prstGeom prst="rect">
              <a:avLst/>
            </a:prstGeom>
          </p:spPr>
          <p:txBody>
            <a:bodyPr wrap="none">
              <a:spAutoFit/>
            </a:bodyPr>
            <a:lstStyle/>
            <a:p>
              <a:pPr algn="ctr"/>
              <a:r>
                <a:rPr lang="en-GB" dirty="0"/>
                <a:t>7</a:t>
              </a:r>
              <a:br>
                <a:rPr lang="en-GB" dirty="0"/>
              </a:br>
              <a:r>
                <a:rPr lang="en-GB" dirty="0"/>
                <a:t>10</a:t>
              </a:r>
            </a:p>
          </p:txBody>
        </p:sp>
        <p:cxnSp>
          <p:nvCxnSpPr>
            <p:cNvPr id="8" name="Straight Connector 7"/>
            <p:cNvCxnSpPr/>
            <p:nvPr/>
          </p:nvCxnSpPr>
          <p:spPr>
            <a:xfrm>
              <a:off x="987428" y="2091361"/>
              <a:ext cx="193329"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9" name="Group 8"/>
          <p:cNvGrpSpPr/>
          <p:nvPr/>
        </p:nvGrpSpPr>
        <p:grpSpPr>
          <a:xfrm>
            <a:off x="4077456" y="1878072"/>
            <a:ext cx="306494" cy="646331"/>
            <a:chOff x="936407" y="1768196"/>
            <a:chExt cx="306494" cy="646331"/>
          </a:xfrm>
        </p:grpSpPr>
        <p:sp>
          <p:nvSpPr>
            <p:cNvPr id="13" name="Rectangle 12"/>
            <p:cNvSpPr/>
            <p:nvPr/>
          </p:nvSpPr>
          <p:spPr>
            <a:xfrm>
              <a:off x="936407" y="1768196"/>
              <a:ext cx="306494" cy="646331"/>
            </a:xfrm>
            <a:prstGeom prst="rect">
              <a:avLst/>
            </a:prstGeom>
          </p:spPr>
          <p:txBody>
            <a:bodyPr wrap="none">
              <a:spAutoFit/>
            </a:bodyPr>
            <a:lstStyle/>
            <a:p>
              <a:pPr algn="ctr"/>
              <a:r>
                <a:rPr lang="en-GB" dirty="0"/>
                <a:t>3</a:t>
              </a:r>
              <a:br>
                <a:rPr lang="en-GB" dirty="0"/>
              </a:br>
              <a:r>
                <a:rPr lang="en-GB" dirty="0"/>
                <a:t>5</a:t>
              </a:r>
            </a:p>
          </p:txBody>
        </p:sp>
        <p:cxnSp>
          <p:nvCxnSpPr>
            <p:cNvPr id="14" name="Straight Connector 13"/>
            <p:cNvCxnSpPr/>
            <p:nvPr/>
          </p:nvCxnSpPr>
          <p:spPr>
            <a:xfrm>
              <a:off x="1027909" y="2091361"/>
              <a:ext cx="106195"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15" name="Rectangle 14"/>
          <p:cNvSpPr/>
          <p:nvPr/>
        </p:nvSpPr>
        <p:spPr>
          <a:xfrm>
            <a:off x="3910312" y="2032906"/>
            <a:ext cx="306495" cy="369332"/>
          </a:xfrm>
          <a:prstGeom prst="rect">
            <a:avLst/>
          </a:prstGeom>
        </p:spPr>
        <p:txBody>
          <a:bodyPr wrap="none">
            <a:spAutoFit/>
          </a:bodyPr>
          <a:lstStyle/>
          <a:p>
            <a:pPr algn="ctr"/>
            <a:r>
              <a:rPr lang="en-GB" dirty="0"/>
              <a:t>2</a:t>
            </a:r>
          </a:p>
        </p:txBody>
      </p:sp>
      <p:sp>
        <p:nvSpPr>
          <p:cNvPr id="16" name="Rectangle 15"/>
          <p:cNvSpPr/>
          <p:nvPr/>
        </p:nvSpPr>
        <p:spPr>
          <a:xfrm>
            <a:off x="4255271" y="2013925"/>
            <a:ext cx="320922" cy="369332"/>
          </a:xfrm>
          <a:prstGeom prst="rect">
            <a:avLst/>
          </a:prstGeom>
        </p:spPr>
        <p:txBody>
          <a:bodyPr wrap="none">
            <a:spAutoFit/>
          </a:bodyPr>
          <a:lstStyle/>
          <a:p>
            <a:pPr algn="ctr"/>
            <a:r>
              <a:rPr lang="en-GB" dirty="0"/>
              <a:t>−</a:t>
            </a:r>
          </a:p>
        </p:txBody>
      </p:sp>
      <p:sp>
        <p:nvSpPr>
          <p:cNvPr id="17" name="Rectangle 16"/>
          <p:cNvSpPr/>
          <p:nvPr/>
        </p:nvSpPr>
        <p:spPr>
          <a:xfrm>
            <a:off x="4733008" y="2013925"/>
            <a:ext cx="320922" cy="369332"/>
          </a:xfrm>
          <a:prstGeom prst="rect">
            <a:avLst/>
          </a:prstGeom>
        </p:spPr>
        <p:txBody>
          <a:bodyPr wrap="none">
            <a:spAutoFit/>
          </a:bodyPr>
          <a:lstStyle/>
          <a:p>
            <a:pPr algn="ctr"/>
            <a:r>
              <a:rPr lang="en-GB" dirty="0"/>
              <a:t>=</a:t>
            </a:r>
          </a:p>
        </p:txBody>
      </p:sp>
      <p:grpSp>
        <p:nvGrpSpPr>
          <p:cNvPr id="18" name="Group 17"/>
          <p:cNvGrpSpPr/>
          <p:nvPr/>
        </p:nvGrpSpPr>
        <p:grpSpPr>
          <a:xfrm>
            <a:off x="5078849" y="1867035"/>
            <a:ext cx="316112" cy="646331"/>
            <a:chOff x="931598" y="1768196"/>
            <a:chExt cx="316112" cy="646331"/>
          </a:xfrm>
        </p:grpSpPr>
        <p:sp>
          <p:nvSpPr>
            <p:cNvPr id="19" name="Rectangle 18"/>
            <p:cNvSpPr/>
            <p:nvPr/>
          </p:nvSpPr>
          <p:spPr>
            <a:xfrm>
              <a:off x="931598" y="1768196"/>
              <a:ext cx="316112" cy="646331"/>
            </a:xfrm>
            <a:prstGeom prst="rect">
              <a:avLst/>
            </a:prstGeom>
          </p:spPr>
          <p:txBody>
            <a:bodyPr wrap="none">
              <a:spAutoFit/>
            </a:bodyPr>
            <a:lstStyle/>
            <a:p>
              <a:pPr algn="ctr"/>
              <a:r>
                <a:rPr lang="en-GB" dirty="0">
                  <a:latin typeface="Kalam" panose="02000000000000000000" pitchFamily="2" charset="0"/>
                  <a:cs typeface="Kalam" panose="02000000000000000000" pitchFamily="2" charset="0"/>
                </a:rPr>
                <a:t>1</a:t>
              </a:r>
              <a:br>
                <a:rPr lang="en-GB" dirty="0">
                  <a:latin typeface="Kalam" panose="02000000000000000000" pitchFamily="2" charset="0"/>
                  <a:cs typeface="Kalam" panose="02000000000000000000" pitchFamily="2" charset="0"/>
                </a:rPr>
              </a:br>
              <a:r>
                <a:rPr lang="en-GB" dirty="0">
                  <a:latin typeface="Kalam" panose="02000000000000000000" pitchFamily="2" charset="0"/>
                  <a:cs typeface="Kalam" panose="02000000000000000000" pitchFamily="2" charset="0"/>
                </a:rPr>
                <a:t>5</a:t>
              </a:r>
            </a:p>
          </p:txBody>
        </p:sp>
        <p:cxnSp>
          <p:nvCxnSpPr>
            <p:cNvPr id="20" name="Straight Connector 19"/>
            <p:cNvCxnSpPr/>
            <p:nvPr/>
          </p:nvCxnSpPr>
          <p:spPr>
            <a:xfrm>
              <a:off x="1027909" y="2091361"/>
              <a:ext cx="106195"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21" name="Rectangle 20"/>
          <p:cNvSpPr/>
          <p:nvPr/>
        </p:nvSpPr>
        <p:spPr>
          <a:xfrm>
            <a:off x="4942964" y="2021869"/>
            <a:ext cx="253596" cy="369332"/>
          </a:xfrm>
          <a:prstGeom prst="rect">
            <a:avLst/>
          </a:prstGeom>
        </p:spPr>
        <p:txBody>
          <a:bodyPr wrap="none">
            <a:spAutoFit/>
          </a:bodyPr>
          <a:lstStyle/>
          <a:p>
            <a:pPr algn="ctr"/>
            <a:r>
              <a:rPr lang="en-GB" dirty="0">
                <a:latin typeface="Kalam" panose="02000000000000000000" pitchFamily="2" charset="0"/>
                <a:cs typeface="Kalam" panose="02000000000000000000" pitchFamily="2" charset="0"/>
              </a:rPr>
              <a:t>1</a:t>
            </a:r>
          </a:p>
        </p:txBody>
      </p:sp>
      <p:sp>
        <p:nvSpPr>
          <p:cNvPr id="22" name="TextBox 21"/>
          <p:cNvSpPr txBox="1"/>
          <p:nvPr/>
        </p:nvSpPr>
        <p:spPr>
          <a:xfrm>
            <a:off x="755650" y="2620636"/>
            <a:ext cx="7632700" cy="495108"/>
          </a:xfrm>
          <a:prstGeom prst="rect">
            <a:avLst/>
          </a:prstGeom>
          <a:solidFill>
            <a:srgbClr val="FDCF81"/>
          </a:solidFill>
          <a:ln w="28575">
            <a:noFill/>
          </a:ln>
        </p:spPr>
        <p:txBody>
          <a:bodyPr wrap="square" lIns="108000" tIns="108000" rIns="108000" bIns="108000" rtlCol="0">
            <a:spAutoFit/>
          </a:bodyPr>
          <a:lstStyle/>
          <a:p>
            <a:r>
              <a:rPr lang="en-GB" dirty="0"/>
              <a:t>Explain the mistake that Isabel made.</a:t>
            </a:r>
          </a:p>
        </p:txBody>
      </p:sp>
      <p:sp>
        <p:nvSpPr>
          <p:cNvPr id="23" name="TextBox 22"/>
          <p:cNvSpPr txBox="1"/>
          <p:nvPr/>
        </p:nvSpPr>
        <p:spPr>
          <a:xfrm>
            <a:off x="755650" y="3695759"/>
            <a:ext cx="7632700" cy="772107"/>
          </a:xfrm>
          <a:prstGeom prst="rect">
            <a:avLst/>
          </a:prstGeom>
          <a:solidFill>
            <a:schemeClr val="bg1"/>
          </a:solidFill>
          <a:ln w="28575">
            <a:solidFill>
              <a:srgbClr val="87BD31"/>
            </a:solidFill>
          </a:ln>
        </p:spPr>
        <p:txBody>
          <a:bodyPr wrap="square" lIns="108000" tIns="108000" rIns="108000" bIns="108000" rtlCol="0">
            <a:spAutoFit/>
          </a:bodyPr>
          <a:lstStyle/>
          <a:p>
            <a:r>
              <a:rPr lang="en-GB" dirty="0"/>
              <a:t>Isabel forgot to make the fractions equivalent. This meant that she subtracted seven fifths instead of seven tenths. The correct answer is:</a:t>
            </a:r>
          </a:p>
        </p:txBody>
      </p:sp>
      <p:graphicFrame>
        <p:nvGraphicFramePr>
          <p:cNvPr id="24" name="Table 23"/>
          <p:cNvGraphicFramePr>
            <a:graphicFrameLocks noGrp="1"/>
          </p:cNvGraphicFramePr>
          <p:nvPr>
            <p:extLst>
              <p:ext uri="{D42A27DB-BD31-4B8C-83A1-F6EECF244321}">
                <p14:modId xmlns:p14="http://schemas.microsoft.com/office/powerpoint/2010/main" val="3479978173"/>
              </p:ext>
            </p:extLst>
          </p:nvPr>
        </p:nvGraphicFramePr>
        <p:xfrm>
          <a:off x="1412176" y="3209774"/>
          <a:ext cx="1898650" cy="379044"/>
        </p:xfrm>
        <a:graphic>
          <a:graphicData uri="http://schemas.openxmlformats.org/drawingml/2006/table">
            <a:tbl>
              <a:tblPr firstRow="1" bandRow="1">
                <a:tableStyleId>{5C22544A-7EE6-4342-B048-85BDC9FD1C3A}</a:tableStyleId>
              </a:tblPr>
              <a:tblGrid>
                <a:gridCol w="1898650">
                  <a:extLst>
                    <a:ext uri="{9D8B030D-6E8A-4147-A177-3AD203B41FA5}">
                      <a16:colId xmlns:a16="http://schemas.microsoft.com/office/drawing/2014/main" val="3051370221"/>
                    </a:ext>
                  </a:extLst>
                </a:gridCol>
              </a:tblGrid>
              <a:tr h="379044">
                <a:tc>
                  <a:txBody>
                    <a:bodyPr/>
                    <a:lstStyle/>
                    <a:p>
                      <a:endParaRPr lang="en-GB" sz="5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0864A"/>
                    </a:solidFill>
                  </a:tcPr>
                </a:tc>
                <a:extLst>
                  <a:ext uri="{0D108BD9-81ED-4DB2-BD59-A6C34878D82A}">
                    <a16:rowId xmlns:a16="http://schemas.microsoft.com/office/drawing/2014/main" val="4074811856"/>
                  </a:ext>
                </a:extLst>
              </a:tr>
            </a:tbl>
          </a:graphicData>
        </a:graphic>
      </p:graphicFrame>
      <p:cxnSp>
        <p:nvCxnSpPr>
          <p:cNvPr id="25" name="Straight Connector 24"/>
          <p:cNvCxnSpPr/>
          <p:nvPr/>
        </p:nvCxnSpPr>
        <p:spPr>
          <a:xfrm>
            <a:off x="3659365" y="5558556"/>
            <a:ext cx="189865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nvGrpSpPr>
          <p:cNvPr id="26" name="Group 25"/>
          <p:cNvGrpSpPr/>
          <p:nvPr/>
        </p:nvGrpSpPr>
        <p:grpSpPr>
          <a:xfrm>
            <a:off x="5175160" y="5558556"/>
            <a:ext cx="381238" cy="182509"/>
            <a:chOff x="6413499" y="2593736"/>
            <a:chExt cx="949326" cy="182509"/>
          </a:xfrm>
        </p:grpSpPr>
        <p:cxnSp>
          <p:nvCxnSpPr>
            <p:cNvPr id="27" name="Straight Connector 26"/>
            <p:cNvCxnSpPr/>
            <p:nvPr/>
          </p:nvCxnSpPr>
          <p:spPr>
            <a:xfrm flipV="1">
              <a:off x="6413499" y="2593737"/>
              <a:ext cx="949326" cy="182508"/>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8" name="Straight Connector 27"/>
            <p:cNvCxnSpPr/>
            <p:nvPr/>
          </p:nvCxnSpPr>
          <p:spPr>
            <a:xfrm>
              <a:off x="6413499" y="2593736"/>
              <a:ext cx="949326" cy="182509"/>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grpSp>
      <p:graphicFrame>
        <p:nvGraphicFramePr>
          <p:cNvPr id="29" name="Table 28"/>
          <p:cNvGraphicFramePr>
            <a:graphicFrameLocks noGrp="1"/>
          </p:cNvGraphicFramePr>
          <p:nvPr>
            <p:extLst>
              <p:ext uri="{D42A27DB-BD31-4B8C-83A1-F6EECF244321}">
                <p14:modId xmlns:p14="http://schemas.microsoft.com/office/powerpoint/2010/main" val="303224255"/>
              </p:ext>
            </p:extLst>
          </p:nvPr>
        </p:nvGraphicFramePr>
        <p:xfrm>
          <a:off x="3668239" y="3209774"/>
          <a:ext cx="1898650" cy="379044"/>
        </p:xfrm>
        <a:graphic>
          <a:graphicData uri="http://schemas.openxmlformats.org/drawingml/2006/table">
            <a:tbl>
              <a:tblPr firstRow="1" bandRow="1">
                <a:tableStyleId>{5C22544A-7EE6-4342-B048-85BDC9FD1C3A}</a:tableStyleId>
              </a:tblPr>
              <a:tblGrid>
                <a:gridCol w="379730">
                  <a:extLst>
                    <a:ext uri="{9D8B030D-6E8A-4147-A177-3AD203B41FA5}">
                      <a16:colId xmlns:a16="http://schemas.microsoft.com/office/drawing/2014/main" val="3051370221"/>
                    </a:ext>
                  </a:extLst>
                </a:gridCol>
                <a:gridCol w="379730">
                  <a:extLst>
                    <a:ext uri="{9D8B030D-6E8A-4147-A177-3AD203B41FA5}">
                      <a16:colId xmlns:a16="http://schemas.microsoft.com/office/drawing/2014/main" val="2781597624"/>
                    </a:ext>
                  </a:extLst>
                </a:gridCol>
                <a:gridCol w="379730">
                  <a:extLst>
                    <a:ext uri="{9D8B030D-6E8A-4147-A177-3AD203B41FA5}">
                      <a16:colId xmlns:a16="http://schemas.microsoft.com/office/drawing/2014/main" val="109956666"/>
                    </a:ext>
                  </a:extLst>
                </a:gridCol>
                <a:gridCol w="379730">
                  <a:extLst>
                    <a:ext uri="{9D8B030D-6E8A-4147-A177-3AD203B41FA5}">
                      <a16:colId xmlns:a16="http://schemas.microsoft.com/office/drawing/2014/main" val="2881368413"/>
                    </a:ext>
                  </a:extLst>
                </a:gridCol>
                <a:gridCol w="379730">
                  <a:extLst>
                    <a:ext uri="{9D8B030D-6E8A-4147-A177-3AD203B41FA5}">
                      <a16:colId xmlns:a16="http://schemas.microsoft.com/office/drawing/2014/main" val="2545081021"/>
                    </a:ext>
                  </a:extLst>
                </a:gridCol>
              </a:tblGrid>
              <a:tr h="189522">
                <a:tc>
                  <a:txBody>
                    <a:bodyPr/>
                    <a:lstStyle/>
                    <a:p>
                      <a:endParaRPr lang="en-GB" sz="5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solidFill>
                      <a:srgbClr val="F0864A"/>
                    </a:solidFill>
                  </a:tcPr>
                </a:tc>
                <a:tc>
                  <a:txBody>
                    <a:bodyPr/>
                    <a:lstStyle/>
                    <a:p>
                      <a:endParaRPr lang="en-GB" sz="5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solidFill>
                      <a:srgbClr val="F0864A"/>
                    </a:solidFill>
                  </a:tcPr>
                </a:tc>
                <a:tc>
                  <a:txBody>
                    <a:bodyPr/>
                    <a:lstStyle/>
                    <a:p>
                      <a:endParaRPr lang="en-GB" sz="5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solidFill>
                      <a:srgbClr val="F0864A"/>
                    </a:solidFill>
                  </a:tcPr>
                </a:tc>
                <a:tc>
                  <a:txBody>
                    <a:bodyPr/>
                    <a:lstStyle/>
                    <a:p>
                      <a:endParaRPr lang="en-GB" sz="5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solidFill>
                      <a:srgbClr val="F0864A"/>
                    </a:solidFill>
                  </a:tcPr>
                </a:tc>
                <a:tc>
                  <a:txBody>
                    <a:bodyPr/>
                    <a:lstStyle/>
                    <a:p>
                      <a:endParaRPr lang="en-GB" sz="5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solidFill>
                      <a:srgbClr val="F0864A"/>
                    </a:solidFill>
                  </a:tcPr>
                </a:tc>
                <a:extLst>
                  <a:ext uri="{0D108BD9-81ED-4DB2-BD59-A6C34878D82A}">
                    <a16:rowId xmlns:a16="http://schemas.microsoft.com/office/drawing/2014/main" val="4074811856"/>
                  </a:ext>
                </a:extLst>
              </a:tr>
              <a:tr h="189522">
                <a:tc>
                  <a:txBody>
                    <a:bodyPr/>
                    <a:lstStyle/>
                    <a:p>
                      <a:endParaRPr lang="en-GB" sz="5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0864A"/>
                    </a:solidFill>
                  </a:tcPr>
                </a:tc>
                <a:tc>
                  <a:txBody>
                    <a:bodyPr/>
                    <a:lstStyle/>
                    <a:p>
                      <a:endParaRPr lang="en-GB" sz="5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0864A"/>
                    </a:solidFill>
                  </a:tcPr>
                </a:tc>
                <a:tc>
                  <a:txBody>
                    <a:bodyPr/>
                    <a:lstStyle/>
                    <a:p>
                      <a:endParaRPr lang="en-GB" sz="5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0864A"/>
                    </a:solidFill>
                  </a:tcPr>
                </a:tc>
                <a:tc>
                  <a:txBody>
                    <a:bodyPr/>
                    <a:lstStyle/>
                    <a:p>
                      <a:endParaRPr lang="en-GB" sz="5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0864A"/>
                    </a:solidFill>
                  </a:tcPr>
                </a:tc>
                <a:tc>
                  <a:txBody>
                    <a:bodyPr/>
                    <a:lstStyle/>
                    <a:p>
                      <a:endParaRPr lang="en-GB" sz="5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0864A"/>
                    </a:solidFill>
                  </a:tcPr>
                </a:tc>
                <a:extLst>
                  <a:ext uri="{0D108BD9-81ED-4DB2-BD59-A6C34878D82A}">
                    <a16:rowId xmlns:a16="http://schemas.microsoft.com/office/drawing/2014/main" val="2053737135"/>
                  </a:ext>
                </a:extLst>
              </a:tr>
            </a:tbl>
          </a:graphicData>
        </a:graphic>
      </p:graphicFrame>
      <p:graphicFrame>
        <p:nvGraphicFramePr>
          <p:cNvPr id="30" name="Table 29"/>
          <p:cNvGraphicFramePr>
            <a:graphicFrameLocks noGrp="1"/>
          </p:cNvGraphicFramePr>
          <p:nvPr>
            <p:extLst>
              <p:ext uri="{D42A27DB-BD31-4B8C-83A1-F6EECF244321}">
                <p14:modId xmlns:p14="http://schemas.microsoft.com/office/powerpoint/2010/main" val="1281643101"/>
              </p:ext>
            </p:extLst>
          </p:nvPr>
        </p:nvGraphicFramePr>
        <p:xfrm>
          <a:off x="5924302" y="3209774"/>
          <a:ext cx="1898650" cy="379044"/>
        </p:xfrm>
        <a:graphic>
          <a:graphicData uri="http://schemas.openxmlformats.org/drawingml/2006/table">
            <a:tbl>
              <a:tblPr firstRow="1" bandRow="1">
                <a:tableStyleId>{5C22544A-7EE6-4342-B048-85BDC9FD1C3A}</a:tableStyleId>
              </a:tblPr>
              <a:tblGrid>
                <a:gridCol w="379730">
                  <a:extLst>
                    <a:ext uri="{9D8B030D-6E8A-4147-A177-3AD203B41FA5}">
                      <a16:colId xmlns:a16="http://schemas.microsoft.com/office/drawing/2014/main" val="3051370221"/>
                    </a:ext>
                  </a:extLst>
                </a:gridCol>
                <a:gridCol w="379730">
                  <a:extLst>
                    <a:ext uri="{9D8B030D-6E8A-4147-A177-3AD203B41FA5}">
                      <a16:colId xmlns:a16="http://schemas.microsoft.com/office/drawing/2014/main" val="2781597624"/>
                    </a:ext>
                  </a:extLst>
                </a:gridCol>
                <a:gridCol w="379730">
                  <a:extLst>
                    <a:ext uri="{9D8B030D-6E8A-4147-A177-3AD203B41FA5}">
                      <a16:colId xmlns:a16="http://schemas.microsoft.com/office/drawing/2014/main" val="109956666"/>
                    </a:ext>
                  </a:extLst>
                </a:gridCol>
                <a:gridCol w="379730">
                  <a:extLst>
                    <a:ext uri="{9D8B030D-6E8A-4147-A177-3AD203B41FA5}">
                      <a16:colId xmlns:a16="http://schemas.microsoft.com/office/drawing/2014/main" val="2881368413"/>
                    </a:ext>
                  </a:extLst>
                </a:gridCol>
                <a:gridCol w="379730">
                  <a:extLst>
                    <a:ext uri="{9D8B030D-6E8A-4147-A177-3AD203B41FA5}">
                      <a16:colId xmlns:a16="http://schemas.microsoft.com/office/drawing/2014/main" val="2545081021"/>
                    </a:ext>
                  </a:extLst>
                </a:gridCol>
              </a:tblGrid>
              <a:tr h="189522">
                <a:tc>
                  <a:txBody>
                    <a:bodyPr/>
                    <a:lstStyle/>
                    <a:p>
                      <a:endParaRPr lang="en-GB" sz="5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solidFill>
                      <a:srgbClr val="F0864A"/>
                    </a:solidFill>
                  </a:tcPr>
                </a:tc>
                <a:tc>
                  <a:txBody>
                    <a:bodyPr/>
                    <a:lstStyle/>
                    <a:p>
                      <a:endParaRPr lang="en-GB" sz="5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solidFill>
                      <a:srgbClr val="F0864A"/>
                    </a:solidFill>
                  </a:tcPr>
                </a:tc>
                <a:tc>
                  <a:txBody>
                    <a:bodyPr/>
                    <a:lstStyle/>
                    <a:p>
                      <a:endParaRPr lang="en-GB" sz="5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solidFill>
                      <a:srgbClr val="F0864A"/>
                    </a:solidFill>
                  </a:tcPr>
                </a:tc>
                <a:tc>
                  <a:txBody>
                    <a:bodyPr/>
                    <a:lstStyle/>
                    <a:p>
                      <a:endParaRPr lang="en-GB" sz="5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solidFill>
                      <a:schemeClr val="bg1"/>
                    </a:solidFill>
                  </a:tcPr>
                </a:tc>
                <a:tc>
                  <a:txBody>
                    <a:bodyPr/>
                    <a:lstStyle/>
                    <a:p>
                      <a:endParaRPr lang="en-GB" sz="5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solidFill>
                      <a:schemeClr val="bg1"/>
                    </a:solidFill>
                  </a:tcPr>
                </a:tc>
                <a:extLst>
                  <a:ext uri="{0D108BD9-81ED-4DB2-BD59-A6C34878D82A}">
                    <a16:rowId xmlns:a16="http://schemas.microsoft.com/office/drawing/2014/main" val="4074811856"/>
                  </a:ext>
                </a:extLst>
              </a:tr>
              <a:tr h="189522">
                <a:tc>
                  <a:txBody>
                    <a:bodyPr/>
                    <a:lstStyle/>
                    <a:p>
                      <a:endParaRPr lang="en-GB" sz="5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0864A"/>
                    </a:solidFill>
                  </a:tcPr>
                </a:tc>
                <a:tc>
                  <a:txBody>
                    <a:bodyPr/>
                    <a:lstStyle/>
                    <a:p>
                      <a:endParaRPr lang="en-GB" sz="5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0864A"/>
                    </a:solidFill>
                  </a:tcPr>
                </a:tc>
                <a:tc>
                  <a:txBody>
                    <a:bodyPr/>
                    <a:lstStyle/>
                    <a:p>
                      <a:endParaRPr lang="en-GB" sz="5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0864A"/>
                    </a:solidFill>
                  </a:tcPr>
                </a:tc>
                <a:tc>
                  <a:txBody>
                    <a:bodyPr/>
                    <a:lstStyle/>
                    <a:p>
                      <a:endParaRPr lang="en-GB" sz="5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GB" sz="5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053737135"/>
                  </a:ext>
                </a:extLst>
              </a:tr>
            </a:tbl>
          </a:graphicData>
        </a:graphic>
      </p:graphicFrame>
      <p:grpSp>
        <p:nvGrpSpPr>
          <p:cNvPr id="31" name="Group 30"/>
          <p:cNvGrpSpPr/>
          <p:nvPr/>
        </p:nvGrpSpPr>
        <p:grpSpPr>
          <a:xfrm>
            <a:off x="4048126" y="3209772"/>
            <a:ext cx="371143" cy="377302"/>
            <a:chOff x="6375640" y="2507051"/>
            <a:chExt cx="924188" cy="386471"/>
          </a:xfrm>
        </p:grpSpPr>
        <p:cxnSp>
          <p:nvCxnSpPr>
            <p:cNvPr id="32" name="Straight Connector 31"/>
            <p:cNvCxnSpPr/>
            <p:nvPr/>
          </p:nvCxnSpPr>
          <p:spPr>
            <a:xfrm flipV="1">
              <a:off x="6375640" y="2512019"/>
              <a:ext cx="924188" cy="381503"/>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p:nvCxnSpPr>
          <p:spPr>
            <a:xfrm>
              <a:off x="6375640" y="2507051"/>
              <a:ext cx="924188" cy="38647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42" name="Group 41"/>
          <p:cNvGrpSpPr/>
          <p:nvPr/>
        </p:nvGrpSpPr>
        <p:grpSpPr>
          <a:xfrm>
            <a:off x="4433652" y="3209772"/>
            <a:ext cx="371143" cy="377302"/>
            <a:chOff x="6375640" y="2507051"/>
            <a:chExt cx="924188" cy="386471"/>
          </a:xfrm>
        </p:grpSpPr>
        <p:cxnSp>
          <p:nvCxnSpPr>
            <p:cNvPr id="43" name="Straight Connector 42"/>
            <p:cNvCxnSpPr/>
            <p:nvPr/>
          </p:nvCxnSpPr>
          <p:spPr>
            <a:xfrm flipV="1">
              <a:off x="6375640" y="2512019"/>
              <a:ext cx="924188" cy="381503"/>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4" name="Straight Connector 43"/>
            <p:cNvCxnSpPr/>
            <p:nvPr/>
          </p:nvCxnSpPr>
          <p:spPr>
            <a:xfrm>
              <a:off x="6375640" y="2507051"/>
              <a:ext cx="924188" cy="38647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45" name="Group 44"/>
          <p:cNvGrpSpPr/>
          <p:nvPr/>
        </p:nvGrpSpPr>
        <p:grpSpPr>
          <a:xfrm>
            <a:off x="4804795" y="3209772"/>
            <a:ext cx="371143" cy="377302"/>
            <a:chOff x="6375640" y="2507051"/>
            <a:chExt cx="924188" cy="386471"/>
          </a:xfrm>
        </p:grpSpPr>
        <p:cxnSp>
          <p:nvCxnSpPr>
            <p:cNvPr id="46" name="Straight Connector 45"/>
            <p:cNvCxnSpPr/>
            <p:nvPr/>
          </p:nvCxnSpPr>
          <p:spPr>
            <a:xfrm flipV="1">
              <a:off x="6375640" y="2512019"/>
              <a:ext cx="924188" cy="381503"/>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7" name="Straight Connector 46"/>
            <p:cNvCxnSpPr/>
            <p:nvPr/>
          </p:nvCxnSpPr>
          <p:spPr>
            <a:xfrm>
              <a:off x="6375640" y="2507051"/>
              <a:ext cx="924188" cy="38647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48" name="Group 47"/>
          <p:cNvGrpSpPr/>
          <p:nvPr/>
        </p:nvGrpSpPr>
        <p:grpSpPr>
          <a:xfrm>
            <a:off x="5190321" y="3209772"/>
            <a:ext cx="371143" cy="377302"/>
            <a:chOff x="6375640" y="2507051"/>
            <a:chExt cx="924188" cy="386471"/>
          </a:xfrm>
        </p:grpSpPr>
        <p:cxnSp>
          <p:nvCxnSpPr>
            <p:cNvPr id="49" name="Straight Connector 48"/>
            <p:cNvCxnSpPr/>
            <p:nvPr/>
          </p:nvCxnSpPr>
          <p:spPr>
            <a:xfrm flipV="1">
              <a:off x="6375640" y="2512019"/>
              <a:ext cx="924188" cy="381503"/>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0" name="Straight Connector 49"/>
            <p:cNvCxnSpPr/>
            <p:nvPr/>
          </p:nvCxnSpPr>
          <p:spPr>
            <a:xfrm>
              <a:off x="6375640" y="2507051"/>
              <a:ext cx="924188" cy="38647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51" name="Group 50"/>
          <p:cNvGrpSpPr/>
          <p:nvPr/>
        </p:nvGrpSpPr>
        <p:grpSpPr>
          <a:xfrm>
            <a:off x="5926696" y="3205672"/>
            <a:ext cx="371143" cy="377302"/>
            <a:chOff x="6375640" y="2507051"/>
            <a:chExt cx="924188" cy="386471"/>
          </a:xfrm>
        </p:grpSpPr>
        <p:cxnSp>
          <p:nvCxnSpPr>
            <p:cNvPr id="52" name="Straight Connector 51"/>
            <p:cNvCxnSpPr/>
            <p:nvPr/>
          </p:nvCxnSpPr>
          <p:spPr>
            <a:xfrm flipV="1">
              <a:off x="6375640" y="2512019"/>
              <a:ext cx="924188" cy="381503"/>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3" name="Straight Connector 52"/>
            <p:cNvCxnSpPr/>
            <p:nvPr/>
          </p:nvCxnSpPr>
          <p:spPr>
            <a:xfrm>
              <a:off x="6375640" y="2507051"/>
              <a:ext cx="924188" cy="38647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54" name="Group 53"/>
          <p:cNvGrpSpPr/>
          <p:nvPr/>
        </p:nvGrpSpPr>
        <p:grpSpPr>
          <a:xfrm>
            <a:off x="6304189" y="3205672"/>
            <a:ext cx="371143" cy="377302"/>
            <a:chOff x="6375640" y="2507051"/>
            <a:chExt cx="924188" cy="386471"/>
          </a:xfrm>
        </p:grpSpPr>
        <p:cxnSp>
          <p:nvCxnSpPr>
            <p:cNvPr id="55" name="Straight Connector 54"/>
            <p:cNvCxnSpPr/>
            <p:nvPr/>
          </p:nvCxnSpPr>
          <p:spPr>
            <a:xfrm flipV="1">
              <a:off x="6375640" y="2512019"/>
              <a:ext cx="924188" cy="381503"/>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6" name="Straight Connector 55"/>
            <p:cNvCxnSpPr/>
            <p:nvPr/>
          </p:nvCxnSpPr>
          <p:spPr>
            <a:xfrm>
              <a:off x="6375640" y="2507051"/>
              <a:ext cx="924188" cy="38647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57" name="Group 56"/>
          <p:cNvGrpSpPr/>
          <p:nvPr/>
        </p:nvGrpSpPr>
        <p:grpSpPr>
          <a:xfrm>
            <a:off x="6689715" y="3205672"/>
            <a:ext cx="371143" cy="377302"/>
            <a:chOff x="6375640" y="2507051"/>
            <a:chExt cx="924188" cy="386471"/>
          </a:xfrm>
        </p:grpSpPr>
        <p:cxnSp>
          <p:nvCxnSpPr>
            <p:cNvPr id="58" name="Straight Connector 57"/>
            <p:cNvCxnSpPr/>
            <p:nvPr/>
          </p:nvCxnSpPr>
          <p:spPr>
            <a:xfrm flipV="1">
              <a:off x="6375640" y="2512019"/>
              <a:ext cx="924188" cy="381503"/>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9" name="Straight Connector 58"/>
            <p:cNvCxnSpPr/>
            <p:nvPr/>
          </p:nvCxnSpPr>
          <p:spPr>
            <a:xfrm>
              <a:off x="6375640" y="2507051"/>
              <a:ext cx="924188" cy="38647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60" name="Group 59"/>
          <p:cNvGrpSpPr/>
          <p:nvPr/>
        </p:nvGrpSpPr>
        <p:grpSpPr>
          <a:xfrm>
            <a:off x="4282974" y="4509971"/>
            <a:ext cx="417102" cy="646331"/>
            <a:chOff x="881103" y="1768196"/>
            <a:chExt cx="417102" cy="646331"/>
          </a:xfrm>
        </p:grpSpPr>
        <p:sp>
          <p:nvSpPr>
            <p:cNvPr id="61" name="Rectangle 60"/>
            <p:cNvSpPr/>
            <p:nvPr/>
          </p:nvSpPr>
          <p:spPr>
            <a:xfrm>
              <a:off x="881103" y="1768196"/>
              <a:ext cx="417102" cy="646331"/>
            </a:xfrm>
            <a:prstGeom prst="rect">
              <a:avLst/>
            </a:prstGeom>
          </p:spPr>
          <p:txBody>
            <a:bodyPr wrap="none">
              <a:spAutoFit/>
            </a:bodyPr>
            <a:lstStyle/>
            <a:p>
              <a:pPr algn="ctr"/>
              <a:r>
                <a:rPr lang="en-GB" dirty="0"/>
                <a:t>7</a:t>
              </a:r>
              <a:br>
                <a:rPr lang="en-GB" dirty="0"/>
              </a:br>
              <a:r>
                <a:rPr lang="en-GB" dirty="0"/>
                <a:t>10</a:t>
              </a:r>
            </a:p>
          </p:txBody>
        </p:sp>
        <p:cxnSp>
          <p:nvCxnSpPr>
            <p:cNvPr id="62" name="Straight Connector 61"/>
            <p:cNvCxnSpPr/>
            <p:nvPr/>
          </p:nvCxnSpPr>
          <p:spPr>
            <a:xfrm>
              <a:off x="987428" y="2091361"/>
              <a:ext cx="193329"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63" name="Group 62"/>
          <p:cNvGrpSpPr/>
          <p:nvPr/>
        </p:nvGrpSpPr>
        <p:grpSpPr>
          <a:xfrm>
            <a:off x="3919400" y="4512618"/>
            <a:ext cx="306494" cy="646331"/>
            <a:chOff x="936407" y="1768196"/>
            <a:chExt cx="306494" cy="646331"/>
          </a:xfrm>
        </p:grpSpPr>
        <p:sp>
          <p:nvSpPr>
            <p:cNvPr id="64" name="Rectangle 63"/>
            <p:cNvSpPr/>
            <p:nvPr/>
          </p:nvSpPr>
          <p:spPr>
            <a:xfrm>
              <a:off x="936407" y="1768196"/>
              <a:ext cx="306494" cy="646331"/>
            </a:xfrm>
            <a:prstGeom prst="rect">
              <a:avLst/>
            </a:prstGeom>
          </p:spPr>
          <p:txBody>
            <a:bodyPr wrap="none">
              <a:spAutoFit/>
            </a:bodyPr>
            <a:lstStyle/>
            <a:p>
              <a:pPr algn="ctr"/>
              <a:r>
                <a:rPr lang="en-GB" dirty="0"/>
                <a:t>3</a:t>
              </a:r>
              <a:br>
                <a:rPr lang="en-GB" dirty="0"/>
              </a:br>
              <a:r>
                <a:rPr lang="en-GB" dirty="0"/>
                <a:t>5</a:t>
              </a:r>
            </a:p>
          </p:txBody>
        </p:sp>
        <p:cxnSp>
          <p:nvCxnSpPr>
            <p:cNvPr id="65" name="Straight Connector 64"/>
            <p:cNvCxnSpPr/>
            <p:nvPr/>
          </p:nvCxnSpPr>
          <p:spPr>
            <a:xfrm>
              <a:off x="1027909" y="2091361"/>
              <a:ext cx="106195"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67" name="Rectangle 66"/>
          <p:cNvSpPr/>
          <p:nvPr/>
        </p:nvSpPr>
        <p:spPr>
          <a:xfrm>
            <a:off x="3752256" y="4667452"/>
            <a:ext cx="306495" cy="369332"/>
          </a:xfrm>
          <a:prstGeom prst="rect">
            <a:avLst/>
          </a:prstGeom>
        </p:spPr>
        <p:txBody>
          <a:bodyPr wrap="none">
            <a:spAutoFit/>
          </a:bodyPr>
          <a:lstStyle/>
          <a:p>
            <a:pPr algn="ctr"/>
            <a:r>
              <a:rPr lang="en-GB" dirty="0"/>
              <a:t>2</a:t>
            </a:r>
          </a:p>
        </p:txBody>
      </p:sp>
      <p:sp>
        <p:nvSpPr>
          <p:cNvPr id="68" name="Rectangle 67"/>
          <p:cNvSpPr/>
          <p:nvPr/>
        </p:nvSpPr>
        <p:spPr>
          <a:xfrm>
            <a:off x="4097215" y="4648471"/>
            <a:ext cx="320922" cy="369332"/>
          </a:xfrm>
          <a:prstGeom prst="rect">
            <a:avLst/>
          </a:prstGeom>
        </p:spPr>
        <p:txBody>
          <a:bodyPr wrap="none">
            <a:spAutoFit/>
          </a:bodyPr>
          <a:lstStyle/>
          <a:p>
            <a:pPr algn="ctr"/>
            <a:r>
              <a:rPr lang="en-GB" dirty="0"/>
              <a:t>−</a:t>
            </a:r>
          </a:p>
        </p:txBody>
      </p:sp>
      <p:sp>
        <p:nvSpPr>
          <p:cNvPr id="69" name="Rectangle 68"/>
          <p:cNvSpPr/>
          <p:nvPr/>
        </p:nvSpPr>
        <p:spPr>
          <a:xfrm>
            <a:off x="4574952" y="4648471"/>
            <a:ext cx="320922" cy="369332"/>
          </a:xfrm>
          <a:prstGeom prst="rect">
            <a:avLst/>
          </a:prstGeom>
        </p:spPr>
        <p:txBody>
          <a:bodyPr wrap="none">
            <a:spAutoFit/>
          </a:bodyPr>
          <a:lstStyle/>
          <a:p>
            <a:pPr algn="ctr"/>
            <a:r>
              <a:rPr lang="en-GB" dirty="0"/>
              <a:t>=</a:t>
            </a:r>
          </a:p>
        </p:txBody>
      </p:sp>
      <p:grpSp>
        <p:nvGrpSpPr>
          <p:cNvPr id="70" name="Group 69"/>
          <p:cNvGrpSpPr/>
          <p:nvPr/>
        </p:nvGrpSpPr>
        <p:grpSpPr>
          <a:xfrm>
            <a:off x="4911706" y="4501581"/>
            <a:ext cx="426720" cy="646331"/>
            <a:chOff x="922511" y="1768196"/>
            <a:chExt cx="426720" cy="646331"/>
          </a:xfrm>
        </p:grpSpPr>
        <p:sp>
          <p:nvSpPr>
            <p:cNvPr id="71" name="Rectangle 70"/>
            <p:cNvSpPr/>
            <p:nvPr/>
          </p:nvSpPr>
          <p:spPr>
            <a:xfrm>
              <a:off x="922511" y="1768196"/>
              <a:ext cx="426720" cy="646331"/>
            </a:xfrm>
            <a:prstGeom prst="rect">
              <a:avLst/>
            </a:prstGeom>
          </p:spPr>
          <p:txBody>
            <a:bodyPr wrap="none">
              <a:spAutoFit/>
            </a:bodyPr>
            <a:lstStyle/>
            <a:p>
              <a:pPr algn="ctr"/>
              <a:r>
                <a:rPr lang="en-GB" b="1" dirty="0">
                  <a:solidFill>
                    <a:srgbClr val="87BD31"/>
                  </a:solidFill>
                  <a:cs typeface="Kalam" panose="02000000000000000000" pitchFamily="2" charset="0"/>
                </a:rPr>
                <a:t>9</a:t>
              </a:r>
              <a:br>
                <a:rPr lang="en-GB" b="1" dirty="0">
                  <a:solidFill>
                    <a:srgbClr val="87BD31"/>
                  </a:solidFill>
                  <a:cs typeface="Kalam" panose="02000000000000000000" pitchFamily="2" charset="0"/>
                </a:rPr>
              </a:br>
              <a:r>
                <a:rPr lang="en-GB" b="1" dirty="0">
                  <a:solidFill>
                    <a:srgbClr val="87BD31"/>
                  </a:solidFill>
                  <a:cs typeface="Kalam" panose="02000000000000000000" pitchFamily="2" charset="0"/>
                </a:rPr>
                <a:t>10</a:t>
              </a:r>
            </a:p>
          </p:txBody>
        </p:sp>
        <p:cxnSp>
          <p:nvCxnSpPr>
            <p:cNvPr id="72" name="Straight Connector 71"/>
            <p:cNvCxnSpPr/>
            <p:nvPr/>
          </p:nvCxnSpPr>
          <p:spPr>
            <a:xfrm>
              <a:off x="1034155" y="2091362"/>
              <a:ext cx="203431" cy="0"/>
            </a:xfrm>
            <a:prstGeom prst="line">
              <a:avLst/>
            </a:prstGeom>
            <a:ln w="12700">
              <a:solidFill>
                <a:srgbClr val="87BD31"/>
              </a:solidFill>
            </a:ln>
          </p:spPr>
          <p:style>
            <a:lnRef idx="1">
              <a:schemeClr val="accent1"/>
            </a:lnRef>
            <a:fillRef idx="0">
              <a:schemeClr val="accent1"/>
            </a:fillRef>
            <a:effectRef idx="0">
              <a:schemeClr val="accent1"/>
            </a:effectRef>
            <a:fontRef idx="minor">
              <a:schemeClr val="tx1"/>
            </a:fontRef>
          </p:style>
        </p:cxnSp>
      </p:grpSp>
      <p:sp>
        <p:nvSpPr>
          <p:cNvPr id="73" name="Rectangle 72"/>
          <p:cNvSpPr/>
          <p:nvPr/>
        </p:nvSpPr>
        <p:spPr>
          <a:xfrm>
            <a:off x="4788862" y="4656415"/>
            <a:ext cx="279244" cy="369332"/>
          </a:xfrm>
          <a:prstGeom prst="rect">
            <a:avLst/>
          </a:prstGeom>
        </p:spPr>
        <p:txBody>
          <a:bodyPr wrap="none">
            <a:spAutoFit/>
          </a:bodyPr>
          <a:lstStyle/>
          <a:p>
            <a:pPr algn="ctr"/>
            <a:r>
              <a:rPr lang="en-GB" b="1" dirty="0">
                <a:solidFill>
                  <a:srgbClr val="87BD31"/>
                </a:solidFill>
                <a:cs typeface="Kalam" panose="02000000000000000000" pitchFamily="2" charset="0"/>
              </a:rPr>
              <a:t>1</a:t>
            </a:r>
          </a:p>
        </p:txBody>
      </p:sp>
      <p:grpSp>
        <p:nvGrpSpPr>
          <p:cNvPr id="79" name="Group 78"/>
          <p:cNvGrpSpPr/>
          <p:nvPr/>
        </p:nvGrpSpPr>
        <p:grpSpPr>
          <a:xfrm>
            <a:off x="5916601" y="5366574"/>
            <a:ext cx="381238" cy="182509"/>
            <a:chOff x="6413499" y="2593736"/>
            <a:chExt cx="949326" cy="182509"/>
          </a:xfrm>
        </p:grpSpPr>
        <p:cxnSp>
          <p:nvCxnSpPr>
            <p:cNvPr id="80" name="Straight Connector 79"/>
            <p:cNvCxnSpPr/>
            <p:nvPr/>
          </p:nvCxnSpPr>
          <p:spPr>
            <a:xfrm flipV="1">
              <a:off x="6413499" y="2593737"/>
              <a:ext cx="949326" cy="182508"/>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1" name="Straight Connector 80"/>
            <p:cNvCxnSpPr/>
            <p:nvPr/>
          </p:nvCxnSpPr>
          <p:spPr>
            <a:xfrm>
              <a:off x="6413499" y="2593736"/>
              <a:ext cx="949326" cy="182509"/>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grpSp>
      <p:cxnSp>
        <p:nvCxnSpPr>
          <p:cNvPr id="82" name="Straight Connector 81"/>
          <p:cNvCxnSpPr/>
          <p:nvPr/>
        </p:nvCxnSpPr>
        <p:spPr>
          <a:xfrm>
            <a:off x="5915428" y="5560862"/>
            <a:ext cx="189865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nvGrpSpPr>
          <p:cNvPr id="83" name="Group 82"/>
          <p:cNvGrpSpPr/>
          <p:nvPr/>
        </p:nvGrpSpPr>
        <p:grpSpPr>
          <a:xfrm>
            <a:off x="6295966" y="5372872"/>
            <a:ext cx="381238" cy="182509"/>
            <a:chOff x="6413499" y="2593736"/>
            <a:chExt cx="949326" cy="182509"/>
          </a:xfrm>
        </p:grpSpPr>
        <p:cxnSp>
          <p:nvCxnSpPr>
            <p:cNvPr id="84" name="Straight Connector 83"/>
            <p:cNvCxnSpPr/>
            <p:nvPr/>
          </p:nvCxnSpPr>
          <p:spPr>
            <a:xfrm flipV="1">
              <a:off x="6413499" y="2593737"/>
              <a:ext cx="949326" cy="182508"/>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5" name="Straight Connector 84"/>
            <p:cNvCxnSpPr/>
            <p:nvPr/>
          </p:nvCxnSpPr>
          <p:spPr>
            <a:xfrm>
              <a:off x="6413499" y="2593736"/>
              <a:ext cx="949326" cy="182509"/>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86" name="Group 85"/>
          <p:cNvGrpSpPr/>
          <p:nvPr/>
        </p:nvGrpSpPr>
        <p:grpSpPr>
          <a:xfrm>
            <a:off x="6681681" y="5375995"/>
            <a:ext cx="381238" cy="182509"/>
            <a:chOff x="6413499" y="2593736"/>
            <a:chExt cx="949326" cy="182509"/>
          </a:xfrm>
        </p:grpSpPr>
        <p:cxnSp>
          <p:nvCxnSpPr>
            <p:cNvPr id="87" name="Straight Connector 86"/>
            <p:cNvCxnSpPr/>
            <p:nvPr/>
          </p:nvCxnSpPr>
          <p:spPr>
            <a:xfrm flipV="1">
              <a:off x="6413499" y="2593737"/>
              <a:ext cx="949326" cy="182508"/>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8" name="Straight Connector 87"/>
            <p:cNvCxnSpPr/>
            <p:nvPr/>
          </p:nvCxnSpPr>
          <p:spPr>
            <a:xfrm>
              <a:off x="6413499" y="2593736"/>
              <a:ext cx="949326" cy="182509"/>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89" name="Group 88"/>
          <p:cNvGrpSpPr/>
          <p:nvPr/>
        </p:nvGrpSpPr>
        <p:grpSpPr>
          <a:xfrm>
            <a:off x="5922951" y="5549083"/>
            <a:ext cx="381238" cy="182509"/>
            <a:chOff x="6413499" y="2593736"/>
            <a:chExt cx="949326" cy="182509"/>
          </a:xfrm>
        </p:grpSpPr>
        <p:cxnSp>
          <p:nvCxnSpPr>
            <p:cNvPr id="90" name="Straight Connector 89"/>
            <p:cNvCxnSpPr/>
            <p:nvPr/>
          </p:nvCxnSpPr>
          <p:spPr>
            <a:xfrm flipV="1">
              <a:off x="6413499" y="2593737"/>
              <a:ext cx="949326" cy="182508"/>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1" name="Straight Connector 90"/>
            <p:cNvCxnSpPr/>
            <p:nvPr/>
          </p:nvCxnSpPr>
          <p:spPr>
            <a:xfrm>
              <a:off x="6413499" y="2593736"/>
              <a:ext cx="949326" cy="182509"/>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92" name="Group 91"/>
          <p:cNvGrpSpPr/>
          <p:nvPr/>
        </p:nvGrpSpPr>
        <p:grpSpPr>
          <a:xfrm>
            <a:off x="6302316" y="5555381"/>
            <a:ext cx="381238" cy="182509"/>
            <a:chOff x="6413499" y="2593736"/>
            <a:chExt cx="949326" cy="182509"/>
          </a:xfrm>
        </p:grpSpPr>
        <p:cxnSp>
          <p:nvCxnSpPr>
            <p:cNvPr id="93" name="Straight Connector 92"/>
            <p:cNvCxnSpPr/>
            <p:nvPr/>
          </p:nvCxnSpPr>
          <p:spPr>
            <a:xfrm flipV="1">
              <a:off x="6413499" y="2593737"/>
              <a:ext cx="949326" cy="182508"/>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4" name="Straight Connector 93"/>
            <p:cNvCxnSpPr/>
            <p:nvPr/>
          </p:nvCxnSpPr>
          <p:spPr>
            <a:xfrm>
              <a:off x="6413499" y="2593736"/>
              <a:ext cx="949326" cy="182509"/>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95" name="Group 94"/>
          <p:cNvGrpSpPr/>
          <p:nvPr/>
        </p:nvGrpSpPr>
        <p:grpSpPr>
          <a:xfrm>
            <a:off x="6688031" y="5558504"/>
            <a:ext cx="381238" cy="182509"/>
            <a:chOff x="6413499" y="2593736"/>
            <a:chExt cx="949326" cy="182509"/>
          </a:xfrm>
        </p:grpSpPr>
        <p:cxnSp>
          <p:nvCxnSpPr>
            <p:cNvPr id="96" name="Straight Connector 95"/>
            <p:cNvCxnSpPr/>
            <p:nvPr/>
          </p:nvCxnSpPr>
          <p:spPr>
            <a:xfrm flipV="1">
              <a:off x="6413499" y="2593737"/>
              <a:ext cx="949326" cy="182508"/>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7" name="Straight Connector 96"/>
            <p:cNvCxnSpPr/>
            <p:nvPr/>
          </p:nvCxnSpPr>
          <p:spPr>
            <a:xfrm>
              <a:off x="6413499" y="2593736"/>
              <a:ext cx="949326" cy="182509"/>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25472384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fade">
                                      <p:cBhvr>
                                        <p:cTn id="7" dur="500"/>
                                        <p:tgtEl>
                                          <p:spTgt spid="2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76"/>
                                        </p:tgtEl>
                                        <p:attrNameLst>
                                          <p:attrName>style.visibility</p:attrName>
                                        </p:attrNameLst>
                                      </p:cBhvr>
                                      <p:to>
                                        <p:strVal val="visible"/>
                                      </p:to>
                                    </p:set>
                                    <p:animEffect transition="in" filter="fade">
                                      <p:cBhvr>
                                        <p:cTn id="12" dur="500"/>
                                        <p:tgtEl>
                                          <p:spTgt spid="76"/>
                                        </p:tgtEl>
                                      </p:cBhvr>
                                    </p:animEffect>
                                  </p:childTnLst>
                                </p:cTn>
                              </p:par>
                              <p:par>
                                <p:cTn id="13" presetID="10" presetClass="entr" presetSubtype="0" fill="hold" nodeType="withEffect">
                                  <p:stCondLst>
                                    <p:cond delay="0"/>
                                  </p:stCondLst>
                                  <p:childTnLst>
                                    <p:set>
                                      <p:cBhvr>
                                        <p:cTn id="14" dur="1" fill="hold">
                                          <p:stCondLst>
                                            <p:cond delay="0"/>
                                          </p:stCondLst>
                                        </p:cTn>
                                        <p:tgtEl>
                                          <p:spTgt spid="77"/>
                                        </p:tgtEl>
                                        <p:attrNameLst>
                                          <p:attrName>style.visibility</p:attrName>
                                        </p:attrNameLst>
                                      </p:cBhvr>
                                      <p:to>
                                        <p:strVal val="visible"/>
                                      </p:to>
                                    </p:set>
                                    <p:animEffect transition="in" filter="fade">
                                      <p:cBhvr>
                                        <p:cTn id="15" dur="500"/>
                                        <p:tgtEl>
                                          <p:spTgt spid="77"/>
                                        </p:tgtEl>
                                      </p:cBhvr>
                                    </p:animEffect>
                                  </p:childTnLst>
                                </p:cTn>
                              </p:par>
                              <p:par>
                                <p:cTn id="16" presetID="10" presetClass="entr" presetSubtype="0" fill="hold" nodeType="withEffect">
                                  <p:stCondLst>
                                    <p:cond delay="0"/>
                                  </p:stCondLst>
                                  <p:childTnLst>
                                    <p:set>
                                      <p:cBhvr>
                                        <p:cTn id="17" dur="1" fill="hold">
                                          <p:stCondLst>
                                            <p:cond delay="0"/>
                                          </p:stCondLst>
                                        </p:cTn>
                                        <p:tgtEl>
                                          <p:spTgt spid="78"/>
                                        </p:tgtEl>
                                        <p:attrNameLst>
                                          <p:attrName>style.visibility</p:attrName>
                                        </p:attrNameLst>
                                      </p:cBhvr>
                                      <p:to>
                                        <p:strVal val="visible"/>
                                      </p:to>
                                    </p:set>
                                    <p:animEffect transition="in" filter="fade">
                                      <p:cBhvr>
                                        <p:cTn id="18" dur="500"/>
                                        <p:tgtEl>
                                          <p:spTgt spid="78"/>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8" fill="hold" nodeType="clickEffect">
                                  <p:stCondLst>
                                    <p:cond delay="0"/>
                                  </p:stCondLst>
                                  <p:childTnLst>
                                    <p:set>
                                      <p:cBhvr>
                                        <p:cTn id="22" dur="1" fill="hold">
                                          <p:stCondLst>
                                            <p:cond delay="0"/>
                                          </p:stCondLst>
                                        </p:cTn>
                                        <p:tgtEl>
                                          <p:spTgt spid="25"/>
                                        </p:tgtEl>
                                        <p:attrNameLst>
                                          <p:attrName>style.visibility</p:attrName>
                                        </p:attrNameLst>
                                      </p:cBhvr>
                                      <p:to>
                                        <p:strVal val="visible"/>
                                      </p:to>
                                    </p:set>
                                    <p:animEffect transition="in" filter="wipe(left)">
                                      <p:cBhvr>
                                        <p:cTn id="23" dur="500"/>
                                        <p:tgtEl>
                                          <p:spTgt spid="25"/>
                                        </p:tgtEl>
                                      </p:cBhvr>
                                    </p:animEffect>
                                  </p:childTnLst>
                                </p:cTn>
                              </p:par>
                              <p:par>
                                <p:cTn id="24" presetID="22" presetClass="entr" presetSubtype="8" fill="hold" nodeType="withEffect">
                                  <p:stCondLst>
                                    <p:cond delay="0"/>
                                  </p:stCondLst>
                                  <p:childTnLst>
                                    <p:set>
                                      <p:cBhvr>
                                        <p:cTn id="25" dur="1" fill="hold">
                                          <p:stCondLst>
                                            <p:cond delay="0"/>
                                          </p:stCondLst>
                                        </p:cTn>
                                        <p:tgtEl>
                                          <p:spTgt spid="82"/>
                                        </p:tgtEl>
                                        <p:attrNameLst>
                                          <p:attrName>style.visibility</p:attrName>
                                        </p:attrNameLst>
                                      </p:cBhvr>
                                      <p:to>
                                        <p:strVal val="visible"/>
                                      </p:to>
                                    </p:set>
                                    <p:animEffect transition="in" filter="wipe(left)">
                                      <p:cBhvr>
                                        <p:cTn id="26" dur="500"/>
                                        <p:tgtEl>
                                          <p:spTgt spid="82"/>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nodeType="clickEffect">
                                  <p:stCondLst>
                                    <p:cond delay="0"/>
                                  </p:stCondLst>
                                  <p:childTnLst>
                                    <p:set>
                                      <p:cBhvr>
                                        <p:cTn id="30" dur="1" fill="hold">
                                          <p:stCondLst>
                                            <p:cond delay="0"/>
                                          </p:stCondLst>
                                        </p:cTn>
                                        <p:tgtEl>
                                          <p:spTgt spid="26"/>
                                        </p:tgtEl>
                                        <p:attrNameLst>
                                          <p:attrName>style.visibility</p:attrName>
                                        </p:attrNameLst>
                                      </p:cBhvr>
                                      <p:to>
                                        <p:strVal val="visible"/>
                                      </p:to>
                                    </p:set>
                                    <p:animEffect transition="in" filter="fade">
                                      <p:cBhvr>
                                        <p:cTn id="31" dur="500"/>
                                        <p:tgtEl>
                                          <p:spTgt spid="26"/>
                                        </p:tgtEl>
                                      </p:cBhvr>
                                    </p:animEffect>
                                  </p:childTnLst>
                                </p:cTn>
                              </p:par>
                              <p:par>
                                <p:cTn id="32" presetID="10" presetClass="entr" presetSubtype="0" fill="hold" nodeType="withEffect">
                                  <p:stCondLst>
                                    <p:cond delay="0"/>
                                  </p:stCondLst>
                                  <p:childTnLst>
                                    <p:set>
                                      <p:cBhvr>
                                        <p:cTn id="33" dur="1" fill="hold">
                                          <p:stCondLst>
                                            <p:cond delay="0"/>
                                          </p:stCondLst>
                                        </p:cTn>
                                        <p:tgtEl>
                                          <p:spTgt spid="79"/>
                                        </p:tgtEl>
                                        <p:attrNameLst>
                                          <p:attrName>style.visibility</p:attrName>
                                        </p:attrNameLst>
                                      </p:cBhvr>
                                      <p:to>
                                        <p:strVal val="visible"/>
                                      </p:to>
                                    </p:set>
                                    <p:animEffect transition="in" filter="fade">
                                      <p:cBhvr>
                                        <p:cTn id="34" dur="500"/>
                                        <p:tgtEl>
                                          <p:spTgt spid="79"/>
                                        </p:tgtEl>
                                      </p:cBhvr>
                                    </p:animEffect>
                                  </p:childTnLst>
                                </p:cTn>
                              </p:par>
                              <p:par>
                                <p:cTn id="35" presetID="10" presetClass="entr" presetSubtype="0" fill="hold" nodeType="withEffect">
                                  <p:stCondLst>
                                    <p:cond delay="0"/>
                                  </p:stCondLst>
                                  <p:childTnLst>
                                    <p:set>
                                      <p:cBhvr>
                                        <p:cTn id="36" dur="1" fill="hold">
                                          <p:stCondLst>
                                            <p:cond delay="0"/>
                                          </p:stCondLst>
                                        </p:cTn>
                                        <p:tgtEl>
                                          <p:spTgt spid="83"/>
                                        </p:tgtEl>
                                        <p:attrNameLst>
                                          <p:attrName>style.visibility</p:attrName>
                                        </p:attrNameLst>
                                      </p:cBhvr>
                                      <p:to>
                                        <p:strVal val="visible"/>
                                      </p:to>
                                    </p:set>
                                    <p:animEffect transition="in" filter="fade">
                                      <p:cBhvr>
                                        <p:cTn id="37" dur="500"/>
                                        <p:tgtEl>
                                          <p:spTgt spid="83"/>
                                        </p:tgtEl>
                                      </p:cBhvr>
                                    </p:animEffect>
                                  </p:childTnLst>
                                </p:cTn>
                              </p:par>
                              <p:par>
                                <p:cTn id="38" presetID="10" presetClass="entr" presetSubtype="0" fill="hold" nodeType="withEffect">
                                  <p:stCondLst>
                                    <p:cond delay="0"/>
                                  </p:stCondLst>
                                  <p:childTnLst>
                                    <p:set>
                                      <p:cBhvr>
                                        <p:cTn id="39" dur="1" fill="hold">
                                          <p:stCondLst>
                                            <p:cond delay="0"/>
                                          </p:stCondLst>
                                        </p:cTn>
                                        <p:tgtEl>
                                          <p:spTgt spid="86"/>
                                        </p:tgtEl>
                                        <p:attrNameLst>
                                          <p:attrName>style.visibility</p:attrName>
                                        </p:attrNameLst>
                                      </p:cBhvr>
                                      <p:to>
                                        <p:strVal val="visible"/>
                                      </p:to>
                                    </p:set>
                                    <p:animEffect transition="in" filter="fade">
                                      <p:cBhvr>
                                        <p:cTn id="40" dur="500"/>
                                        <p:tgtEl>
                                          <p:spTgt spid="86"/>
                                        </p:tgtEl>
                                      </p:cBhvr>
                                    </p:animEffect>
                                  </p:childTnLst>
                                </p:cTn>
                              </p:par>
                              <p:par>
                                <p:cTn id="41" presetID="10" presetClass="entr" presetSubtype="0" fill="hold" nodeType="withEffect">
                                  <p:stCondLst>
                                    <p:cond delay="0"/>
                                  </p:stCondLst>
                                  <p:childTnLst>
                                    <p:set>
                                      <p:cBhvr>
                                        <p:cTn id="42" dur="1" fill="hold">
                                          <p:stCondLst>
                                            <p:cond delay="0"/>
                                          </p:stCondLst>
                                        </p:cTn>
                                        <p:tgtEl>
                                          <p:spTgt spid="95"/>
                                        </p:tgtEl>
                                        <p:attrNameLst>
                                          <p:attrName>style.visibility</p:attrName>
                                        </p:attrNameLst>
                                      </p:cBhvr>
                                      <p:to>
                                        <p:strVal val="visible"/>
                                      </p:to>
                                    </p:set>
                                    <p:animEffect transition="in" filter="fade">
                                      <p:cBhvr>
                                        <p:cTn id="43" dur="500"/>
                                        <p:tgtEl>
                                          <p:spTgt spid="95"/>
                                        </p:tgtEl>
                                      </p:cBhvr>
                                    </p:animEffect>
                                  </p:childTnLst>
                                </p:cTn>
                              </p:par>
                              <p:par>
                                <p:cTn id="44" presetID="10" presetClass="entr" presetSubtype="0" fill="hold" nodeType="withEffect">
                                  <p:stCondLst>
                                    <p:cond delay="0"/>
                                  </p:stCondLst>
                                  <p:childTnLst>
                                    <p:set>
                                      <p:cBhvr>
                                        <p:cTn id="45" dur="1" fill="hold">
                                          <p:stCondLst>
                                            <p:cond delay="0"/>
                                          </p:stCondLst>
                                        </p:cTn>
                                        <p:tgtEl>
                                          <p:spTgt spid="92"/>
                                        </p:tgtEl>
                                        <p:attrNameLst>
                                          <p:attrName>style.visibility</p:attrName>
                                        </p:attrNameLst>
                                      </p:cBhvr>
                                      <p:to>
                                        <p:strVal val="visible"/>
                                      </p:to>
                                    </p:set>
                                    <p:animEffect transition="in" filter="fade">
                                      <p:cBhvr>
                                        <p:cTn id="46" dur="500"/>
                                        <p:tgtEl>
                                          <p:spTgt spid="92"/>
                                        </p:tgtEl>
                                      </p:cBhvr>
                                    </p:animEffect>
                                  </p:childTnLst>
                                </p:cTn>
                              </p:par>
                              <p:par>
                                <p:cTn id="47" presetID="10" presetClass="entr" presetSubtype="0" fill="hold" nodeType="withEffect">
                                  <p:stCondLst>
                                    <p:cond delay="0"/>
                                  </p:stCondLst>
                                  <p:childTnLst>
                                    <p:set>
                                      <p:cBhvr>
                                        <p:cTn id="48" dur="1" fill="hold">
                                          <p:stCondLst>
                                            <p:cond delay="0"/>
                                          </p:stCondLst>
                                        </p:cTn>
                                        <p:tgtEl>
                                          <p:spTgt spid="89"/>
                                        </p:tgtEl>
                                        <p:attrNameLst>
                                          <p:attrName>style.visibility</p:attrName>
                                        </p:attrNameLst>
                                      </p:cBhvr>
                                      <p:to>
                                        <p:strVal val="visible"/>
                                      </p:to>
                                    </p:set>
                                    <p:animEffect transition="in" filter="fade">
                                      <p:cBhvr>
                                        <p:cTn id="49" dur="500"/>
                                        <p:tgtEl>
                                          <p:spTgt spid="89"/>
                                        </p:tgtEl>
                                      </p:cBhvr>
                                    </p:animEffect>
                                  </p:childTnLst>
                                </p:cTn>
                              </p:par>
                            </p:childTnLst>
                          </p:cTn>
                        </p:par>
                      </p:childTnLst>
                    </p:cTn>
                  </p:par>
                  <p:par>
                    <p:cTn id="50" fill="hold">
                      <p:stCondLst>
                        <p:cond delay="indefinite"/>
                      </p:stCondLst>
                      <p:childTnLst>
                        <p:par>
                          <p:cTn id="51" fill="hold">
                            <p:stCondLst>
                              <p:cond delay="0"/>
                            </p:stCondLst>
                            <p:childTnLst>
                              <p:par>
                                <p:cTn id="52" presetID="10" presetClass="entr" presetSubtype="0" fill="hold" grpId="0" nodeType="clickEffect">
                                  <p:stCondLst>
                                    <p:cond delay="0"/>
                                  </p:stCondLst>
                                  <p:childTnLst>
                                    <p:set>
                                      <p:cBhvr>
                                        <p:cTn id="53" dur="1" fill="hold">
                                          <p:stCondLst>
                                            <p:cond delay="0"/>
                                          </p:stCondLst>
                                        </p:cTn>
                                        <p:tgtEl>
                                          <p:spTgt spid="73"/>
                                        </p:tgtEl>
                                        <p:attrNameLst>
                                          <p:attrName>style.visibility</p:attrName>
                                        </p:attrNameLst>
                                      </p:cBhvr>
                                      <p:to>
                                        <p:strVal val="visible"/>
                                      </p:to>
                                    </p:set>
                                    <p:animEffect transition="in" filter="fade">
                                      <p:cBhvr>
                                        <p:cTn id="54" dur="500"/>
                                        <p:tgtEl>
                                          <p:spTgt spid="73"/>
                                        </p:tgtEl>
                                      </p:cBhvr>
                                    </p:animEffect>
                                  </p:childTnLst>
                                </p:cTn>
                              </p:par>
                              <p:par>
                                <p:cTn id="55" presetID="10" presetClass="entr" presetSubtype="0" fill="hold" nodeType="withEffect">
                                  <p:stCondLst>
                                    <p:cond delay="0"/>
                                  </p:stCondLst>
                                  <p:childTnLst>
                                    <p:set>
                                      <p:cBhvr>
                                        <p:cTn id="56" dur="1" fill="hold">
                                          <p:stCondLst>
                                            <p:cond delay="0"/>
                                          </p:stCondLst>
                                        </p:cTn>
                                        <p:tgtEl>
                                          <p:spTgt spid="70"/>
                                        </p:tgtEl>
                                        <p:attrNameLst>
                                          <p:attrName>style.visibility</p:attrName>
                                        </p:attrNameLst>
                                      </p:cBhvr>
                                      <p:to>
                                        <p:strVal val="visible"/>
                                      </p:to>
                                    </p:set>
                                    <p:animEffect transition="in" filter="fade">
                                      <p:cBhvr>
                                        <p:cTn id="57" dur="500"/>
                                        <p:tgtEl>
                                          <p:spTgt spid="7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73"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6" name="Picture 6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902250" y="532799"/>
            <a:ext cx="702000" cy="702000"/>
          </a:xfrm>
          <a:prstGeom prst="rect">
            <a:avLst/>
          </a:prstGeom>
        </p:spPr>
      </p:pic>
      <p:sp>
        <p:nvSpPr>
          <p:cNvPr id="98" name="TextBox 97"/>
          <p:cNvSpPr txBox="1"/>
          <p:nvPr/>
        </p:nvSpPr>
        <p:spPr>
          <a:xfrm>
            <a:off x="755650" y="1326690"/>
            <a:ext cx="7632700" cy="772107"/>
          </a:xfrm>
          <a:prstGeom prst="rect">
            <a:avLst/>
          </a:prstGeom>
          <a:solidFill>
            <a:srgbClr val="FDCF81"/>
          </a:solidFill>
          <a:ln w="28575">
            <a:noFill/>
          </a:ln>
        </p:spPr>
        <p:txBody>
          <a:bodyPr wrap="square" lIns="108000" tIns="108000" rIns="108000" bIns="108000" rtlCol="0">
            <a:spAutoFit/>
          </a:bodyPr>
          <a:lstStyle/>
          <a:p>
            <a:pPr algn="ctr"/>
            <a:r>
              <a:rPr lang="en-GB" dirty="0"/>
              <a:t>I have five whole pizzas and one quarter of another pizza.</a:t>
            </a:r>
          </a:p>
          <a:p>
            <a:pPr algn="ctr"/>
            <a:r>
              <a:rPr lang="en-GB" dirty="0"/>
              <a:t>I eat three eighths of one of the pizzas. How much pizza is left?</a:t>
            </a:r>
          </a:p>
        </p:txBody>
      </p:sp>
      <p:sp>
        <p:nvSpPr>
          <p:cNvPr id="99" name="Rectangle 98"/>
          <p:cNvSpPr/>
          <p:nvPr/>
        </p:nvSpPr>
        <p:spPr>
          <a:xfrm>
            <a:off x="1514212" y="3053592"/>
            <a:ext cx="6115575" cy="629175"/>
          </a:xfrm>
          <a:prstGeom prst="rect">
            <a:avLst/>
          </a:prstGeom>
          <a:solidFill>
            <a:schemeClr val="accent2">
              <a:lumMod val="40000"/>
              <a:lumOff val="60000"/>
            </a:schemeClr>
          </a:solidFill>
          <a:ln w="38100">
            <a:solidFill>
              <a:srgbClr val="F0864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100" name="Group 99"/>
          <p:cNvGrpSpPr/>
          <p:nvPr/>
        </p:nvGrpSpPr>
        <p:grpSpPr>
          <a:xfrm>
            <a:off x="2625841" y="3048647"/>
            <a:ext cx="314510" cy="646331"/>
            <a:chOff x="932399" y="1768196"/>
            <a:chExt cx="314510" cy="646331"/>
          </a:xfrm>
        </p:grpSpPr>
        <p:sp>
          <p:nvSpPr>
            <p:cNvPr id="101" name="Rectangle 100"/>
            <p:cNvSpPr/>
            <p:nvPr/>
          </p:nvSpPr>
          <p:spPr>
            <a:xfrm>
              <a:off x="932399" y="1768196"/>
              <a:ext cx="314510" cy="646331"/>
            </a:xfrm>
            <a:prstGeom prst="rect">
              <a:avLst/>
            </a:prstGeom>
          </p:spPr>
          <p:txBody>
            <a:bodyPr wrap="none">
              <a:spAutoFit/>
            </a:bodyPr>
            <a:lstStyle/>
            <a:p>
              <a:pPr algn="ctr"/>
              <a:r>
                <a:rPr lang="en-GB" dirty="0"/>
                <a:t>1</a:t>
              </a:r>
              <a:br>
                <a:rPr lang="en-GB" dirty="0"/>
              </a:br>
              <a:r>
                <a:rPr lang="en-GB" dirty="0"/>
                <a:t>4</a:t>
              </a:r>
            </a:p>
          </p:txBody>
        </p:sp>
        <p:cxnSp>
          <p:nvCxnSpPr>
            <p:cNvPr id="102" name="Straight Connector 101"/>
            <p:cNvCxnSpPr/>
            <p:nvPr/>
          </p:nvCxnSpPr>
          <p:spPr>
            <a:xfrm>
              <a:off x="1027909" y="2091361"/>
              <a:ext cx="106195"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103" name="Rectangle 102"/>
          <p:cNvSpPr/>
          <p:nvPr/>
        </p:nvSpPr>
        <p:spPr>
          <a:xfrm>
            <a:off x="2462705" y="3203481"/>
            <a:ext cx="306495" cy="369332"/>
          </a:xfrm>
          <a:prstGeom prst="rect">
            <a:avLst/>
          </a:prstGeom>
        </p:spPr>
        <p:txBody>
          <a:bodyPr wrap="none">
            <a:spAutoFit/>
          </a:bodyPr>
          <a:lstStyle/>
          <a:p>
            <a:pPr algn="ctr"/>
            <a:r>
              <a:rPr lang="en-GB" dirty="0"/>
              <a:t>5</a:t>
            </a:r>
          </a:p>
        </p:txBody>
      </p:sp>
      <p:sp>
        <p:nvSpPr>
          <p:cNvPr id="104" name="Rectangle 103"/>
          <p:cNvSpPr/>
          <p:nvPr/>
        </p:nvSpPr>
        <p:spPr>
          <a:xfrm>
            <a:off x="2807664" y="3184500"/>
            <a:ext cx="320922" cy="369332"/>
          </a:xfrm>
          <a:prstGeom prst="rect">
            <a:avLst/>
          </a:prstGeom>
        </p:spPr>
        <p:txBody>
          <a:bodyPr wrap="none">
            <a:spAutoFit/>
          </a:bodyPr>
          <a:lstStyle/>
          <a:p>
            <a:pPr algn="ctr"/>
            <a:r>
              <a:rPr lang="en-GB" dirty="0"/>
              <a:t>−</a:t>
            </a:r>
          </a:p>
        </p:txBody>
      </p:sp>
      <p:sp>
        <p:nvSpPr>
          <p:cNvPr id="105" name="Rectangle 104"/>
          <p:cNvSpPr/>
          <p:nvPr/>
        </p:nvSpPr>
        <p:spPr>
          <a:xfrm>
            <a:off x="3157242" y="3184500"/>
            <a:ext cx="320922" cy="369332"/>
          </a:xfrm>
          <a:prstGeom prst="rect">
            <a:avLst/>
          </a:prstGeom>
        </p:spPr>
        <p:txBody>
          <a:bodyPr wrap="none">
            <a:spAutoFit/>
          </a:bodyPr>
          <a:lstStyle/>
          <a:p>
            <a:pPr algn="ctr"/>
            <a:r>
              <a:rPr lang="en-GB" dirty="0"/>
              <a:t>=</a:t>
            </a:r>
          </a:p>
        </p:txBody>
      </p:sp>
      <p:grpSp>
        <p:nvGrpSpPr>
          <p:cNvPr id="106" name="Group 105"/>
          <p:cNvGrpSpPr/>
          <p:nvPr/>
        </p:nvGrpSpPr>
        <p:grpSpPr>
          <a:xfrm>
            <a:off x="2983507" y="3048647"/>
            <a:ext cx="317716" cy="646331"/>
            <a:chOff x="930796" y="1768196"/>
            <a:chExt cx="317716" cy="646331"/>
          </a:xfrm>
        </p:grpSpPr>
        <p:sp>
          <p:nvSpPr>
            <p:cNvPr id="107" name="Rectangle 106"/>
            <p:cNvSpPr/>
            <p:nvPr/>
          </p:nvSpPr>
          <p:spPr>
            <a:xfrm>
              <a:off x="930796" y="1768196"/>
              <a:ext cx="317716" cy="646331"/>
            </a:xfrm>
            <a:prstGeom prst="rect">
              <a:avLst/>
            </a:prstGeom>
          </p:spPr>
          <p:txBody>
            <a:bodyPr wrap="none">
              <a:spAutoFit/>
            </a:bodyPr>
            <a:lstStyle/>
            <a:p>
              <a:pPr algn="ctr"/>
              <a:r>
                <a:rPr lang="en-GB" dirty="0"/>
                <a:t>3</a:t>
              </a:r>
              <a:br>
                <a:rPr lang="en-GB" dirty="0"/>
              </a:br>
              <a:r>
                <a:rPr lang="en-GB" dirty="0"/>
                <a:t>8</a:t>
              </a:r>
            </a:p>
          </p:txBody>
        </p:sp>
        <p:cxnSp>
          <p:nvCxnSpPr>
            <p:cNvPr id="108" name="Straight Connector 107"/>
            <p:cNvCxnSpPr/>
            <p:nvPr/>
          </p:nvCxnSpPr>
          <p:spPr>
            <a:xfrm>
              <a:off x="1027909" y="2091361"/>
              <a:ext cx="106195"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109" name="Rectangle 108"/>
          <p:cNvSpPr/>
          <p:nvPr/>
        </p:nvSpPr>
        <p:spPr>
          <a:xfrm>
            <a:off x="3349468" y="3184500"/>
            <a:ext cx="683200" cy="369332"/>
          </a:xfrm>
          <a:prstGeom prst="rect">
            <a:avLst/>
          </a:prstGeom>
        </p:spPr>
        <p:txBody>
          <a:bodyPr wrap="none">
            <a:spAutoFit/>
          </a:bodyPr>
          <a:lstStyle/>
          <a:p>
            <a:pPr algn="ctr"/>
            <a:r>
              <a:rPr lang="en-GB" dirty="0"/>
              <a:t>4 + 1</a:t>
            </a:r>
          </a:p>
        </p:txBody>
      </p:sp>
      <p:grpSp>
        <p:nvGrpSpPr>
          <p:cNvPr id="110" name="Group 109"/>
          <p:cNvGrpSpPr/>
          <p:nvPr/>
        </p:nvGrpSpPr>
        <p:grpSpPr>
          <a:xfrm>
            <a:off x="5118977" y="3048647"/>
            <a:ext cx="314510" cy="646331"/>
            <a:chOff x="932399" y="1768196"/>
            <a:chExt cx="314510" cy="646331"/>
          </a:xfrm>
        </p:grpSpPr>
        <p:sp>
          <p:nvSpPr>
            <p:cNvPr id="111" name="Rectangle 110"/>
            <p:cNvSpPr/>
            <p:nvPr/>
          </p:nvSpPr>
          <p:spPr>
            <a:xfrm>
              <a:off x="932399" y="1768196"/>
              <a:ext cx="314510" cy="646331"/>
            </a:xfrm>
            <a:prstGeom prst="rect">
              <a:avLst/>
            </a:prstGeom>
          </p:spPr>
          <p:txBody>
            <a:bodyPr wrap="none">
              <a:spAutoFit/>
            </a:bodyPr>
            <a:lstStyle/>
            <a:p>
              <a:pPr algn="ctr"/>
              <a:r>
                <a:rPr lang="en-GB" dirty="0"/>
                <a:t>1</a:t>
              </a:r>
              <a:br>
                <a:rPr lang="en-GB" dirty="0"/>
              </a:br>
              <a:r>
                <a:rPr lang="en-GB" dirty="0"/>
                <a:t>4</a:t>
              </a:r>
            </a:p>
          </p:txBody>
        </p:sp>
        <p:cxnSp>
          <p:nvCxnSpPr>
            <p:cNvPr id="112" name="Straight Connector 111"/>
            <p:cNvCxnSpPr/>
            <p:nvPr/>
          </p:nvCxnSpPr>
          <p:spPr>
            <a:xfrm>
              <a:off x="1027909" y="2091361"/>
              <a:ext cx="106195"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113" name="Group 112"/>
          <p:cNvGrpSpPr/>
          <p:nvPr/>
        </p:nvGrpSpPr>
        <p:grpSpPr>
          <a:xfrm>
            <a:off x="3865984" y="3048647"/>
            <a:ext cx="314510" cy="646331"/>
            <a:chOff x="932399" y="1768196"/>
            <a:chExt cx="314510" cy="646331"/>
          </a:xfrm>
        </p:grpSpPr>
        <p:sp>
          <p:nvSpPr>
            <p:cNvPr id="114" name="Rectangle 113"/>
            <p:cNvSpPr/>
            <p:nvPr/>
          </p:nvSpPr>
          <p:spPr>
            <a:xfrm>
              <a:off x="932399" y="1768196"/>
              <a:ext cx="314510" cy="646331"/>
            </a:xfrm>
            <a:prstGeom prst="rect">
              <a:avLst/>
            </a:prstGeom>
          </p:spPr>
          <p:txBody>
            <a:bodyPr wrap="none">
              <a:spAutoFit/>
            </a:bodyPr>
            <a:lstStyle/>
            <a:p>
              <a:pPr algn="ctr"/>
              <a:r>
                <a:rPr lang="en-GB" dirty="0"/>
                <a:t>1</a:t>
              </a:r>
              <a:br>
                <a:rPr lang="en-GB" dirty="0"/>
              </a:br>
              <a:r>
                <a:rPr lang="en-GB" dirty="0"/>
                <a:t>4</a:t>
              </a:r>
            </a:p>
          </p:txBody>
        </p:sp>
        <p:cxnSp>
          <p:nvCxnSpPr>
            <p:cNvPr id="115" name="Straight Connector 114"/>
            <p:cNvCxnSpPr/>
            <p:nvPr/>
          </p:nvCxnSpPr>
          <p:spPr>
            <a:xfrm>
              <a:off x="1027909" y="2091361"/>
              <a:ext cx="106195"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116" name="Rectangle 115"/>
          <p:cNvSpPr/>
          <p:nvPr/>
        </p:nvSpPr>
        <p:spPr>
          <a:xfrm>
            <a:off x="4027260" y="3184500"/>
            <a:ext cx="320922" cy="369332"/>
          </a:xfrm>
          <a:prstGeom prst="rect">
            <a:avLst/>
          </a:prstGeom>
        </p:spPr>
        <p:txBody>
          <a:bodyPr wrap="none">
            <a:spAutoFit/>
          </a:bodyPr>
          <a:lstStyle/>
          <a:p>
            <a:pPr algn="ctr"/>
            <a:r>
              <a:rPr lang="en-GB" dirty="0"/>
              <a:t>−</a:t>
            </a:r>
          </a:p>
        </p:txBody>
      </p:sp>
      <p:grpSp>
        <p:nvGrpSpPr>
          <p:cNvPr id="117" name="Group 116"/>
          <p:cNvGrpSpPr/>
          <p:nvPr/>
        </p:nvGrpSpPr>
        <p:grpSpPr>
          <a:xfrm>
            <a:off x="4203103" y="3048647"/>
            <a:ext cx="317716" cy="646331"/>
            <a:chOff x="930796" y="1768196"/>
            <a:chExt cx="317716" cy="646331"/>
          </a:xfrm>
        </p:grpSpPr>
        <p:sp>
          <p:nvSpPr>
            <p:cNvPr id="118" name="Rectangle 117"/>
            <p:cNvSpPr/>
            <p:nvPr/>
          </p:nvSpPr>
          <p:spPr>
            <a:xfrm>
              <a:off x="930796" y="1768196"/>
              <a:ext cx="317716" cy="646331"/>
            </a:xfrm>
            <a:prstGeom prst="rect">
              <a:avLst/>
            </a:prstGeom>
          </p:spPr>
          <p:txBody>
            <a:bodyPr wrap="none">
              <a:spAutoFit/>
            </a:bodyPr>
            <a:lstStyle/>
            <a:p>
              <a:pPr algn="ctr"/>
              <a:r>
                <a:rPr lang="en-GB" dirty="0"/>
                <a:t>3</a:t>
              </a:r>
              <a:br>
                <a:rPr lang="en-GB" dirty="0"/>
              </a:br>
              <a:r>
                <a:rPr lang="en-GB" dirty="0"/>
                <a:t>8</a:t>
              </a:r>
            </a:p>
          </p:txBody>
        </p:sp>
        <p:cxnSp>
          <p:nvCxnSpPr>
            <p:cNvPr id="119" name="Straight Connector 118"/>
            <p:cNvCxnSpPr/>
            <p:nvPr/>
          </p:nvCxnSpPr>
          <p:spPr>
            <a:xfrm>
              <a:off x="1027909" y="2091361"/>
              <a:ext cx="106195"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120" name="Rectangle 119"/>
          <p:cNvSpPr/>
          <p:nvPr/>
        </p:nvSpPr>
        <p:spPr>
          <a:xfrm>
            <a:off x="4385170" y="3184500"/>
            <a:ext cx="320922" cy="369332"/>
          </a:xfrm>
          <a:prstGeom prst="rect">
            <a:avLst/>
          </a:prstGeom>
        </p:spPr>
        <p:txBody>
          <a:bodyPr wrap="none">
            <a:spAutoFit/>
          </a:bodyPr>
          <a:lstStyle/>
          <a:p>
            <a:pPr algn="ctr"/>
            <a:r>
              <a:rPr lang="en-GB" dirty="0"/>
              <a:t>=</a:t>
            </a:r>
          </a:p>
        </p:txBody>
      </p:sp>
      <p:sp>
        <p:nvSpPr>
          <p:cNvPr id="121" name="Rectangle 120"/>
          <p:cNvSpPr/>
          <p:nvPr/>
        </p:nvSpPr>
        <p:spPr>
          <a:xfrm>
            <a:off x="4577396" y="3184500"/>
            <a:ext cx="683200" cy="369332"/>
          </a:xfrm>
          <a:prstGeom prst="rect">
            <a:avLst/>
          </a:prstGeom>
        </p:spPr>
        <p:txBody>
          <a:bodyPr wrap="none">
            <a:spAutoFit/>
          </a:bodyPr>
          <a:lstStyle/>
          <a:p>
            <a:pPr algn="ctr"/>
            <a:r>
              <a:rPr lang="en-GB" dirty="0"/>
              <a:t>4 + 1</a:t>
            </a:r>
          </a:p>
        </p:txBody>
      </p:sp>
      <p:sp>
        <p:nvSpPr>
          <p:cNvPr id="122" name="Rectangle 121"/>
          <p:cNvSpPr/>
          <p:nvPr/>
        </p:nvSpPr>
        <p:spPr>
          <a:xfrm>
            <a:off x="5295340" y="3184500"/>
            <a:ext cx="320922" cy="369332"/>
          </a:xfrm>
          <a:prstGeom prst="rect">
            <a:avLst/>
          </a:prstGeom>
        </p:spPr>
        <p:txBody>
          <a:bodyPr wrap="none">
            <a:spAutoFit/>
          </a:bodyPr>
          <a:lstStyle/>
          <a:p>
            <a:pPr algn="ctr"/>
            <a:r>
              <a:rPr lang="en-GB" dirty="0"/>
              <a:t>−</a:t>
            </a:r>
          </a:p>
        </p:txBody>
      </p:sp>
      <p:grpSp>
        <p:nvGrpSpPr>
          <p:cNvPr id="123" name="Group 122"/>
          <p:cNvGrpSpPr/>
          <p:nvPr/>
        </p:nvGrpSpPr>
        <p:grpSpPr>
          <a:xfrm>
            <a:off x="5472786" y="3048647"/>
            <a:ext cx="314510" cy="646331"/>
            <a:chOff x="932399" y="1768196"/>
            <a:chExt cx="314510" cy="646331"/>
          </a:xfrm>
        </p:grpSpPr>
        <p:sp>
          <p:nvSpPr>
            <p:cNvPr id="124" name="Rectangle 123"/>
            <p:cNvSpPr/>
            <p:nvPr/>
          </p:nvSpPr>
          <p:spPr>
            <a:xfrm>
              <a:off x="932399" y="1768196"/>
              <a:ext cx="314510" cy="646331"/>
            </a:xfrm>
            <a:prstGeom prst="rect">
              <a:avLst/>
            </a:prstGeom>
          </p:spPr>
          <p:txBody>
            <a:bodyPr wrap="none">
              <a:spAutoFit/>
            </a:bodyPr>
            <a:lstStyle/>
            <a:p>
              <a:pPr algn="ctr"/>
              <a:r>
                <a:rPr lang="en-GB" dirty="0"/>
                <a:t>3</a:t>
              </a:r>
              <a:br>
                <a:rPr lang="en-GB" dirty="0"/>
              </a:br>
              <a:r>
                <a:rPr lang="en-GB" dirty="0"/>
                <a:t>4</a:t>
              </a:r>
            </a:p>
          </p:txBody>
        </p:sp>
        <p:cxnSp>
          <p:nvCxnSpPr>
            <p:cNvPr id="125" name="Straight Connector 124"/>
            <p:cNvCxnSpPr/>
            <p:nvPr/>
          </p:nvCxnSpPr>
          <p:spPr>
            <a:xfrm>
              <a:off x="1027909" y="2091361"/>
              <a:ext cx="106195"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126" name="Rectangle 125"/>
          <p:cNvSpPr/>
          <p:nvPr/>
        </p:nvSpPr>
        <p:spPr>
          <a:xfrm>
            <a:off x="5653229" y="3184500"/>
            <a:ext cx="320922" cy="369332"/>
          </a:xfrm>
          <a:prstGeom prst="rect">
            <a:avLst/>
          </a:prstGeom>
        </p:spPr>
        <p:txBody>
          <a:bodyPr wrap="none">
            <a:spAutoFit/>
          </a:bodyPr>
          <a:lstStyle/>
          <a:p>
            <a:pPr algn="ctr"/>
            <a:r>
              <a:rPr lang="en-GB" dirty="0"/>
              <a:t>=</a:t>
            </a:r>
          </a:p>
        </p:txBody>
      </p:sp>
      <p:sp>
        <p:nvSpPr>
          <p:cNvPr id="127" name="Rectangle 126"/>
          <p:cNvSpPr/>
          <p:nvPr/>
        </p:nvSpPr>
        <p:spPr>
          <a:xfrm>
            <a:off x="5830735" y="3184500"/>
            <a:ext cx="314510" cy="369332"/>
          </a:xfrm>
          <a:prstGeom prst="rect">
            <a:avLst/>
          </a:prstGeom>
        </p:spPr>
        <p:txBody>
          <a:bodyPr wrap="none">
            <a:spAutoFit/>
          </a:bodyPr>
          <a:lstStyle/>
          <a:p>
            <a:pPr algn="ctr"/>
            <a:r>
              <a:rPr lang="en-GB" dirty="0"/>
              <a:t>4</a:t>
            </a:r>
          </a:p>
        </p:txBody>
      </p:sp>
      <p:grpSp>
        <p:nvGrpSpPr>
          <p:cNvPr id="128" name="Group 127"/>
          <p:cNvGrpSpPr/>
          <p:nvPr/>
        </p:nvGrpSpPr>
        <p:grpSpPr>
          <a:xfrm>
            <a:off x="5994608" y="3048647"/>
            <a:ext cx="306494" cy="646331"/>
            <a:chOff x="936407" y="1768196"/>
            <a:chExt cx="306494" cy="646331"/>
          </a:xfrm>
        </p:grpSpPr>
        <p:sp>
          <p:nvSpPr>
            <p:cNvPr id="129" name="Rectangle 128"/>
            <p:cNvSpPr/>
            <p:nvPr/>
          </p:nvSpPr>
          <p:spPr>
            <a:xfrm>
              <a:off x="936407" y="1768196"/>
              <a:ext cx="306494" cy="646331"/>
            </a:xfrm>
            <a:prstGeom prst="rect">
              <a:avLst/>
            </a:prstGeom>
          </p:spPr>
          <p:txBody>
            <a:bodyPr wrap="none">
              <a:spAutoFit/>
            </a:bodyPr>
            <a:lstStyle/>
            <a:p>
              <a:pPr algn="ctr"/>
              <a:r>
                <a:rPr lang="en-GB" dirty="0"/>
                <a:t>1</a:t>
              </a:r>
              <a:br>
                <a:rPr lang="en-GB" dirty="0"/>
              </a:br>
              <a:r>
                <a:rPr lang="en-GB" dirty="0"/>
                <a:t>2</a:t>
              </a:r>
            </a:p>
          </p:txBody>
        </p:sp>
        <p:cxnSp>
          <p:nvCxnSpPr>
            <p:cNvPr id="130" name="Straight Connector 129"/>
            <p:cNvCxnSpPr/>
            <p:nvPr/>
          </p:nvCxnSpPr>
          <p:spPr>
            <a:xfrm>
              <a:off x="1027909" y="2091361"/>
              <a:ext cx="106195"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3" name="Rectangle 2"/>
          <p:cNvSpPr/>
          <p:nvPr/>
        </p:nvSpPr>
        <p:spPr>
          <a:xfrm>
            <a:off x="771920" y="2172694"/>
            <a:ext cx="7322947" cy="646331"/>
          </a:xfrm>
          <a:prstGeom prst="rect">
            <a:avLst/>
          </a:prstGeom>
        </p:spPr>
        <p:txBody>
          <a:bodyPr wrap="square">
            <a:spAutoFit/>
          </a:bodyPr>
          <a:lstStyle/>
          <a:p>
            <a:r>
              <a:rPr lang="en-GB" dirty="0"/>
              <a:t>Jacob has tried to use flexible partitioning to solve this word problem. What did he do wrong?</a:t>
            </a:r>
          </a:p>
        </p:txBody>
      </p:sp>
      <p:grpSp>
        <p:nvGrpSpPr>
          <p:cNvPr id="4" name="Group 3"/>
          <p:cNvGrpSpPr/>
          <p:nvPr/>
        </p:nvGrpSpPr>
        <p:grpSpPr>
          <a:xfrm>
            <a:off x="755650" y="3870079"/>
            <a:ext cx="7632700" cy="1049106"/>
            <a:chOff x="755650" y="3870079"/>
            <a:chExt cx="7632700" cy="1049106"/>
          </a:xfrm>
        </p:grpSpPr>
        <p:sp>
          <p:nvSpPr>
            <p:cNvPr id="131" name="TextBox 130"/>
            <p:cNvSpPr txBox="1"/>
            <p:nvPr/>
          </p:nvSpPr>
          <p:spPr>
            <a:xfrm>
              <a:off x="755650" y="3870079"/>
              <a:ext cx="7632700" cy="1049106"/>
            </a:xfrm>
            <a:prstGeom prst="rect">
              <a:avLst/>
            </a:prstGeom>
            <a:solidFill>
              <a:schemeClr val="bg1"/>
            </a:solidFill>
            <a:ln w="28575">
              <a:solidFill>
                <a:srgbClr val="87BD31"/>
              </a:solidFill>
            </a:ln>
          </p:spPr>
          <p:txBody>
            <a:bodyPr wrap="square" lIns="108000" tIns="108000" rIns="108000" bIns="108000" rtlCol="0">
              <a:spAutoFit/>
            </a:bodyPr>
            <a:lstStyle/>
            <a:p>
              <a:r>
                <a:rPr lang="en-GB" dirty="0"/>
                <a:t>Jacob made a mistake when he was finding equivalent fractions. He should have converted 1   to 1  . He should not have tried to change   into quarters.</a:t>
              </a:r>
            </a:p>
          </p:txBody>
        </p:sp>
        <p:grpSp>
          <p:nvGrpSpPr>
            <p:cNvPr id="133" name="Group 132"/>
            <p:cNvGrpSpPr/>
            <p:nvPr/>
          </p:nvGrpSpPr>
          <p:grpSpPr>
            <a:xfrm>
              <a:off x="3206640" y="4133022"/>
              <a:ext cx="285656" cy="523220"/>
              <a:chOff x="7658212" y="2262157"/>
              <a:chExt cx="285656" cy="523220"/>
            </a:xfrm>
          </p:grpSpPr>
          <p:sp>
            <p:nvSpPr>
              <p:cNvPr id="134" name="Rectangle 133"/>
              <p:cNvSpPr/>
              <p:nvPr/>
            </p:nvSpPr>
            <p:spPr>
              <a:xfrm>
                <a:off x="7658212" y="2262157"/>
                <a:ext cx="285656" cy="523220"/>
              </a:xfrm>
              <a:prstGeom prst="rect">
                <a:avLst/>
              </a:prstGeom>
            </p:spPr>
            <p:txBody>
              <a:bodyPr wrap="none">
                <a:spAutoFit/>
              </a:bodyPr>
              <a:lstStyle/>
              <a:p>
                <a:pPr algn="ctr"/>
                <a:r>
                  <a:rPr lang="en-GB" sz="1400" dirty="0"/>
                  <a:t>1</a:t>
                </a:r>
                <a:br>
                  <a:rPr lang="en-GB" sz="1400" dirty="0"/>
                </a:br>
                <a:r>
                  <a:rPr lang="en-GB" sz="1400" dirty="0"/>
                  <a:t>4</a:t>
                </a:r>
              </a:p>
            </p:txBody>
          </p:sp>
          <p:cxnSp>
            <p:nvCxnSpPr>
              <p:cNvPr id="135" name="Straight Connector 134"/>
              <p:cNvCxnSpPr/>
              <p:nvPr/>
            </p:nvCxnSpPr>
            <p:spPr>
              <a:xfrm>
                <a:off x="7730904" y="2524362"/>
                <a:ext cx="123499"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136" name="Group 135"/>
            <p:cNvGrpSpPr/>
            <p:nvPr/>
          </p:nvGrpSpPr>
          <p:grpSpPr>
            <a:xfrm>
              <a:off x="3782033" y="4133022"/>
              <a:ext cx="285656" cy="523220"/>
              <a:chOff x="7658212" y="2262157"/>
              <a:chExt cx="285656" cy="523220"/>
            </a:xfrm>
          </p:grpSpPr>
          <p:sp>
            <p:nvSpPr>
              <p:cNvPr id="137" name="Rectangle 136"/>
              <p:cNvSpPr/>
              <p:nvPr/>
            </p:nvSpPr>
            <p:spPr>
              <a:xfrm>
                <a:off x="7658212" y="2262157"/>
                <a:ext cx="285656" cy="523220"/>
              </a:xfrm>
              <a:prstGeom prst="rect">
                <a:avLst/>
              </a:prstGeom>
            </p:spPr>
            <p:txBody>
              <a:bodyPr wrap="none">
                <a:spAutoFit/>
              </a:bodyPr>
              <a:lstStyle/>
              <a:p>
                <a:pPr algn="ctr"/>
                <a:r>
                  <a:rPr lang="en-GB" sz="1400" dirty="0"/>
                  <a:t>2</a:t>
                </a:r>
                <a:br>
                  <a:rPr lang="en-GB" sz="1400" dirty="0"/>
                </a:br>
                <a:r>
                  <a:rPr lang="en-GB" sz="1400" dirty="0"/>
                  <a:t>8</a:t>
                </a:r>
              </a:p>
            </p:txBody>
          </p:sp>
          <p:cxnSp>
            <p:nvCxnSpPr>
              <p:cNvPr id="138" name="Straight Connector 137"/>
              <p:cNvCxnSpPr/>
              <p:nvPr/>
            </p:nvCxnSpPr>
            <p:spPr>
              <a:xfrm>
                <a:off x="7730904" y="2524362"/>
                <a:ext cx="123499"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139" name="Group 138"/>
            <p:cNvGrpSpPr/>
            <p:nvPr/>
          </p:nvGrpSpPr>
          <p:grpSpPr>
            <a:xfrm>
              <a:off x="7629205" y="4161425"/>
              <a:ext cx="287258" cy="523220"/>
              <a:chOff x="7657411" y="2262157"/>
              <a:chExt cx="287258" cy="523220"/>
            </a:xfrm>
          </p:grpSpPr>
          <p:sp>
            <p:nvSpPr>
              <p:cNvPr id="140" name="Rectangle 139"/>
              <p:cNvSpPr/>
              <p:nvPr/>
            </p:nvSpPr>
            <p:spPr>
              <a:xfrm>
                <a:off x="7657411" y="2262157"/>
                <a:ext cx="287258" cy="523220"/>
              </a:xfrm>
              <a:prstGeom prst="rect">
                <a:avLst/>
              </a:prstGeom>
            </p:spPr>
            <p:txBody>
              <a:bodyPr wrap="none">
                <a:spAutoFit/>
              </a:bodyPr>
              <a:lstStyle/>
              <a:p>
                <a:pPr algn="ctr"/>
                <a:r>
                  <a:rPr lang="en-GB" sz="1400" dirty="0"/>
                  <a:t>3</a:t>
                </a:r>
                <a:br>
                  <a:rPr lang="en-GB" sz="1400" dirty="0"/>
                </a:br>
                <a:r>
                  <a:rPr lang="en-GB" sz="1400" dirty="0"/>
                  <a:t>8</a:t>
                </a:r>
              </a:p>
            </p:txBody>
          </p:sp>
          <p:cxnSp>
            <p:nvCxnSpPr>
              <p:cNvPr id="141" name="Straight Connector 140"/>
              <p:cNvCxnSpPr/>
              <p:nvPr/>
            </p:nvCxnSpPr>
            <p:spPr>
              <a:xfrm>
                <a:off x="7730904" y="2524362"/>
                <a:ext cx="123499"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grpSp>
      <p:grpSp>
        <p:nvGrpSpPr>
          <p:cNvPr id="5" name="Group 4"/>
          <p:cNvGrpSpPr/>
          <p:nvPr/>
        </p:nvGrpSpPr>
        <p:grpSpPr>
          <a:xfrm>
            <a:off x="755150" y="5092838"/>
            <a:ext cx="7633199" cy="647779"/>
            <a:chOff x="755150" y="5092838"/>
            <a:chExt cx="7633199" cy="647779"/>
          </a:xfrm>
        </p:grpSpPr>
        <p:sp>
          <p:nvSpPr>
            <p:cNvPr id="166" name="Rectangle 165"/>
            <p:cNvSpPr/>
            <p:nvPr/>
          </p:nvSpPr>
          <p:spPr>
            <a:xfrm>
              <a:off x="755150" y="5111442"/>
              <a:ext cx="7633199" cy="629175"/>
            </a:xfrm>
            <a:prstGeom prst="rect">
              <a:avLst/>
            </a:prstGeom>
            <a:solidFill>
              <a:schemeClr val="bg1"/>
            </a:solidFill>
            <a:ln w="28575">
              <a:solidFill>
                <a:srgbClr val="87BD3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dirty="0">
                  <a:solidFill>
                    <a:schemeClr val="tx1"/>
                  </a:solidFill>
                </a:rPr>
                <a:t>The correct answer is:</a:t>
              </a:r>
            </a:p>
          </p:txBody>
        </p:sp>
        <p:grpSp>
          <p:nvGrpSpPr>
            <p:cNvPr id="188" name="Group 187"/>
            <p:cNvGrpSpPr/>
            <p:nvPr/>
          </p:nvGrpSpPr>
          <p:grpSpPr>
            <a:xfrm>
              <a:off x="3203873" y="5092838"/>
              <a:ext cx="314510" cy="646331"/>
              <a:chOff x="932399" y="1768196"/>
              <a:chExt cx="314510" cy="646331"/>
            </a:xfrm>
          </p:grpSpPr>
          <p:sp>
            <p:nvSpPr>
              <p:cNvPr id="189" name="Rectangle 188"/>
              <p:cNvSpPr/>
              <p:nvPr/>
            </p:nvSpPr>
            <p:spPr>
              <a:xfrm>
                <a:off x="932399" y="1768196"/>
                <a:ext cx="314510" cy="646331"/>
              </a:xfrm>
              <a:prstGeom prst="rect">
                <a:avLst/>
              </a:prstGeom>
            </p:spPr>
            <p:txBody>
              <a:bodyPr wrap="none">
                <a:spAutoFit/>
              </a:bodyPr>
              <a:lstStyle/>
              <a:p>
                <a:pPr algn="ctr"/>
                <a:r>
                  <a:rPr lang="en-GB" dirty="0"/>
                  <a:t>1</a:t>
                </a:r>
                <a:br>
                  <a:rPr lang="en-GB" dirty="0"/>
                </a:br>
                <a:r>
                  <a:rPr lang="en-GB" dirty="0"/>
                  <a:t>4</a:t>
                </a:r>
              </a:p>
            </p:txBody>
          </p:sp>
          <p:cxnSp>
            <p:nvCxnSpPr>
              <p:cNvPr id="190" name="Straight Connector 189"/>
              <p:cNvCxnSpPr/>
              <p:nvPr/>
            </p:nvCxnSpPr>
            <p:spPr>
              <a:xfrm>
                <a:off x="1027909" y="2091361"/>
                <a:ext cx="106195"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191" name="Rectangle 190"/>
            <p:cNvSpPr/>
            <p:nvPr/>
          </p:nvSpPr>
          <p:spPr>
            <a:xfrm>
              <a:off x="3040737" y="5247672"/>
              <a:ext cx="306495" cy="369332"/>
            </a:xfrm>
            <a:prstGeom prst="rect">
              <a:avLst/>
            </a:prstGeom>
          </p:spPr>
          <p:txBody>
            <a:bodyPr wrap="none">
              <a:spAutoFit/>
            </a:bodyPr>
            <a:lstStyle/>
            <a:p>
              <a:pPr algn="ctr"/>
              <a:r>
                <a:rPr lang="en-GB" dirty="0"/>
                <a:t>5</a:t>
              </a:r>
            </a:p>
          </p:txBody>
        </p:sp>
        <p:sp>
          <p:nvSpPr>
            <p:cNvPr id="192" name="Rectangle 191"/>
            <p:cNvSpPr/>
            <p:nvPr/>
          </p:nvSpPr>
          <p:spPr>
            <a:xfrm>
              <a:off x="3385696" y="5228691"/>
              <a:ext cx="320922" cy="369332"/>
            </a:xfrm>
            <a:prstGeom prst="rect">
              <a:avLst/>
            </a:prstGeom>
          </p:spPr>
          <p:txBody>
            <a:bodyPr wrap="none">
              <a:spAutoFit/>
            </a:bodyPr>
            <a:lstStyle/>
            <a:p>
              <a:pPr algn="ctr"/>
              <a:r>
                <a:rPr lang="en-GB" dirty="0"/>
                <a:t>−</a:t>
              </a:r>
            </a:p>
          </p:txBody>
        </p:sp>
        <p:sp>
          <p:nvSpPr>
            <p:cNvPr id="193" name="Rectangle 192"/>
            <p:cNvSpPr/>
            <p:nvPr/>
          </p:nvSpPr>
          <p:spPr>
            <a:xfrm>
              <a:off x="3735274" y="5228691"/>
              <a:ext cx="320922" cy="369332"/>
            </a:xfrm>
            <a:prstGeom prst="rect">
              <a:avLst/>
            </a:prstGeom>
          </p:spPr>
          <p:txBody>
            <a:bodyPr wrap="none">
              <a:spAutoFit/>
            </a:bodyPr>
            <a:lstStyle/>
            <a:p>
              <a:pPr algn="ctr"/>
              <a:r>
                <a:rPr lang="en-GB" dirty="0"/>
                <a:t>=</a:t>
              </a:r>
            </a:p>
          </p:txBody>
        </p:sp>
        <p:grpSp>
          <p:nvGrpSpPr>
            <p:cNvPr id="194" name="Group 193"/>
            <p:cNvGrpSpPr/>
            <p:nvPr/>
          </p:nvGrpSpPr>
          <p:grpSpPr>
            <a:xfrm>
              <a:off x="3561539" y="5092838"/>
              <a:ext cx="317716" cy="646331"/>
              <a:chOff x="930796" y="1768196"/>
              <a:chExt cx="317716" cy="646331"/>
            </a:xfrm>
          </p:grpSpPr>
          <p:sp>
            <p:nvSpPr>
              <p:cNvPr id="195" name="Rectangle 194"/>
              <p:cNvSpPr/>
              <p:nvPr/>
            </p:nvSpPr>
            <p:spPr>
              <a:xfrm>
                <a:off x="930796" y="1768196"/>
                <a:ext cx="317716" cy="646331"/>
              </a:xfrm>
              <a:prstGeom prst="rect">
                <a:avLst/>
              </a:prstGeom>
            </p:spPr>
            <p:txBody>
              <a:bodyPr wrap="none">
                <a:spAutoFit/>
              </a:bodyPr>
              <a:lstStyle/>
              <a:p>
                <a:pPr algn="ctr"/>
                <a:r>
                  <a:rPr lang="en-GB" dirty="0"/>
                  <a:t>3</a:t>
                </a:r>
                <a:br>
                  <a:rPr lang="en-GB" dirty="0"/>
                </a:br>
                <a:r>
                  <a:rPr lang="en-GB" dirty="0"/>
                  <a:t>8</a:t>
                </a:r>
              </a:p>
            </p:txBody>
          </p:sp>
          <p:cxnSp>
            <p:nvCxnSpPr>
              <p:cNvPr id="196" name="Straight Connector 195"/>
              <p:cNvCxnSpPr/>
              <p:nvPr/>
            </p:nvCxnSpPr>
            <p:spPr>
              <a:xfrm>
                <a:off x="1027909" y="2091361"/>
                <a:ext cx="106195"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197" name="Rectangle 196"/>
            <p:cNvSpPr/>
            <p:nvPr/>
          </p:nvSpPr>
          <p:spPr>
            <a:xfrm>
              <a:off x="3927500" y="5228691"/>
              <a:ext cx="683200" cy="369332"/>
            </a:xfrm>
            <a:prstGeom prst="rect">
              <a:avLst/>
            </a:prstGeom>
          </p:spPr>
          <p:txBody>
            <a:bodyPr wrap="none">
              <a:spAutoFit/>
            </a:bodyPr>
            <a:lstStyle/>
            <a:p>
              <a:pPr algn="ctr"/>
              <a:r>
                <a:rPr lang="en-GB" dirty="0"/>
                <a:t>4 + 1</a:t>
              </a:r>
            </a:p>
          </p:txBody>
        </p:sp>
        <p:grpSp>
          <p:nvGrpSpPr>
            <p:cNvPr id="198" name="Group 197"/>
            <p:cNvGrpSpPr/>
            <p:nvPr/>
          </p:nvGrpSpPr>
          <p:grpSpPr>
            <a:xfrm>
              <a:off x="5695406" y="5092838"/>
              <a:ext cx="317716" cy="646331"/>
              <a:chOff x="930796" y="1768196"/>
              <a:chExt cx="317716" cy="646331"/>
            </a:xfrm>
          </p:grpSpPr>
          <p:sp>
            <p:nvSpPr>
              <p:cNvPr id="199" name="Rectangle 198"/>
              <p:cNvSpPr/>
              <p:nvPr/>
            </p:nvSpPr>
            <p:spPr>
              <a:xfrm>
                <a:off x="930796" y="1768196"/>
                <a:ext cx="317716" cy="646331"/>
              </a:xfrm>
              <a:prstGeom prst="rect">
                <a:avLst/>
              </a:prstGeom>
            </p:spPr>
            <p:txBody>
              <a:bodyPr wrap="none">
                <a:spAutoFit/>
              </a:bodyPr>
              <a:lstStyle/>
              <a:p>
                <a:pPr algn="ctr"/>
                <a:r>
                  <a:rPr lang="en-GB" dirty="0"/>
                  <a:t>2</a:t>
                </a:r>
                <a:br>
                  <a:rPr lang="en-GB" dirty="0"/>
                </a:br>
                <a:r>
                  <a:rPr lang="en-GB" dirty="0"/>
                  <a:t>8</a:t>
                </a:r>
              </a:p>
            </p:txBody>
          </p:sp>
          <p:cxnSp>
            <p:nvCxnSpPr>
              <p:cNvPr id="200" name="Straight Connector 199"/>
              <p:cNvCxnSpPr/>
              <p:nvPr/>
            </p:nvCxnSpPr>
            <p:spPr>
              <a:xfrm>
                <a:off x="1027909" y="2091361"/>
                <a:ext cx="106195"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201" name="Group 200"/>
            <p:cNvGrpSpPr/>
            <p:nvPr/>
          </p:nvGrpSpPr>
          <p:grpSpPr>
            <a:xfrm>
              <a:off x="4444016" y="5092838"/>
              <a:ext cx="314510" cy="646331"/>
              <a:chOff x="932399" y="1768196"/>
              <a:chExt cx="314510" cy="646331"/>
            </a:xfrm>
          </p:grpSpPr>
          <p:sp>
            <p:nvSpPr>
              <p:cNvPr id="202" name="Rectangle 201"/>
              <p:cNvSpPr/>
              <p:nvPr/>
            </p:nvSpPr>
            <p:spPr>
              <a:xfrm>
                <a:off x="932399" y="1768196"/>
                <a:ext cx="314510" cy="646331"/>
              </a:xfrm>
              <a:prstGeom prst="rect">
                <a:avLst/>
              </a:prstGeom>
            </p:spPr>
            <p:txBody>
              <a:bodyPr wrap="none">
                <a:spAutoFit/>
              </a:bodyPr>
              <a:lstStyle/>
              <a:p>
                <a:pPr algn="ctr"/>
                <a:r>
                  <a:rPr lang="en-GB" dirty="0"/>
                  <a:t>1</a:t>
                </a:r>
                <a:br>
                  <a:rPr lang="en-GB" dirty="0"/>
                </a:br>
                <a:r>
                  <a:rPr lang="en-GB" dirty="0"/>
                  <a:t>4</a:t>
                </a:r>
              </a:p>
            </p:txBody>
          </p:sp>
          <p:cxnSp>
            <p:nvCxnSpPr>
              <p:cNvPr id="203" name="Straight Connector 202"/>
              <p:cNvCxnSpPr/>
              <p:nvPr/>
            </p:nvCxnSpPr>
            <p:spPr>
              <a:xfrm>
                <a:off x="1027909" y="2091361"/>
                <a:ext cx="106195"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204" name="Rectangle 203"/>
            <p:cNvSpPr/>
            <p:nvPr/>
          </p:nvSpPr>
          <p:spPr>
            <a:xfrm>
              <a:off x="4605292" y="5228691"/>
              <a:ext cx="320922" cy="369332"/>
            </a:xfrm>
            <a:prstGeom prst="rect">
              <a:avLst/>
            </a:prstGeom>
          </p:spPr>
          <p:txBody>
            <a:bodyPr wrap="none">
              <a:spAutoFit/>
            </a:bodyPr>
            <a:lstStyle/>
            <a:p>
              <a:pPr algn="ctr"/>
              <a:r>
                <a:rPr lang="en-GB" dirty="0"/>
                <a:t>−</a:t>
              </a:r>
            </a:p>
          </p:txBody>
        </p:sp>
        <p:grpSp>
          <p:nvGrpSpPr>
            <p:cNvPr id="205" name="Group 204"/>
            <p:cNvGrpSpPr/>
            <p:nvPr/>
          </p:nvGrpSpPr>
          <p:grpSpPr>
            <a:xfrm>
              <a:off x="4781135" y="5092838"/>
              <a:ext cx="317716" cy="646331"/>
              <a:chOff x="930796" y="1768196"/>
              <a:chExt cx="317716" cy="646331"/>
            </a:xfrm>
          </p:grpSpPr>
          <p:sp>
            <p:nvSpPr>
              <p:cNvPr id="206" name="Rectangle 205"/>
              <p:cNvSpPr/>
              <p:nvPr/>
            </p:nvSpPr>
            <p:spPr>
              <a:xfrm>
                <a:off x="930796" y="1768196"/>
                <a:ext cx="317716" cy="646331"/>
              </a:xfrm>
              <a:prstGeom prst="rect">
                <a:avLst/>
              </a:prstGeom>
            </p:spPr>
            <p:txBody>
              <a:bodyPr wrap="none">
                <a:spAutoFit/>
              </a:bodyPr>
              <a:lstStyle/>
              <a:p>
                <a:pPr algn="ctr"/>
                <a:r>
                  <a:rPr lang="en-GB" dirty="0"/>
                  <a:t>3</a:t>
                </a:r>
                <a:br>
                  <a:rPr lang="en-GB" dirty="0"/>
                </a:br>
                <a:r>
                  <a:rPr lang="en-GB" dirty="0"/>
                  <a:t>8</a:t>
                </a:r>
              </a:p>
            </p:txBody>
          </p:sp>
          <p:cxnSp>
            <p:nvCxnSpPr>
              <p:cNvPr id="207" name="Straight Connector 206"/>
              <p:cNvCxnSpPr/>
              <p:nvPr/>
            </p:nvCxnSpPr>
            <p:spPr>
              <a:xfrm>
                <a:off x="1027909" y="2091361"/>
                <a:ext cx="106195"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208" name="Rectangle 207"/>
            <p:cNvSpPr/>
            <p:nvPr/>
          </p:nvSpPr>
          <p:spPr>
            <a:xfrm>
              <a:off x="4963202" y="5228691"/>
              <a:ext cx="320922" cy="369332"/>
            </a:xfrm>
            <a:prstGeom prst="rect">
              <a:avLst/>
            </a:prstGeom>
          </p:spPr>
          <p:txBody>
            <a:bodyPr wrap="none">
              <a:spAutoFit/>
            </a:bodyPr>
            <a:lstStyle/>
            <a:p>
              <a:pPr algn="ctr"/>
              <a:r>
                <a:rPr lang="en-GB" dirty="0"/>
                <a:t>=</a:t>
              </a:r>
            </a:p>
          </p:txBody>
        </p:sp>
        <p:sp>
          <p:nvSpPr>
            <p:cNvPr id="209" name="Rectangle 208"/>
            <p:cNvSpPr/>
            <p:nvPr/>
          </p:nvSpPr>
          <p:spPr>
            <a:xfrm>
              <a:off x="5155428" y="5228691"/>
              <a:ext cx="683200" cy="369332"/>
            </a:xfrm>
            <a:prstGeom prst="rect">
              <a:avLst/>
            </a:prstGeom>
          </p:spPr>
          <p:txBody>
            <a:bodyPr wrap="none">
              <a:spAutoFit/>
            </a:bodyPr>
            <a:lstStyle/>
            <a:p>
              <a:pPr algn="ctr"/>
              <a:r>
                <a:rPr lang="en-GB" dirty="0"/>
                <a:t>4 + 1</a:t>
              </a:r>
            </a:p>
          </p:txBody>
        </p:sp>
        <p:sp>
          <p:nvSpPr>
            <p:cNvPr id="210" name="Rectangle 209"/>
            <p:cNvSpPr/>
            <p:nvPr/>
          </p:nvSpPr>
          <p:spPr>
            <a:xfrm>
              <a:off x="5873372" y="5228691"/>
              <a:ext cx="320922" cy="369332"/>
            </a:xfrm>
            <a:prstGeom prst="rect">
              <a:avLst/>
            </a:prstGeom>
          </p:spPr>
          <p:txBody>
            <a:bodyPr wrap="none">
              <a:spAutoFit/>
            </a:bodyPr>
            <a:lstStyle/>
            <a:p>
              <a:pPr algn="ctr"/>
              <a:r>
                <a:rPr lang="en-GB" dirty="0"/>
                <a:t>−</a:t>
              </a:r>
            </a:p>
          </p:txBody>
        </p:sp>
        <p:grpSp>
          <p:nvGrpSpPr>
            <p:cNvPr id="211" name="Group 210"/>
            <p:cNvGrpSpPr/>
            <p:nvPr/>
          </p:nvGrpSpPr>
          <p:grpSpPr>
            <a:xfrm>
              <a:off x="6049215" y="5092838"/>
              <a:ext cx="317716" cy="646331"/>
              <a:chOff x="930796" y="1768196"/>
              <a:chExt cx="317716" cy="646331"/>
            </a:xfrm>
          </p:grpSpPr>
          <p:sp>
            <p:nvSpPr>
              <p:cNvPr id="212" name="Rectangle 211"/>
              <p:cNvSpPr/>
              <p:nvPr/>
            </p:nvSpPr>
            <p:spPr>
              <a:xfrm>
                <a:off x="930796" y="1768196"/>
                <a:ext cx="317716" cy="646331"/>
              </a:xfrm>
              <a:prstGeom prst="rect">
                <a:avLst/>
              </a:prstGeom>
            </p:spPr>
            <p:txBody>
              <a:bodyPr wrap="none">
                <a:spAutoFit/>
              </a:bodyPr>
              <a:lstStyle/>
              <a:p>
                <a:pPr algn="ctr"/>
                <a:r>
                  <a:rPr lang="en-GB" dirty="0"/>
                  <a:t>3</a:t>
                </a:r>
                <a:br>
                  <a:rPr lang="en-GB" dirty="0"/>
                </a:br>
                <a:r>
                  <a:rPr lang="en-GB" dirty="0"/>
                  <a:t>8</a:t>
                </a:r>
              </a:p>
            </p:txBody>
          </p:sp>
          <p:cxnSp>
            <p:nvCxnSpPr>
              <p:cNvPr id="213" name="Straight Connector 212"/>
              <p:cNvCxnSpPr/>
              <p:nvPr/>
            </p:nvCxnSpPr>
            <p:spPr>
              <a:xfrm>
                <a:off x="1027909" y="2091361"/>
                <a:ext cx="106195"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214" name="Rectangle 213"/>
            <p:cNvSpPr/>
            <p:nvPr/>
          </p:nvSpPr>
          <p:spPr>
            <a:xfrm>
              <a:off x="6231261" y="5228691"/>
              <a:ext cx="320922" cy="369332"/>
            </a:xfrm>
            <a:prstGeom prst="rect">
              <a:avLst/>
            </a:prstGeom>
          </p:spPr>
          <p:txBody>
            <a:bodyPr wrap="none">
              <a:spAutoFit/>
            </a:bodyPr>
            <a:lstStyle/>
            <a:p>
              <a:pPr algn="ctr"/>
              <a:r>
                <a:rPr lang="en-GB" dirty="0"/>
                <a:t>=</a:t>
              </a:r>
            </a:p>
          </p:txBody>
        </p:sp>
        <p:sp>
          <p:nvSpPr>
            <p:cNvPr id="215" name="Rectangle 214"/>
            <p:cNvSpPr/>
            <p:nvPr/>
          </p:nvSpPr>
          <p:spPr>
            <a:xfrm>
              <a:off x="6408767" y="5228691"/>
              <a:ext cx="314510" cy="369332"/>
            </a:xfrm>
            <a:prstGeom prst="rect">
              <a:avLst/>
            </a:prstGeom>
          </p:spPr>
          <p:txBody>
            <a:bodyPr wrap="none">
              <a:spAutoFit/>
            </a:bodyPr>
            <a:lstStyle/>
            <a:p>
              <a:pPr algn="ctr"/>
              <a:r>
                <a:rPr lang="en-GB" dirty="0"/>
                <a:t>4</a:t>
              </a:r>
            </a:p>
          </p:txBody>
        </p:sp>
        <p:grpSp>
          <p:nvGrpSpPr>
            <p:cNvPr id="216" name="Group 215"/>
            <p:cNvGrpSpPr/>
            <p:nvPr/>
          </p:nvGrpSpPr>
          <p:grpSpPr>
            <a:xfrm>
              <a:off x="6567029" y="5092838"/>
              <a:ext cx="317716" cy="646331"/>
              <a:chOff x="930796" y="1768196"/>
              <a:chExt cx="317716" cy="646331"/>
            </a:xfrm>
          </p:grpSpPr>
          <p:sp>
            <p:nvSpPr>
              <p:cNvPr id="217" name="Rectangle 216"/>
              <p:cNvSpPr/>
              <p:nvPr/>
            </p:nvSpPr>
            <p:spPr>
              <a:xfrm>
                <a:off x="930796" y="1768196"/>
                <a:ext cx="317716" cy="646331"/>
              </a:xfrm>
              <a:prstGeom prst="rect">
                <a:avLst/>
              </a:prstGeom>
            </p:spPr>
            <p:txBody>
              <a:bodyPr wrap="none">
                <a:spAutoFit/>
              </a:bodyPr>
              <a:lstStyle/>
              <a:p>
                <a:pPr algn="ctr"/>
                <a:r>
                  <a:rPr lang="en-GB" dirty="0"/>
                  <a:t>7</a:t>
                </a:r>
                <a:br>
                  <a:rPr lang="en-GB" dirty="0"/>
                </a:br>
                <a:r>
                  <a:rPr lang="en-GB" dirty="0"/>
                  <a:t>8</a:t>
                </a:r>
              </a:p>
            </p:txBody>
          </p:sp>
          <p:cxnSp>
            <p:nvCxnSpPr>
              <p:cNvPr id="218" name="Straight Connector 217"/>
              <p:cNvCxnSpPr/>
              <p:nvPr/>
            </p:nvCxnSpPr>
            <p:spPr>
              <a:xfrm>
                <a:off x="1027909" y="2091361"/>
                <a:ext cx="106195"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grpSp>
      <p:sp>
        <p:nvSpPr>
          <p:cNvPr id="84" name="Rectangle 83"/>
          <p:cNvSpPr/>
          <p:nvPr/>
        </p:nvSpPr>
        <p:spPr>
          <a:xfrm>
            <a:off x="447429" y="670659"/>
            <a:ext cx="3232891" cy="337100"/>
          </a:xfrm>
          <a:prstGeom prst="rect">
            <a:avLst/>
          </a:prstGeom>
          <a:solidFill>
            <a:srgbClr val="072F54"/>
          </a:solidFill>
        </p:spPr>
        <p:txBody>
          <a:bodyPr wrap="none" lIns="180000" tIns="36000" rIns="180000" bIns="54000" anchor="ctr">
            <a:spAutoFit/>
          </a:bodyPr>
          <a:lstStyle/>
          <a:p>
            <a:r>
              <a:rPr lang="en-GB" sz="1600" b="1" dirty="0">
                <a:solidFill>
                  <a:schemeClr val="bg1"/>
                </a:solidFill>
              </a:rPr>
              <a:t>Subtract – Breaking the Whole</a:t>
            </a:r>
          </a:p>
        </p:txBody>
      </p:sp>
      <p:sp>
        <p:nvSpPr>
          <p:cNvPr id="85" name="Rectangle 84"/>
          <p:cNvSpPr/>
          <p:nvPr/>
        </p:nvSpPr>
        <p:spPr>
          <a:xfrm>
            <a:off x="3654516" y="670659"/>
            <a:ext cx="1063301" cy="337100"/>
          </a:xfrm>
          <a:prstGeom prst="rect">
            <a:avLst/>
          </a:prstGeom>
          <a:solidFill>
            <a:srgbClr val="007AC3"/>
          </a:solidFill>
        </p:spPr>
        <p:txBody>
          <a:bodyPr wrap="square" lIns="180000" tIns="36000" rIns="180000" bIns="54000" anchor="ctr">
            <a:spAutoFit/>
          </a:bodyPr>
          <a:lstStyle/>
          <a:p>
            <a:pPr algn="ctr"/>
            <a:r>
              <a:rPr lang="en-GB" altLang="en-US" sz="1600" b="1" dirty="0">
                <a:solidFill>
                  <a:schemeClr val="bg1"/>
                </a:solidFill>
              </a:rPr>
              <a:t>Deeper</a:t>
            </a:r>
            <a:endParaRPr lang="en-GB" sz="1600" b="1" dirty="0">
              <a:solidFill>
                <a:schemeClr val="bg1"/>
              </a:solidFill>
            </a:endParaRPr>
          </a:p>
        </p:txBody>
      </p:sp>
      <p:cxnSp>
        <p:nvCxnSpPr>
          <p:cNvPr id="86" name="Straight Connector 85"/>
          <p:cNvCxnSpPr/>
          <p:nvPr/>
        </p:nvCxnSpPr>
        <p:spPr>
          <a:xfrm>
            <a:off x="3654516" y="666325"/>
            <a:ext cx="0" cy="34200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887969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4" name="Picture 7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902250" y="532799"/>
            <a:ext cx="702000" cy="702000"/>
          </a:xfrm>
          <a:prstGeom prst="rect">
            <a:avLst/>
          </a:prstGeom>
        </p:spPr>
      </p:pic>
      <p:sp>
        <p:nvSpPr>
          <p:cNvPr id="9" name="Rectangle 8"/>
          <p:cNvSpPr/>
          <p:nvPr/>
        </p:nvSpPr>
        <p:spPr>
          <a:xfrm>
            <a:off x="447429" y="670981"/>
            <a:ext cx="3232891" cy="337100"/>
          </a:xfrm>
          <a:prstGeom prst="rect">
            <a:avLst/>
          </a:prstGeom>
          <a:solidFill>
            <a:srgbClr val="072F54"/>
          </a:solidFill>
        </p:spPr>
        <p:txBody>
          <a:bodyPr wrap="none" lIns="180000" tIns="36000" rIns="180000" bIns="54000" anchor="ctr">
            <a:spAutoFit/>
          </a:bodyPr>
          <a:lstStyle/>
          <a:p>
            <a:r>
              <a:rPr lang="en-GB" sz="1600" b="1" dirty="0">
                <a:solidFill>
                  <a:schemeClr val="bg1"/>
                </a:solidFill>
              </a:rPr>
              <a:t>Subtract – Breaking the Whole</a:t>
            </a:r>
          </a:p>
        </p:txBody>
      </p:sp>
      <p:sp>
        <p:nvSpPr>
          <p:cNvPr id="75" name="Rectangle 74"/>
          <p:cNvSpPr/>
          <p:nvPr/>
        </p:nvSpPr>
        <p:spPr>
          <a:xfrm>
            <a:off x="3645901" y="670981"/>
            <a:ext cx="1141417" cy="337100"/>
          </a:xfrm>
          <a:prstGeom prst="rect">
            <a:avLst/>
          </a:prstGeom>
          <a:solidFill>
            <a:srgbClr val="00529C"/>
          </a:solidFill>
        </p:spPr>
        <p:txBody>
          <a:bodyPr wrap="square" lIns="180000" tIns="36000" rIns="180000" bIns="54000" anchor="ctr">
            <a:spAutoFit/>
          </a:bodyPr>
          <a:lstStyle/>
          <a:p>
            <a:pPr algn="ctr"/>
            <a:r>
              <a:rPr lang="en-GB" altLang="en-US" sz="1600" b="1" dirty="0">
                <a:solidFill>
                  <a:schemeClr val="bg1"/>
                </a:solidFill>
              </a:rPr>
              <a:t>Deepest</a:t>
            </a:r>
            <a:endParaRPr lang="en-GB" sz="1600" b="1" dirty="0">
              <a:solidFill>
                <a:schemeClr val="bg1"/>
              </a:solidFill>
            </a:endParaRPr>
          </a:p>
        </p:txBody>
      </p:sp>
      <p:cxnSp>
        <p:nvCxnSpPr>
          <p:cNvPr id="8" name="Straight Connector 7"/>
          <p:cNvCxnSpPr/>
          <p:nvPr/>
        </p:nvCxnSpPr>
        <p:spPr>
          <a:xfrm>
            <a:off x="3645901" y="666081"/>
            <a:ext cx="0" cy="34200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755650" y="1326690"/>
            <a:ext cx="7632700" cy="772107"/>
          </a:xfrm>
          <a:prstGeom prst="rect">
            <a:avLst/>
          </a:prstGeom>
          <a:solidFill>
            <a:srgbClr val="FDCF81"/>
          </a:solidFill>
          <a:ln w="28575">
            <a:noFill/>
          </a:ln>
        </p:spPr>
        <p:txBody>
          <a:bodyPr wrap="square" lIns="108000" tIns="108000" rIns="108000" bIns="108000" rtlCol="0">
            <a:spAutoFit/>
          </a:bodyPr>
          <a:lstStyle/>
          <a:p>
            <a:pPr algn="ctr"/>
            <a:r>
              <a:rPr lang="en-GB" dirty="0"/>
              <a:t>Fill in the missing digits to complete the calculations.</a:t>
            </a:r>
          </a:p>
          <a:p>
            <a:pPr algn="ctr"/>
            <a:r>
              <a:rPr lang="en-GB" dirty="0"/>
              <a:t>Give all fractions in their simplest form.</a:t>
            </a:r>
          </a:p>
        </p:txBody>
      </p:sp>
      <p:sp>
        <p:nvSpPr>
          <p:cNvPr id="10" name="Rectangle 9"/>
          <p:cNvSpPr/>
          <p:nvPr/>
        </p:nvSpPr>
        <p:spPr>
          <a:xfrm>
            <a:off x="2272920" y="2702142"/>
            <a:ext cx="710740" cy="998123"/>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00"/>
          </a:p>
        </p:txBody>
      </p:sp>
      <p:sp>
        <p:nvSpPr>
          <p:cNvPr id="11" name="Rectangle 10"/>
          <p:cNvSpPr/>
          <p:nvPr/>
        </p:nvSpPr>
        <p:spPr>
          <a:xfrm>
            <a:off x="3035902" y="2324043"/>
            <a:ext cx="710740" cy="71074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00"/>
          </a:p>
        </p:txBody>
      </p:sp>
      <p:sp>
        <p:nvSpPr>
          <p:cNvPr id="12" name="Rectangle 11"/>
          <p:cNvSpPr/>
          <p:nvPr/>
        </p:nvSpPr>
        <p:spPr>
          <a:xfrm>
            <a:off x="3035902" y="3233129"/>
            <a:ext cx="710740" cy="71074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00"/>
          </a:p>
        </p:txBody>
      </p:sp>
      <p:sp>
        <p:nvSpPr>
          <p:cNvPr id="13" name="Rectangle 12"/>
          <p:cNvSpPr/>
          <p:nvPr/>
        </p:nvSpPr>
        <p:spPr>
          <a:xfrm>
            <a:off x="4216630" y="2324043"/>
            <a:ext cx="710740" cy="71074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00"/>
          </a:p>
        </p:txBody>
      </p:sp>
      <p:sp>
        <p:nvSpPr>
          <p:cNvPr id="14" name="Rectangle 13"/>
          <p:cNvSpPr/>
          <p:nvPr/>
        </p:nvSpPr>
        <p:spPr>
          <a:xfrm>
            <a:off x="4216630" y="3233129"/>
            <a:ext cx="710740" cy="71074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00"/>
          </a:p>
        </p:txBody>
      </p:sp>
      <p:sp>
        <p:nvSpPr>
          <p:cNvPr id="15" name="Rectangle 14"/>
          <p:cNvSpPr/>
          <p:nvPr/>
        </p:nvSpPr>
        <p:spPr>
          <a:xfrm>
            <a:off x="6112372" y="2322749"/>
            <a:ext cx="710740" cy="71074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00"/>
          </a:p>
        </p:txBody>
      </p:sp>
      <p:sp>
        <p:nvSpPr>
          <p:cNvPr id="16" name="Rectangle 15"/>
          <p:cNvSpPr/>
          <p:nvPr/>
        </p:nvSpPr>
        <p:spPr>
          <a:xfrm>
            <a:off x="6112372" y="3231834"/>
            <a:ext cx="710740" cy="71074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00"/>
          </a:p>
        </p:txBody>
      </p:sp>
      <p:sp>
        <p:nvSpPr>
          <p:cNvPr id="17" name="Rectangle 16"/>
          <p:cNvSpPr/>
          <p:nvPr/>
        </p:nvSpPr>
        <p:spPr>
          <a:xfrm>
            <a:off x="3805345" y="2878039"/>
            <a:ext cx="457176" cy="646331"/>
          </a:xfrm>
          <a:prstGeom prst="rect">
            <a:avLst/>
          </a:prstGeom>
        </p:spPr>
        <p:txBody>
          <a:bodyPr wrap="none">
            <a:spAutoFit/>
          </a:bodyPr>
          <a:lstStyle/>
          <a:p>
            <a:r>
              <a:rPr lang="en-GB" sz="3600" dirty="0"/>
              <a:t>−</a:t>
            </a:r>
          </a:p>
        </p:txBody>
      </p:sp>
      <p:cxnSp>
        <p:nvCxnSpPr>
          <p:cNvPr id="18" name="Straight Connector 17"/>
          <p:cNvCxnSpPr/>
          <p:nvPr/>
        </p:nvCxnSpPr>
        <p:spPr>
          <a:xfrm>
            <a:off x="3090998" y="3139466"/>
            <a:ext cx="5730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a:off x="4298129" y="3139466"/>
            <a:ext cx="5730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a:off x="6187218" y="3138171"/>
            <a:ext cx="5730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21" name="Rectangle 20"/>
          <p:cNvSpPr/>
          <p:nvPr/>
        </p:nvSpPr>
        <p:spPr>
          <a:xfrm>
            <a:off x="3173963" y="3278544"/>
            <a:ext cx="433132" cy="646331"/>
          </a:xfrm>
          <a:prstGeom prst="rect">
            <a:avLst/>
          </a:prstGeom>
        </p:spPr>
        <p:txBody>
          <a:bodyPr wrap="none">
            <a:spAutoFit/>
          </a:bodyPr>
          <a:lstStyle/>
          <a:p>
            <a:r>
              <a:rPr lang="en-GB" sz="3600" b="1" dirty="0">
                <a:solidFill>
                  <a:srgbClr val="87BD31"/>
                </a:solidFill>
              </a:rPr>
              <a:t>5</a:t>
            </a:r>
          </a:p>
        </p:txBody>
      </p:sp>
      <p:sp>
        <p:nvSpPr>
          <p:cNvPr id="22" name="Rectangle 21"/>
          <p:cNvSpPr/>
          <p:nvPr/>
        </p:nvSpPr>
        <p:spPr>
          <a:xfrm>
            <a:off x="3205623" y="2324043"/>
            <a:ext cx="417102" cy="646331"/>
          </a:xfrm>
          <a:prstGeom prst="rect">
            <a:avLst/>
          </a:prstGeom>
        </p:spPr>
        <p:txBody>
          <a:bodyPr wrap="none">
            <a:spAutoFit/>
          </a:bodyPr>
          <a:lstStyle/>
          <a:p>
            <a:r>
              <a:rPr lang="en-GB" sz="3600" dirty="0"/>
              <a:t>3</a:t>
            </a:r>
          </a:p>
        </p:txBody>
      </p:sp>
      <p:sp>
        <p:nvSpPr>
          <p:cNvPr id="23" name="Rectangle 22"/>
          <p:cNvSpPr/>
          <p:nvPr/>
        </p:nvSpPr>
        <p:spPr>
          <a:xfrm>
            <a:off x="6148401" y="3273967"/>
            <a:ext cx="647934" cy="646331"/>
          </a:xfrm>
          <a:prstGeom prst="rect">
            <a:avLst/>
          </a:prstGeom>
        </p:spPr>
        <p:txBody>
          <a:bodyPr wrap="none">
            <a:spAutoFit/>
          </a:bodyPr>
          <a:lstStyle/>
          <a:p>
            <a:r>
              <a:rPr lang="en-GB" sz="3600" dirty="0"/>
              <a:t>10</a:t>
            </a:r>
          </a:p>
        </p:txBody>
      </p:sp>
      <p:sp>
        <p:nvSpPr>
          <p:cNvPr id="24" name="Rectangle 23"/>
          <p:cNvSpPr/>
          <p:nvPr/>
        </p:nvSpPr>
        <p:spPr>
          <a:xfrm>
            <a:off x="4254410" y="3286220"/>
            <a:ext cx="647934" cy="646331"/>
          </a:xfrm>
          <a:prstGeom prst="rect">
            <a:avLst/>
          </a:prstGeom>
        </p:spPr>
        <p:txBody>
          <a:bodyPr wrap="none">
            <a:spAutoFit/>
          </a:bodyPr>
          <a:lstStyle/>
          <a:p>
            <a:r>
              <a:rPr lang="en-GB" sz="3600" dirty="0"/>
              <a:t>10</a:t>
            </a:r>
          </a:p>
        </p:txBody>
      </p:sp>
      <p:sp>
        <p:nvSpPr>
          <p:cNvPr id="25" name="Rectangle 24"/>
          <p:cNvSpPr/>
          <p:nvPr/>
        </p:nvSpPr>
        <p:spPr>
          <a:xfrm>
            <a:off x="6255746" y="2339735"/>
            <a:ext cx="434734" cy="646331"/>
          </a:xfrm>
          <a:prstGeom prst="rect">
            <a:avLst/>
          </a:prstGeom>
        </p:spPr>
        <p:txBody>
          <a:bodyPr wrap="none">
            <a:spAutoFit/>
          </a:bodyPr>
          <a:lstStyle/>
          <a:p>
            <a:r>
              <a:rPr lang="en-GB" sz="3600" dirty="0"/>
              <a:t>9</a:t>
            </a:r>
          </a:p>
        </p:txBody>
      </p:sp>
      <p:sp>
        <p:nvSpPr>
          <p:cNvPr id="26" name="Rectangle 25"/>
          <p:cNvSpPr/>
          <p:nvPr/>
        </p:nvSpPr>
        <p:spPr>
          <a:xfrm>
            <a:off x="4345070" y="2354953"/>
            <a:ext cx="417102" cy="646331"/>
          </a:xfrm>
          <a:prstGeom prst="rect">
            <a:avLst/>
          </a:prstGeom>
        </p:spPr>
        <p:txBody>
          <a:bodyPr wrap="none">
            <a:spAutoFit/>
          </a:bodyPr>
          <a:lstStyle/>
          <a:p>
            <a:r>
              <a:rPr lang="en-GB" sz="3600" b="1" dirty="0">
                <a:solidFill>
                  <a:srgbClr val="87BD31"/>
                </a:solidFill>
              </a:rPr>
              <a:t>7</a:t>
            </a:r>
          </a:p>
        </p:txBody>
      </p:sp>
      <p:sp>
        <p:nvSpPr>
          <p:cNvPr id="27" name="Rectangle 26"/>
          <p:cNvSpPr/>
          <p:nvPr/>
        </p:nvSpPr>
        <p:spPr>
          <a:xfrm>
            <a:off x="2424146" y="2863446"/>
            <a:ext cx="417102" cy="646331"/>
          </a:xfrm>
          <a:prstGeom prst="rect">
            <a:avLst/>
          </a:prstGeom>
        </p:spPr>
        <p:txBody>
          <a:bodyPr wrap="none">
            <a:spAutoFit/>
          </a:bodyPr>
          <a:lstStyle/>
          <a:p>
            <a:r>
              <a:rPr lang="en-GB" sz="3600" dirty="0"/>
              <a:t>3</a:t>
            </a:r>
          </a:p>
        </p:txBody>
      </p:sp>
      <p:sp>
        <p:nvSpPr>
          <p:cNvPr id="28" name="Rectangle 27"/>
          <p:cNvSpPr/>
          <p:nvPr/>
        </p:nvSpPr>
        <p:spPr>
          <a:xfrm>
            <a:off x="4952627" y="2822018"/>
            <a:ext cx="457176" cy="646331"/>
          </a:xfrm>
          <a:prstGeom prst="rect">
            <a:avLst/>
          </a:prstGeom>
        </p:spPr>
        <p:txBody>
          <a:bodyPr wrap="none">
            <a:spAutoFit/>
          </a:bodyPr>
          <a:lstStyle/>
          <a:p>
            <a:r>
              <a:rPr lang="en-GB" sz="3600" dirty="0"/>
              <a:t>=</a:t>
            </a:r>
          </a:p>
        </p:txBody>
      </p:sp>
      <p:sp>
        <p:nvSpPr>
          <p:cNvPr id="29" name="Rectangle 28"/>
          <p:cNvSpPr/>
          <p:nvPr/>
        </p:nvSpPr>
        <p:spPr>
          <a:xfrm>
            <a:off x="5342186" y="2639109"/>
            <a:ext cx="710740" cy="998123"/>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00"/>
          </a:p>
        </p:txBody>
      </p:sp>
      <p:sp>
        <p:nvSpPr>
          <p:cNvPr id="30" name="Rectangle 29"/>
          <p:cNvSpPr/>
          <p:nvPr/>
        </p:nvSpPr>
        <p:spPr>
          <a:xfrm>
            <a:off x="5494845" y="2820013"/>
            <a:ext cx="428322" cy="646331"/>
          </a:xfrm>
          <a:prstGeom prst="rect">
            <a:avLst/>
          </a:prstGeom>
        </p:spPr>
        <p:txBody>
          <a:bodyPr wrap="none">
            <a:spAutoFit/>
          </a:bodyPr>
          <a:lstStyle/>
          <a:p>
            <a:r>
              <a:rPr lang="en-GB" sz="3600" dirty="0"/>
              <a:t>2</a:t>
            </a:r>
          </a:p>
        </p:txBody>
      </p:sp>
      <p:sp>
        <p:nvSpPr>
          <p:cNvPr id="31" name="Rectangle 30"/>
          <p:cNvSpPr/>
          <p:nvPr/>
        </p:nvSpPr>
        <p:spPr>
          <a:xfrm>
            <a:off x="3081747" y="4473000"/>
            <a:ext cx="710740" cy="71074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00"/>
          </a:p>
        </p:txBody>
      </p:sp>
      <p:sp>
        <p:nvSpPr>
          <p:cNvPr id="32" name="Rectangle 31"/>
          <p:cNvSpPr/>
          <p:nvPr/>
        </p:nvSpPr>
        <p:spPr>
          <a:xfrm>
            <a:off x="3081747" y="5382085"/>
            <a:ext cx="710740" cy="71074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00"/>
          </a:p>
        </p:txBody>
      </p:sp>
      <p:sp>
        <p:nvSpPr>
          <p:cNvPr id="33" name="Rectangle 32"/>
          <p:cNvSpPr/>
          <p:nvPr/>
        </p:nvSpPr>
        <p:spPr>
          <a:xfrm>
            <a:off x="4324045" y="4473000"/>
            <a:ext cx="710740" cy="71074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00"/>
          </a:p>
        </p:txBody>
      </p:sp>
      <p:sp>
        <p:nvSpPr>
          <p:cNvPr id="34" name="Rectangle 33"/>
          <p:cNvSpPr/>
          <p:nvPr/>
        </p:nvSpPr>
        <p:spPr>
          <a:xfrm>
            <a:off x="4324045" y="5382085"/>
            <a:ext cx="710740" cy="71074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00"/>
          </a:p>
        </p:txBody>
      </p:sp>
      <p:sp>
        <p:nvSpPr>
          <p:cNvPr id="35" name="Rectangle 34"/>
          <p:cNvSpPr/>
          <p:nvPr/>
        </p:nvSpPr>
        <p:spPr>
          <a:xfrm>
            <a:off x="6194530" y="4471706"/>
            <a:ext cx="710740" cy="71074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00"/>
          </a:p>
        </p:txBody>
      </p:sp>
      <p:sp>
        <p:nvSpPr>
          <p:cNvPr id="36" name="Rectangle 35"/>
          <p:cNvSpPr/>
          <p:nvPr/>
        </p:nvSpPr>
        <p:spPr>
          <a:xfrm>
            <a:off x="6194530" y="5380791"/>
            <a:ext cx="710740" cy="71074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00"/>
          </a:p>
        </p:txBody>
      </p:sp>
      <p:sp>
        <p:nvSpPr>
          <p:cNvPr id="37" name="Rectangle 36"/>
          <p:cNvSpPr/>
          <p:nvPr/>
        </p:nvSpPr>
        <p:spPr>
          <a:xfrm>
            <a:off x="3851190" y="5026996"/>
            <a:ext cx="457176" cy="646331"/>
          </a:xfrm>
          <a:prstGeom prst="rect">
            <a:avLst/>
          </a:prstGeom>
        </p:spPr>
        <p:txBody>
          <a:bodyPr wrap="none">
            <a:spAutoFit/>
          </a:bodyPr>
          <a:lstStyle/>
          <a:p>
            <a:r>
              <a:rPr lang="en-GB" sz="3600" dirty="0"/>
              <a:t>−</a:t>
            </a:r>
          </a:p>
        </p:txBody>
      </p:sp>
      <p:cxnSp>
        <p:nvCxnSpPr>
          <p:cNvPr id="38" name="Straight Connector 37"/>
          <p:cNvCxnSpPr/>
          <p:nvPr/>
        </p:nvCxnSpPr>
        <p:spPr>
          <a:xfrm>
            <a:off x="3136843" y="5288422"/>
            <a:ext cx="5730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a:off x="4405544" y="5288422"/>
            <a:ext cx="5730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p:nvCxnSpPr>
        <p:spPr>
          <a:xfrm>
            <a:off x="6269376" y="5287128"/>
            <a:ext cx="5730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41" name="Rectangle 40"/>
          <p:cNvSpPr/>
          <p:nvPr/>
        </p:nvSpPr>
        <p:spPr>
          <a:xfrm>
            <a:off x="4466491" y="4488692"/>
            <a:ext cx="417102" cy="646331"/>
          </a:xfrm>
          <a:prstGeom prst="rect">
            <a:avLst/>
          </a:prstGeom>
        </p:spPr>
        <p:txBody>
          <a:bodyPr wrap="none">
            <a:spAutoFit/>
          </a:bodyPr>
          <a:lstStyle/>
          <a:p>
            <a:r>
              <a:rPr lang="en-GB" sz="3600" b="1" dirty="0">
                <a:solidFill>
                  <a:srgbClr val="87BD31"/>
                </a:solidFill>
              </a:rPr>
              <a:t>7</a:t>
            </a:r>
          </a:p>
        </p:txBody>
      </p:sp>
      <p:sp>
        <p:nvSpPr>
          <p:cNvPr id="43" name="Rectangle 42"/>
          <p:cNvSpPr/>
          <p:nvPr/>
        </p:nvSpPr>
        <p:spPr>
          <a:xfrm>
            <a:off x="3249152" y="4488692"/>
            <a:ext cx="360996" cy="646331"/>
          </a:xfrm>
          <a:prstGeom prst="rect">
            <a:avLst/>
          </a:prstGeom>
        </p:spPr>
        <p:txBody>
          <a:bodyPr wrap="none">
            <a:spAutoFit/>
          </a:bodyPr>
          <a:lstStyle/>
          <a:p>
            <a:r>
              <a:rPr lang="en-GB" sz="3600" dirty="0"/>
              <a:t>1</a:t>
            </a:r>
          </a:p>
        </p:txBody>
      </p:sp>
      <p:sp>
        <p:nvSpPr>
          <p:cNvPr id="44" name="Rectangle 43"/>
          <p:cNvSpPr/>
          <p:nvPr/>
        </p:nvSpPr>
        <p:spPr>
          <a:xfrm>
            <a:off x="3245181" y="5422219"/>
            <a:ext cx="428322" cy="646331"/>
          </a:xfrm>
          <a:prstGeom prst="rect">
            <a:avLst/>
          </a:prstGeom>
        </p:spPr>
        <p:txBody>
          <a:bodyPr wrap="none">
            <a:spAutoFit/>
          </a:bodyPr>
          <a:lstStyle/>
          <a:p>
            <a:r>
              <a:rPr lang="en-GB" sz="3600" dirty="0"/>
              <a:t>2</a:t>
            </a:r>
          </a:p>
        </p:txBody>
      </p:sp>
      <p:sp>
        <p:nvSpPr>
          <p:cNvPr id="45" name="Rectangle 44"/>
          <p:cNvSpPr/>
          <p:nvPr/>
        </p:nvSpPr>
        <p:spPr>
          <a:xfrm>
            <a:off x="6337904" y="4488692"/>
            <a:ext cx="429926" cy="646331"/>
          </a:xfrm>
          <a:prstGeom prst="rect">
            <a:avLst/>
          </a:prstGeom>
        </p:spPr>
        <p:txBody>
          <a:bodyPr wrap="none">
            <a:spAutoFit/>
          </a:bodyPr>
          <a:lstStyle/>
          <a:p>
            <a:r>
              <a:rPr lang="en-GB" sz="3600" dirty="0"/>
              <a:t>5</a:t>
            </a:r>
          </a:p>
        </p:txBody>
      </p:sp>
      <p:sp>
        <p:nvSpPr>
          <p:cNvPr id="46" name="Rectangle 45"/>
          <p:cNvSpPr/>
          <p:nvPr/>
        </p:nvSpPr>
        <p:spPr>
          <a:xfrm>
            <a:off x="6329945" y="5411253"/>
            <a:ext cx="455574" cy="646331"/>
          </a:xfrm>
          <a:prstGeom prst="rect">
            <a:avLst/>
          </a:prstGeom>
        </p:spPr>
        <p:txBody>
          <a:bodyPr wrap="none">
            <a:spAutoFit/>
          </a:bodyPr>
          <a:lstStyle/>
          <a:p>
            <a:r>
              <a:rPr lang="en-GB" sz="3600" b="1" dirty="0">
                <a:solidFill>
                  <a:srgbClr val="87BD31"/>
                </a:solidFill>
              </a:rPr>
              <a:t>8</a:t>
            </a:r>
          </a:p>
        </p:txBody>
      </p:sp>
      <p:sp>
        <p:nvSpPr>
          <p:cNvPr id="47" name="Rectangle 46"/>
          <p:cNvSpPr/>
          <p:nvPr/>
        </p:nvSpPr>
        <p:spPr>
          <a:xfrm>
            <a:off x="5034785" y="4970975"/>
            <a:ext cx="457176" cy="646331"/>
          </a:xfrm>
          <a:prstGeom prst="rect">
            <a:avLst/>
          </a:prstGeom>
        </p:spPr>
        <p:txBody>
          <a:bodyPr wrap="none">
            <a:spAutoFit/>
          </a:bodyPr>
          <a:lstStyle/>
          <a:p>
            <a:r>
              <a:rPr lang="en-GB" sz="3600" dirty="0"/>
              <a:t>=</a:t>
            </a:r>
          </a:p>
        </p:txBody>
      </p:sp>
      <p:sp>
        <p:nvSpPr>
          <p:cNvPr id="48" name="Rectangle 47"/>
          <p:cNvSpPr/>
          <p:nvPr/>
        </p:nvSpPr>
        <p:spPr>
          <a:xfrm>
            <a:off x="5424344" y="4736296"/>
            <a:ext cx="710740" cy="998123"/>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00"/>
          </a:p>
        </p:txBody>
      </p:sp>
      <p:sp>
        <p:nvSpPr>
          <p:cNvPr id="49" name="Rectangle 48"/>
          <p:cNvSpPr/>
          <p:nvPr/>
        </p:nvSpPr>
        <p:spPr>
          <a:xfrm>
            <a:off x="5568614" y="4900044"/>
            <a:ext cx="429926" cy="646331"/>
          </a:xfrm>
          <a:prstGeom prst="rect">
            <a:avLst/>
          </a:prstGeom>
        </p:spPr>
        <p:txBody>
          <a:bodyPr wrap="none">
            <a:spAutoFit/>
          </a:bodyPr>
          <a:lstStyle/>
          <a:p>
            <a:r>
              <a:rPr lang="en-GB" sz="3600" dirty="0"/>
              <a:t>5</a:t>
            </a:r>
          </a:p>
        </p:txBody>
      </p:sp>
      <p:sp>
        <p:nvSpPr>
          <p:cNvPr id="50" name="Rectangle 49"/>
          <p:cNvSpPr/>
          <p:nvPr/>
        </p:nvSpPr>
        <p:spPr>
          <a:xfrm>
            <a:off x="2253522" y="4738038"/>
            <a:ext cx="710740" cy="998123"/>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00" dirty="0"/>
          </a:p>
        </p:txBody>
      </p:sp>
      <p:sp>
        <p:nvSpPr>
          <p:cNvPr id="51" name="Rectangle 50"/>
          <p:cNvSpPr/>
          <p:nvPr/>
        </p:nvSpPr>
        <p:spPr>
          <a:xfrm>
            <a:off x="4464257" y="5411253"/>
            <a:ext cx="455574" cy="646331"/>
          </a:xfrm>
          <a:prstGeom prst="rect">
            <a:avLst/>
          </a:prstGeom>
        </p:spPr>
        <p:txBody>
          <a:bodyPr wrap="none">
            <a:spAutoFit/>
          </a:bodyPr>
          <a:lstStyle/>
          <a:p>
            <a:r>
              <a:rPr lang="en-GB" sz="3600" b="1" dirty="0">
                <a:solidFill>
                  <a:srgbClr val="87BD31"/>
                </a:solidFill>
              </a:rPr>
              <a:t>8</a:t>
            </a:r>
          </a:p>
        </p:txBody>
      </p:sp>
      <p:sp>
        <p:nvSpPr>
          <p:cNvPr id="42" name="Rectangle 41"/>
          <p:cNvSpPr/>
          <p:nvPr/>
        </p:nvSpPr>
        <p:spPr>
          <a:xfrm>
            <a:off x="2379802" y="4912191"/>
            <a:ext cx="442750" cy="646331"/>
          </a:xfrm>
          <a:prstGeom prst="rect">
            <a:avLst/>
          </a:prstGeom>
        </p:spPr>
        <p:txBody>
          <a:bodyPr wrap="none">
            <a:spAutoFit/>
          </a:bodyPr>
          <a:lstStyle/>
          <a:p>
            <a:r>
              <a:rPr lang="en-GB" sz="3600" dirty="0"/>
              <a:t>6</a:t>
            </a:r>
          </a:p>
        </p:txBody>
      </p:sp>
      <p:sp>
        <p:nvSpPr>
          <p:cNvPr id="2" name="Oval 1"/>
          <p:cNvSpPr/>
          <p:nvPr/>
        </p:nvSpPr>
        <p:spPr>
          <a:xfrm>
            <a:off x="951272" y="4722443"/>
            <a:ext cx="1025826" cy="1025826"/>
          </a:xfrm>
          <a:prstGeom prst="ellipse">
            <a:avLst/>
          </a:prstGeom>
          <a:solidFill>
            <a:srgbClr val="F0864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200" dirty="0"/>
              <a:t>or</a:t>
            </a:r>
          </a:p>
        </p:txBody>
      </p:sp>
      <p:sp>
        <p:nvSpPr>
          <p:cNvPr id="52" name="Rectangle 51"/>
          <p:cNvSpPr/>
          <p:nvPr/>
        </p:nvSpPr>
        <p:spPr>
          <a:xfrm>
            <a:off x="4473400" y="4488691"/>
            <a:ext cx="453970" cy="646331"/>
          </a:xfrm>
          <a:prstGeom prst="rect">
            <a:avLst/>
          </a:prstGeom>
        </p:spPr>
        <p:txBody>
          <a:bodyPr wrap="none">
            <a:spAutoFit/>
          </a:bodyPr>
          <a:lstStyle/>
          <a:p>
            <a:r>
              <a:rPr lang="en-GB" sz="3600" b="1" dirty="0">
                <a:solidFill>
                  <a:srgbClr val="87BD31"/>
                </a:solidFill>
              </a:rPr>
              <a:t>4</a:t>
            </a:r>
          </a:p>
        </p:txBody>
      </p:sp>
      <p:sp>
        <p:nvSpPr>
          <p:cNvPr id="53" name="Rectangle 52"/>
          <p:cNvSpPr/>
          <p:nvPr/>
        </p:nvSpPr>
        <p:spPr>
          <a:xfrm>
            <a:off x="6340761" y="5415813"/>
            <a:ext cx="455574" cy="646331"/>
          </a:xfrm>
          <a:prstGeom prst="rect">
            <a:avLst/>
          </a:prstGeom>
        </p:spPr>
        <p:txBody>
          <a:bodyPr wrap="none">
            <a:spAutoFit/>
          </a:bodyPr>
          <a:lstStyle/>
          <a:p>
            <a:r>
              <a:rPr lang="en-GB" sz="3600" b="1" dirty="0">
                <a:solidFill>
                  <a:srgbClr val="87BD31"/>
                </a:solidFill>
              </a:rPr>
              <a:t>6</a:t>
            </a:r>
          </a:p>
        </p:txBody>
      </p:sp>
      <p:sp>
        <p:nvSpPr>
          <p:cNvPr id="54" name="Rectangle 53"/>
          <p:cNvSpPr/>
          <p:nvPr/>
        </p:nvSpPr>
        <p:spPr>
          <a:xfrm>
            <a:off x="4474046" y="5408718"/>
            <a:ext cx="455574" cy="646331"/>
          </a:xfrm>
          <a:prstGeom prst="rect">
            <a:avLst/>
          </a:prstGeom>
        </p:spPr>
        <p:txBody>
          <a:bodyPr wrap="none">
            <a:spAutoFit/>
          </a:bodyPr>
          <a:lstStyle/>
          <a:p>
            <a:r>
              <a:rPr lang="en-GB" sz="3600" b="1" dirty="0">
                <a:solidFill>
                  <a:srgbClr val="87BD31"/>
                </a:solidFill>
              </a:rPr>
              <a:t>6</a:t>
            </a:r>
          </a:p>
        </p:txBody>
      </p:sp>
      <p:sp>
        <p:nvSpPr>
          <p:cNvPr id="55" name="Rectangle 54"/>
          <p:cNvSpPr/>
          <p:nvPr/>
        </p:nvSpPr>
        <p:spPr>
          <a:xfrm>
            <a:off x="4482962" y="4482855"/>
            <a:ext cx="429926" cy="646331"/>
          </a:xfrm>
          <a:prstGeom prst="rect">
            <a:avLst/>
          </a:prstGeom>
        </p:spPr>
        <p:txBody>
          <a:bodyPr wrap="none">
            <a:spAutoFit/>
          </a:bodyPr>
          <a:lstStyle/>
          <a:p>
            <a:r>
              <a:rPr lang="en-GB" sz="3600" b="1" dirty="0">
                <a:solidFill>
                  <a:srgbClr val="87BD31"/>
                </a:solidFill>
              </a:rPr>
              <a:t>2</a:t>
            </a:r>
          </a:p>
        </p:txBody>
      </p:sp>
      <p:sp>
        <p:nvSpPr>
          <p:cNvPr id="56" name="Rectangle 55"/>
          <p:cNvSpPr/>
          <p:nvPr/>
        </p:nvSpPr>
        <p:spPr>
          <a:xfrm>
            <a:off x="4473400" y="5435351"/>
            <a:ext cx="425116" cy="646331"/>
          </a:xfrm>
          <a:prstGeom prst="rect">
            <a:avLst/>
          </a:prstGeom>
        </p:spPr>
        <p:txBody>
          <a:bodyPr wrap="none">
            <a:spAutoFit/>
          </a:bodyPr>
          <a:lstStyle/>
          <a:p>
            <a:r>
              <a:rPr lang="en-GB" sz="3600" b="1" dirty="0">
                <a:solidFill>
                  <a:srgbClr val="87BD31"/>
                </a:solidFill>
              </a:rPr>
              <a:t>3</a:t>
            </a:r>
          </a:p>
        </p:txBody>
      </p:sp>
    </p:spTree>
    <p:extLst>
      <p:ext uri="{BB962C8B-B14F-4D97-AF65-F5344CB8AC3E}">
        <p14:creationId xmlns:p14="http://schemas.microsoft.com/office/powerpoint/2010/main" val="41951363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fade">
                                      <p:cBhvr>
                                        <p:cTn id="7" dur="500"/>
                                        <p:tgtEl>
                                          <p:spTgt spid="21"/>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6"/>
                                        </p:tgtEl>
                                        <p:attrNameLst>
                                          <p:attrName>style.visibility</p:attrName>
                                        </p:attrNameLst>
                                      </p:cBhvr>
                                      <p:to>
                                        <p:strVal val="visible"/>
                                      </p:to>
                                    </p:set>
                                    <p:animEffect transition="in" filter="fade">
                                      <p:cBhvr>
                                        <p:cTn id="12" dur="500"/>
                                        <p:tgtEl>
                                          <p:spTgt spid="26"/>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41"/>
                                        </p:tgtEl>
                                        <p:attrNameLst>
                                          <p:attrName>style.visibility</p:attrName>
                                        </p:attrNameLst>
                                      </p:cBhvr>
                                      <p:to>
                                        <p:strVal val="visible"/>
                                      </p:to>
                                    </p:set>
                                    <p:animEffect transition="in" filter="fade">
                                      <p:cBhvr>
                                        <p:cTn id="17" dur="500"/>
                                        <p:tgtEl>
                                          <p:spTgt spid="41"/>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51"/>
                                        </p:tgtEl>
                                        <p:attrNameLst>
                                          <p:attrName>style.visibility</p:attrName>
                                        </p:attrNameLst>
                                      </p:cBhvr>
                                      <p:to>
                                        <p:strVal val="visible"/>
                                      </p:to>
                                    </p:set>
                                    <p:animEffect transition="in" filter="fade">
                                      <p:cBhvr>
                                        <p:cTn id="22" dur="500"/>
                                        <p:tgtEl>
                                          <p:spTgt spid="51"/>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46"/>
                                        </p:tgtEl>
                                        <p:attrNameLst>
                                          <p:attrName>style.visibility</p:attrName>
                                        </p:attrNameLst>
                                      </p:cBhvr>
                                      <p:to>
                                        <p:strVal val="visible"/>
                                      </p:to>
                                    </p:set>
                                    <p:animEffect transition="in" filter="fade">
                                      <p:cBhvr>
                                        <p:cTn id="27" dur="500"/>
                                        <p:tgtEl>
                                          <p:spTgt spid="46"/>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xit" presetSubtype="0" fill="hold" grpId="1" nodeType="clickEffect">
                                  <p:stCondLst>
                                    <p:cond delay="0"/>
                                  </p:stCondLst>
                                  <p:childTnLst>
                                    <p:animEffect transition="out" filter="fade">
                                      <p:cBhvr>
                                        <p:cTn id="31" dur="500"/>
                                        <p:tgtEl>
                                          <p:spTgt spid="41"/>
                                        </p:tgtEl>
                                      </p:cBhvr>
                                    </p:animEffect>
                                    <p:set>
                                      <p:cBhvr>
                                        <p:cTn id="32" dur="1" fill="hold">
                                          <p:stCondLst>
                                            <p:cond delay="499"/>
                                          </p:stCondLst>
                                        </p:cTn>
                                        <p:tgtEl>
                                          <p:spTgt spid="41"/>
                                        </p:tgtEl>
                                        <p:attrNameLst>
                                          <p:attrName>style.visibility</p:attrName>
                                        </p:attrNameLst>
                                      </p:cBhvr>
                                      <p:to>
                                        <p:strVal val="hidden"/>
                                      </p:to>
                                    </p:set>
                                  </p:childTnLst>
                                </p:cTn>
                              </p:par>
                              <p:par>
                                <p:cTn id="33" presetID="10" presetClass="exit" presetSubtype="0" fill="hold" grpId="1" nodeType="withEffect">
                                  <p:stCondLst>
                                    <p:cond delay="0"/>
                                  </p:stCondLst>
                                  <p:childTnLst>
                                    <p:animEffect transition="out" filter="fade">
                                      <p:cBhvr>
                                        <p:cTn id="34" dur="500"/>
                                        <p:tgtEl>
                                          <p:spTgt spid="51"/>
                                        </p:tgtEl>
                                      </p:cBhvr>
                                    </p:animEffect>
                                    <p:set>
                                      <p:cBhvr>
                                        <p:cTn id="35" dur="1" fill="hold">
                                          <p:stCondLst>
                                            <p:cond delay="499"/>
                                          </p:stCondLst>
                                        </p:cTn>
                                        <p:tgtEl>
                                          <p:spTgt spid="51"/>
                                        </p:tgtEl>
                                        <p:attrNameLst>
                                          <p:attrName>style.visibility</p:attrName>
                                        </p:attrNameLst>
                                      </p:cBhvr>
                                      <p:to>
                                        <p:strVal val="hidden"/>
                                      </p:to>
                                    </p:set>
                                  </p:childTnLst>
                                </p:cTn>
                              </p:par>
                              <p:par>
                                <p:cTn id="36" presetID="10" presetClass="exit" presetSubtype="0" fill="hold" grpId="1" nodeType="withEffect">
                                  <p:stCondLst>
                                    <p:cond delay="0"/>
                                  </p:stCondLst>
                                  <p:childTnLst>
                                    <p:animEffect transition="out" filter="fade">
                                      <p:cBhvr>
                                        <p:cTn id="37" dur="500"/>
                                        <p:tgtEl>
                                          <p:spTgt spid="46"/>
                                        </p:tgtEl>
                                      </p:cBhvr>
                                    </p:animEffect>
                                    <p:set>
                                      <p:cBhvr>
                                        <p:cTn id="38" dur="1" fill="hold">
                                          <p:stCondLst>
                                            <p:cond delay="499"/>
                                          </p:stCondLst>
                                        </p:cTn>
                                        <p:tgtEl>
                                          <p:spTgt spid="46"/>
                                        </p:tgtEl>
                                        <p:attrNameLst>
                                          <p:attrName>style.visibility</p:attrName>
                                        </p:attrNameLst>
                                      </p:cBhvr>
                                      <p:to>
                                        <p:strVal val="hidden"/>
                                      </p:to>
                                    </p:set>
                                  </p:childTnLst>
                                </p:cTn>
                              </p:par>
                            </p:childTnLst>
                          </p:cTn>
                        </p:par>
                        <p:par>
                          <p:cTn id="39" fill="hold">
                            <p:stCondLst>
                              <p:cond delay="500"/>
                            </p:stCondLst>
                            <p:childTnLst>
                              <p:par>
                                <p:cTn id="40" presetID="10" presetClass="entr" presetSubtype="0" fill="hold" grpId="0" nodeType="afterEffect">
                                  <p:stCondLst>
                                    <p:cond delay="0"/>
                                  </p:stCondLst>
                                  <p:childTnLst>
                                    <p:set>
                                      <p:cBhvr>
                                        <p:cTn id="41" dur="1" fill="hold">
                                          <p:stCondLst>
                                            <p:cond delay="0"/>
                                          </p:stCondLst>
                                        </p:cTn>
                                        <p:tgtEl>
                                          <p:spTgt spid="2"/>
                                        </p:tgtEl>
                                        <p:attrNameLst>
                                          <p:attrName>style.visibility</p:attrName>
                                        </p:attrNameLst>
                                      </p:cBhvr>
                                      <p:to>
                                        <p:strVal val="visible"/>
                                      </p:to>
                                    </p:set>
                                    <p:animEffect transition="in" filter="fade">
                                      <p:cBhvr>
                                        <p:cTn id="42" dur="500"/>
                                        <p:tgtEl>
                                          <p:spTgt spid="2"/>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52"/>
                                        </p:tgtEl>
                                        <p:attrNameLst>
                                          <p:attrName>style.visibility</p:attrName>
                                        </p:attrNameLst>
                                      </p:cBhvr>
                                      <p:to>
                                        <p:strVal val="visible"/>
                                      </p:to>
                                    </p:set>
                                    <p:animEffect transition="in" filter="fade">
                                      <p:cBhvr>
                                        <p:cTn id="47" dur="500"/>
                                        <p:tgtEl>
                                          <p:spTgt spid="52"/>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grpId="0" nodeType="clickEffect">
                                  <p:stCondLst>
                                    <p:cond delay="0"/>
                                  </p:stCondLst>
                                  <p:childTnLst>
                                    <p:set>
                                      <p:cBhvr>
                                        <p:cTn id="51" dur="1" fill="hold">
                                          <p:stCondLst>
                                            <p:cond delay="0"/>
                                          </p:stCondLst>
                                        </p:cTn>
                                        <p:tgtEl>
                                          <p:spTgt spid="54"/>
                                        </p:tgtEl>
                                        <p:attrNameLst>
                                          <p:attrName>style.visibility</p:attrName>
                                        </p:attrNameLst>
                                      </p:cBhvr>
                                      <p:to>
                                        <p:strVal val="visible"/>
                                      </p:to>
                                    </p:set>
                                    <p:animEffect transition="in" filter="fade">
                                      <p:cBhvr>
                                        <p:cTn id="52" dur="500"/>
                                        <p:tgtEl>
                                          <p:spTgt spid="54"/>
                                        </p:tgtEl>
                                      </p:cBhvr>
                                    </p:animEffect>
                                  </p:childTnLst>
                                </p:cTn>
                              </p:par>
                            </p:childTnLst>
                          </p:cTn>
                        </p:par>
                      </p:childTnLst>
                    </p:cTn>
                  </p:par>
                  <p:par>
                    <p:cTn id="53" fill="hold">
                      <p:stCondLst>
                        <p:cond delay="indefinite"/>
                      </p:stCondLst>
                      <p:childTnLst>
                        <p:par>
                          <p:cTn id="54" fill="hold">
                            <p:stCondLst>
                              <p:cond delay="0"/>
                            </p:stCondLst>
                            <p:childTnLst>
                              <p:par>
                                <p:cTn id="55" presetID="10" presetClass="entr" presetSubtype="0" fill="hold" grpId="0" nodeType="clickEffect">
                                  <p:stCondLst>
                                    <p:cond delay="0"/>
                                  </p:stCondLst>
                                  <p:childTnLst>
                                    <p:set>
                                      <p:cBhvr>
                                        <p:cTn id="56" dur="1" fill="hold">
                                          <p:stCondLst>
                                            <p:cond delay="0"/>
                                          </p:stCondLst>
                                        </p:cTn>
                                        <p:tgtEl>
                                          <p:spTgt spid="53"/>
                                        </p:tgtEl>
                                        <p:attrNameLst>
                                          <p:attrName>style.visibility</p:attrName>
                                        </p:attrNameLst>
                                      </p:cBhvr>
                                      <p:to>
                                        <p:strVal val="visible"/>
                                      </p:to>
                                    </p:set>
                                    <p:animEffect transition="in" filter="fade">
                                      <p:cBhvr>
                                        <p:cTn id="57" dur="500"/>
                                        <p:tgtEl>
                                          <p:spTgt spid="53"/>
                                        </p:tgtEl>
                                      </p:cBhvr>
                                    </p:animEffect>
                                  </p:childTnLst>
                                </p:cTn>
                              </p:par>
                            </p:childTnLst>
                          </p:cTn>
                        </p:par>
                      </p:childTnLst>
                    </p:cTn>
                  </p:par>
                  <p:par>
                    <p:cTn id="58" fill="hold">
                      <p:stCondLst>
                        <p:cond delay="indefinite"/>
                      </p:stCondLst>
                      <p:childTnLst>
                        <p:par>
                          <p:cTn id="59" fill="hold">
                            <p:stCondLst>
                              <p:cond delay="0"/>
                            </p:stCondLst>
                            <p:childTnLst>
                              <p:par>
                                <p:cTn id="60" presetID="10" presetClass="exit" presetSubtype="0" fill="hold" grpId="1" nodeType="clickEffect">
                                  <p:stCondLst>
                                    <p:cond delay="0"/>
                                  </p:stCondLst>
                                  <p:childTnLst>
                                    <p:animEffect transition="out" filter="fade">
                                      <p:cBhvr>
                                        <p:cTn id="61" dur="500"/>
                                        <p:tgtEl>
                                          <p:spTgt spid="52"/>
                                        </p:tgtEl>
                                      </p:cBhvr>
                                    </p:animEffect>
                                    <p:set>
                                      <p:cBhvr>
                                        <p:cTn id="62" dur="1" fill="hold">
                                          <p:stCondLst>
                                            <p:cond delay="499"/>
                                          </p:stCondLst>
                                        </p:cTn>
                                        <p:tgtEl>
                                          <p:spTgt spid="52"/>
                                        </p:tgtEl>
                                        <p:attrNameLst>
                                          <p:attrName>style.visibility</p:attrName>
                                        </p:attrNameLst>
                                      </p:cBhvr>
                                      <p:to>
                                        <p:strVal val="hidden"/>
                                      </p:to>
                                    </p:set>
                                  </p:childTnLst>
                                </p:cTn>
                              </p:par>
                              <p:par>
                                <p:cTn id="63" presetID="10" presetClass="exit" presetSubtype="0" fill="hold" grpId="1" nodeType="withEffect">
                                  <p:stCondLst>
                                    <p:cond delay="0"/>
                                  </p:stCondLst>
                                  <p:childTnLst>
                                    <p:animEffect transition="out" filter="fade">
                                      <p:cBhvr>
                                        <p:cTn id="64" dur="500"/>
                                        <p:tgtEl>
                                          <p:spTgt spid="54"/>
                                        </p:tgtEl>
                                      </p:cBhvr>
                                    </p:animEffect>
                                    <p:set>
                                      <p:cBhvr>
                                        <p:cTn id="65" dur="1" fill="hold">
                                          <p:stCondLst>
                                            <p:cond delay="499"/>
                                          </p:stCondLst>
                                        </p:cTn>
                                        <p:tgtEl>
                                          <p:spTgt spid="54"/>
                                        </p:tgtEl>
                                        <p:attrNameLst>
                                          <p:attrName>style.visibility</p:attrName>
                                        </p:attrNameLst>
                                      </p:cBhvr>
                                      <p:to>
                                        <p:strVal val="hidden"/>
                                      </p:to>
                                    </p:set>
                                  </p:childTnLst>
                                </p:cTn>
                              </p:par>
                              <p:par>
                                <p:cTn id="66" presetID="10" presetClass="entr" presetSubtype="0" fill="hold" grpId="0" nodeType="withEffect">
                                  <p:stCondLst>
                                    <p:cond delay="0"/>
                                  </p:stCondLst>
                                  <p:childTnLst>
                                    <p:set>
                                      <p:cBhvr>
                                        <p:cTn id="67" dur="1" fill="hold">
                                          <p:stCondLst>
                                            <p:cond delay="0"/>
                                          </p:stCondLst>
                                        </p:cTn>
                                        <p:tgtEl>
                                          <p:spTgt spid="55"/>
                                        </p:tgtEl>
                                        <p:attrNameLst>
                                          <p:attrName>style.visibility</p:attrName>
                                        </p:attrNameLst>
                                      </p:cBhvr>
                                      <p:to>
                                        <p:strVal val="visible"/>
                                      </p:to>
                                    </p:set>
                                    <p:animEffect transition="in" filter="fade">
                                      <p:cBhvr>
                                        <p:cTn id="68" dur="500"/>
                                        <p:tgtEl>
                                          <p:spTgt spid="55"/>
                                        </p:tgtEl>
                                      </p:cBhvr>
                                    </p:animEffect>
                                  </p:childTnLst>
                                </p:cTn>
                              </p:par>
                              <p:par>
                                <p:cTn id="69" presetID="10" presetClass="entr" presetSubtype="0" fill="hold" grpId="0" nodeType="withEffect">
                                  <p:stCondLst>
                                    <p:cond delay="0"/>
                                  </p:stCondLst>
                                  <p:childTnLst>
                                    <p:set>
                                      <p:cBhvr>
                                        <p:cTn id="70" dur="1" fill="hold">
                                          <p:stCondLst>
                                            <p:cond delay="0"/>
                                          </p:stCondLst>
                                        </p:cTn>
                                        <p:tgtEl>
                                          <p:spTgt spid="56"/>
                                        </p:tgtEl>
                                        <p:attrNameLst>
                                          <p:attrName>style.visibility</p:attrName>
                                        </p:attrNameLst>
                                      </p:cBhvr>
                                      <p:to>
                                        <p:strVal val="visible"/>
                                      </p:to>
                                    </p:set>
                                    <p:animEffect transition="in" filter="fade">
                                      <p:cBhvr>
                                        <p:cTn id="71" dur="500"/>
                                        <p:tgtEl>
                                          <p:spTgt spid="5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P spid="26" grpId="0"/>
      <p:bldP spid="41" grpId="0"/>
      <p:bldP spid="41" grpId="1"/>
      <p:bldP spid="46" grpId="0"/>
      <p:bldP spid="46" grpId="1"/>
      <p:bldP spid="51" grpId="0"/>
      <p:bldP spid="51" grpId="1"/>
      <p:bldP spid="2" grpId="0" animBg="1"/>
      <p:bldP spid="52" grpId="0"/>
      <p:bldP spid="52" grpId="1"/>
      <p:bldP spid="53" grpId="0"/>
      <p:bldP spid="54" grpId="0"/>
      <p:bldP spid="54" grpId="1"/>
      <p:bldP spid="55" grpId="0"/>
      <p:bldP spid="56"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CC3F129B-2D47-483A-A90C-799D2C477CF6}"/>
              </a:ext>
            </a:extLst>
          </p:cNvPr>
          <p:cNvSpPr/>
          <p:nvPr/>
        </p:nvSpPr>
        <p:spPr>
          <a:xfrm>
            <a:off x="4563663" y="1819414"/>
            <a:ext cx="3824688" cy="4273409"/>
          </a:xfrm>
          <a:prstGeom prst="rect">
            <a:avLst/>
          </a:prstGeom>
          <a:solidFill>
            <a:srgbClr val="4EB2E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 name="Rectangle 3"/>
          <p:cNvSpPr/>
          <p:nvPr/>
        </p:nvSpPr>
        <p:spPr>
          <a:xfrm>
            <a:off x="755650" y="1822827"/>
            <a:ext cx="3816349" cy="4269997"/>
          </a:xfrm>
          <a:prstGeom prst="rect">
            <a:avLst/>
          </a:prstGeom>
          <a:solidFill>
            <a:srgbClr val="007AC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Rectangle 4"/>
          <p:cNvSpPr/>
          <p:nvPr/>
        </p:nvSpPr>
        <p:spPr>
          <a:xfrm>
            <a:off x="755649" y="1364071"/>
            <a:ext cx="7632701" cy="458757"/>
          </a:xfrm>
          <a:prstGeom prst="rect">
            <a:avLst/>
          </a:prstGeom>
          <a:solidFill>
            <a:srgbClr val="C7E8FD"/>
          </a:solidFill>
        </p:spPr>
        <p:txBody>
          <a:bodyPr wrap="square" lIns="72000" tIns="72000" rIns="72000" bIns="108000">
            <a:spAutoFit/>
          </a:bodyPr>
          <a:lstStyle/>
          <a:p>
            <a:pPr algn="ctr"/>
            <a:r>
              <a:rPr lang="en-GB" dirty="0"/>
              <a:t>Dive in by completing your own activity!</a:t>
            </a:r>
          </a:p>
        </p:txBody>
      </p:sp>
      <p:pic>
        <p:nvPicPr>
          <p:cNvPr id="6" name="Picture 5">
            <a:extLst>
              <a:ext uri="{FF2B5EF4-FFF2-40B4-BE49-F238E27FC236}">
                <a16:creationId xmlns:a16="http://schemas.microsoft.com/office/drawing/2014/main" id="{61B74EBF-AD1B-4DC1-AB71-6B21B868FC7D}"/>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15355" t="500" r="27421" b="1"/>
          <a:stretch/>
        </p:blipFill>
        <p:spPr>
          <a:xfrm>
            <a:off x="755650" y="1819415"/>
            <a:ext cx="3818059" cy="4273409"/>
          </a:xfrm>
          <a:prstGeom prst="rect">
            <a:avLst/>
          </a:prstGeom>
        </p:spPr>
      </p:pic>
      <p:pic>
        <p:nvPicPr>
          <p:cNvPr id="21" name="Picture 20">
            <a:extLst>
              <a:ext uri="{FF2B5EF4-FFF2-40B4-BE49-F238E27FC236}">
                <a16:creationId xmlns:a16="http://schemas.microsoft.com/office/drawing/2014/main" id="{23B3C386-037D-47BC-B81B-E45DB0C5678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682123" y="2030898"/>
            <a:ext cx="2722089" cy="3850440"/>
          </a:xfrm>
          <a:prstGeom prst="rect">
            <a:avLst/>
          </a:prstGeom>
          <a:effectLst>
            <a:outerShdw blurRad="63500" sx="102000" sy="102000" algn="ctr" rotWithShape="0">
              <a:prstClr val="black">
                <a:alpha val="20000"/>
              </a:prstClr>
            </a:outerShdw>
          </a:effectLst>
        </p:spPr>
      </p:pic>
      <p:pic>
        <p:nvPicPr>
          <p:cNvPr id="16" name="Picture 15">
            <a:extLst>
              <a:ext uri="{FF2B5EF4-FFF2-40B4-BE49-F238E27FC236}">
                <a16:creationId xmlns:a16="http://schemas.microsoft.com/office/drawing/2014/main" id="{A410F3B9-A120-4B78-B8FC-DBBE2542D027}"/>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118275" y="2030898"/>
            <a:ext cx="2722089" cy="3850440"/>
          </a:xfrm>
          <a:prstGeom prst="rect">
            <a:avLst/>
          </a:prstGeom>
          <a:effectLst>
            <a:outerShdw blurRad="63500" sx="102000" sy="102000" algn="ctr" rotWithShape="0">
              <a:prstClr val="black">
                <a:alpha val="20000"/>
              </a:prstClr>
            </a:outerShdw>
          </a:effectLst>
        </p:spPr>
      </p:pic>
      <p:pic>
        <p:nvPicPr>
          <p:cNvPr id="23" name="Picture 22">
            <a:extLst>
              <a:ext uri="{FF2B5EF4-FFF2-40B4-BE49-F238E27FC236}">
                <a16:creationId xmlns:a16="http://schemas.microsoft.com/office/drawing/2014/main" id="{A410F3B9-A120-4B78-B8FC-DBBE2542D027}"/>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554426" y="2030898"/>
            <a:ext cx="2722089" cy="3850440"/>
          </a:xfrm>
          <a:prstGeom prst="rect">
            <a:avLst/>
          </a:prstGeom>
          <a:effectLst>
            <a:outerShdw blurRad="63500" sx="102000" sy="102000" algn="ctr" rotWithShape="0">
              <a:prstClr val="black">
                <a:alpha val="20000"/>
              </a:prstClr>
            </a:outerShdw>
          </a:effectLst>
        </p:spPr>
      </p:pic>
      <p:sp>
        <p:nvSpPr>
          <p:cNvPr id="17" name="Rectangle 16"/>
          <p:cNvSpPr/>
          <p:nvPr/>
        </p:nvSpPr>
        <p:spPr>
          <a:xfrm>
            <a:off x="447429" y="670659"/>
            <a:ext cx="3232891" cy="337100"/>
          </a:xfrm>
          <a:prstGeom prst="rect">
            <a:avLst/>
          </a:prstGeom>
          <a:solidFill>
            <a:srgbClr val="072F54"/>
          </a:solidFill>
        </p:spPr>
        <p:txBody>
          <a:bodyPr wrap="none" lIns="180000" tIns="36000" rIns="180000" bIns="54000" anchor="ctr">
            <a:spAutoFit/>
          </a:bodyPr>
          <a:lstStyle/>
          <a:p>
            <a:r>
              <a:rPr lang="en-GB" sz="1600" b="1" dirty="0">
                <a:solidFill>
                  <a:schemeClr val="bg1"/>
                </a:solidFill>
              </a:rPr>
              <a:t>Subtract – Breaking the Whole</a:t>
            </a:r>
          </a:p>
        </p:txBody>
      </p:sp>
      <p:pic>
        <p:nvPicPr>
          <p:cNvPr id="14" name="Picture 13">
            <a:extLst>
              <a:ext uri="{FF2B5EF4-FFF2-40B4-BE49-F238E27FC236}">
                <a16:creationId xmlns:a16="http://schemas.microsoft.com/office/drawing/2014/main" id="{A410F3B9-A120-4B78-B8FC-DBBE2542D027}"/>
              </a:ext>
            </a:extLst>
          </p:cNvPr>
          <p:cNvPicPr>
            <a:picLocks noChangeAspect="1"/>
          </p:cNvPicPr>
          <p:nvPr/>
        </p:nvPicPr>
        <p:blipFill rotWithShape="1">
          <a:blip r:embed="rId6" cstate="print">
            <a:extLst>
              <a:ext uri="{28A0092B-C50C-407E-A947-70E740481C1C}">
                <a14:useLocalDpi xmlns:a14="http://schemas.microsoft.com/office/drawing/2010/main" val="0"/>
              </a:ext>
            </a:extLst>
          </a:blip>
          <a:srcRect l="4211" t="3763" r="3804" b="31629"/>
          <a:stretch/>
        </p:blipFill>
        <p:spPr>
          <a:xfrm rot="1639245">
            <a:off x="1042261" y="2297007"/>
            <a:ext cx="1528735" cy="1518835"/>
          </a:xfrm>
          <a:prstGeom prst="rect">
            <a:avLst/>
          </a:prstGeom>
          <a:effectLst>
            <a:outerShdw blurRad="63500" sx="102000" sy="102000" algn="ctr" rotWithShape="0">
              <a:prstClr val="black">
                <a:alpha val="20000"/>
              </a:prstClr>
            </a:outerShdw>
          </a:effectLst>
        </p:spPr>
      </p:pic>
      <p:pic>
        <p:nvPicPr>
          <p:cNvPr id="2" name="Picture 1"/>
          <p:cNvPicPr>
            <a:picLocks noChangeAspect="1"/>
          </p:cNvPicPr>
          <p:nvPr/>
        </p:nvPicPr>
        <p:blipFill rotWithShape="1">
          <a:blip r:embed="rId7" cstate="print">
            <a:extLst>
              <a:ext uri="{28A0092B-C50C-407E-A947-70E740481C1C}">
                <a14:useLocalDpi xmlns:a14="http://schemas.microsoft.com/office/drawing/2010/main" val="0"/>
              </a:ext>
            </a:extLst>
          </a:blip>
          <a:srcRect l="1880" t="1245" r="51763" b="31340"/>
          <a:stretch/>
        </p:blipFill>
        <p:spPr>
          <a:xfrm rot="1544194">
            <a:off x="2669717" y="2924129"/>
            <a:ext cx="710632" cy="1461793"/>
          </a:xfrm>
          <a:prstGeom prst="rect">
            <a:avLst/>
          </a:prstGeom>
        </p:spPr>
      </p:pic>
      <p:pic>
        <p:nvPicPr>
          <p:cNvPr id="22" name="Boy Writing">
            <a:extLst>
              <a:ext uri="{FF2B5EF4-FFF2-40B4-BE49-F238E27FC236}">
                <a16:creationId xmlns:a16="http://schemas.microsoft.com/office/drawing/2014/main" id="{59E92074-8F0A-4A38-87B2-6E07FF3C8646}"/>
              </a:ext>
            </a:extLst>
          </p:cNvPr>
          <p:cNvPicPr>
            <a:picLocks noChangeAspect="1"/>
          </p:cNvPicPr>
          <p:nvPr/>
        </p:nvPicPr>
        <p:blipFill rotWithShape="1">
          <a:blip r:embed="rId8" cstate="print">
            <a:extLst>
              <a:ext uri="{28A0092B-C50C-407E-A947-70E740481C1C}">
                <a14:useLocalDpi xmlns:a14="http://schemas.microsoft.com/office/drawing/2010/main" val="0"/>
              </a:ext>
            </a:extLst>
          </a:blip>
          <a:srcRect l="176" t="622" r="32362"/>
          <a:stretch/>
        </p:blipFill>
        <p:spPr>
          <a:xfrm>
            <a:off x="755649" y="1928692"/>
            <a:ext cx="4038155" cy="4164130"/>
          </a:xfrm>
          <a:prstGeom prst="rect">
            <a:avLst/>
          </a:prstGeom>
        </p:spPr>
      </p:pic>
    </p:spTree>
    <p:extLst>
      <p:ext uri="{BB962C8B-B14F-4D97-AF65-F5344CB8AC3E}">
        <p14:creationId xmlns:p14="http://schemas.microsoft.com/office/powerpoint/2010/main" val="177127248"/>
      </p:ext>
    </p:extLst>
  </p:cSld>
  <p:clrMapOvr>
    <a:masterClrMapping/>
  </p:clrMapOvr>
</p:sld>
</file>

<file path=ppt/theme/theme1.xml><?xml version="1.0" encoding="utf-8"?>
<a:theme xmlns:a="http://schemas.openxmlformats.org/drawingml/2006/main" name="Office Theme">
  <a:themeElements>
    <a:clrScheme name="Twinkl Template">
      <a:dk1>
        <a:srgbClr val="1C1C1C"/>
      </a:dk1>
      <a:lt1>
        <a:sysClr val="window" lastClr="FFFFFF"/>
      </a:lt1>
      <a:dk2>
        <a:srgbClr val="4A4A4A"/>
      </a:dk2>
      <a:lt2>
        <a:srgbClr val="F4F2F2"/>
      </a:lt2>
      <a:accent1>
        <a:srgbClr val="E34192"/>
      </a:accent1>
      <a:accent2>
        <a:srgbClr val="EB8634"/>
      </a:accent2>
      <a:accent3>
        <a:srgbClr val="E6C734"/>
      </a:accent3>
      <a:accent4>
        <a:srgbClr val="79AD42"/>
      </a:accent4>
      <a:accent5>
        <a:srgbClr val="23A7F9"/>
      </a:accent5>
      <a:accent6>
        <a:srgbClr val="954EBE"/>
      </a:accent6>
      <a:hlink>
        <a:srgbClr val="23A7F9"/>
      </a:hlink>
      <a:folHlink>
        <a:srgbClr val="757070"/>
      </a:folHlink>
    </a:clrScheme>
    <a:fontScheme name="Custom 1">
      <a:majorFont>
        <a:latin typeface="Twinkl Sb"/>
        <a:ea typeface=""/>
        <a:cs typeface=""/>
      </a:majorFont>
      <a:minorFont>
        <a:latin typeface="Twinkl"/>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rgbClr val="18A0DB"/>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Mastery PowerPoint Template.potx" id="{F85161A8-C811-4C2C-8C82-1FD236338727}" vid="{D0108FDD-D510-4CB9-BFB5-C4058926E7E4}"/>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Mastery PowerPoint Template</Template>
  <TotalTime>384</TotalTime>
  <Words>634</Words>
  <Application>Microsoft Macintosh PowerPoint</Application>
  <PresentationFormat>On-screen Show (4:3)</PresentationFormat>
  <Paragraphs>184</Paragraphs>
  <Slides>9</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9</vt:i4>
      </vt:variant>
    </vt:vector>
  </HeadingPairs>
  <TitlesOfParts>
    <vt:vector size="16" baseType="lpstr">
      <vt:lpstr>Arial</vt:lpstr>
      <vt:lpstr>Tuffy-TTF</vt:lpstr>
      <vt:lpstr>Kalam</vt:lpstr>
      <vt:lpstr>Twinkl</vt:lpstr>
      <vt:lpstr>Tuffy</vt:lpstr>
      <vt:lpstr>Calibri</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16.0016</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Rachel Leather</dc:creator>
  <cp:lastModifiedBy>Deryn George - Hambridge</cp:lastModifiedBy>
  <cp:revision>17</cp:revision>
  <dcterms:created xsi:type="dcterms:W3CDTF">2020-01-31T12:49:18Z</dcterms:created>
  <dcterms:modified xsi:type="dcterms:W3CDTF">2021-02-23T11:01:06Z</dcterms:modified>
</cp:coreProperties>
</file>