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1" r:id="rId1"/>
  </p:sldMasterIdLst>
  <p:notesMasterIdLst>
    <p:notesMasterId r:id="rId16"/>
  </p:notesMasterIdLst>
  <p:sldIdLst>
    <p:sldId id="344" r:id="rId2"/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8" r:id="rId12"/>
    <p:sldId id="359" r:id="rId13"/>
    <p:sldId id="356" r:id="rId14"/>
    <p:sldId id="357" r:id="rId15"/>
  </p:sldIdLst>
  <p:sldSz cx="12192000" cy="6858000"/>
  <p:notesSz cx="6858000" cy="9144000"/>
  <p:embeddedFontLst>
    <p:embeddedFont>
      <p:font typeface="OpenDyslexicAlta" panose="020B060402020202020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OpenDyslexic" panose="020B060402020202020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A6E2"/>
    <a:srgbClr val="663300"/>
    <a:srgbClr val="CC9900"/>
    <a:srgbClr val="BF95DF"/>
    <a:srgbClr val="FF5050"/>
    <a:srgbClr val="FF7C8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5" autoAdjust="0"/>
    <p:restoredTop sz="94694"/>
  </p:normalViewPr>
  <p:slideViewPr>
    <p:cSldViewPr snapToGrid="0" snapToObjects="1">
      <p:cViewPr varScale="1">
        <p:scale>
          <a:sx n="69" d="100"/>
          <a:sy n="69" d="100"/>
        </p:scale>
        <p:origin x="92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488DB-9C81-41C8-AD36-26F3938BE67A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6895D-BF6D-4288-B64A-A3B9FBDCB6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241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4023991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624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6AC97-D2AC-5544-AC75-48772668E9AE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010007-88C8-0445-A2E0-E6CF50F7D6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51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6AC97-D2AC-5544-AC75-48772668E9AE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4811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5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048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946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518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A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/>
        </p:nvSpPr>
        <p:spPr>
          <a:xfrm>
            <a:off x="1920237" y="4463191"/>
            <a:ext cx="8351521" cy="1775004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/>
        </p:nvSpPr>
        <p:spPr>
          <a:xfrm>
            <a:off x="3465321" y="3460974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37" y="4463190"/>
            <a:ext cx="8351521" cy="177500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49" y="619805"/>
            <a:ext cx="6210300" cy="1079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636922-2142-5343-81C5-B0A591AF4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8" y="1928841"/>
            <a:ext cx="8351520" cy="1325563"/>
          </a:xfrm>
          <a:solidFill>
            <a:srgbClr val="FFFFFF">
              <a:alpha val="89804"/>
            </a:srgbClr>
          </a:solidFill>
        </p:spPr>
        <p:txBody>
          <a:bodyPr>
            <a:normAutofit/>
          </a:bodyPr>
          <a:lstStyle>
            <a:lvl1pPr algn="ctr">
              <a:defRPr sz="2800">
                <a:latin typeface="OpenDyslexicAlta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60EA2B2-10BF-884E-8762-10B8C76B3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3925" y="3460750"/>
            <a:ext cx="5243513" cy="8064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latin typeface="Muli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06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01888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724429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60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055023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82440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0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16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65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034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060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A674852C-D813-3D48-B5C5-1BF01FDB3962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0BC979F2-D4EE-F74A-84BE-71EF83FC2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878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04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759675-38B2-4977-A27C-5F3671F58A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Muli"/>
              </a:rPr>
              <a:t>National Curriculum Teaching Point:</a:t>
            </a:r>
          </a:p>
          <a:p>
            <a:pPr>
              <a:spcAft>
                <a:spcPts val="0"/>
              </a:spcAft>
            </a:pPr>
            <a:r>
              <a:rPr lang="en-GB" sz="1800" dirty="0">
                <a:effectLst/>
                <a:latin typeface="Muli"/>
                <a:ea typeface="Calibri" panose="020F0502020204030204" pitchFamily="34" charset="0"/>
                <a:cs typeface="Times New Roman" panose="02020603050405020304" pitchFamily="18" charset="0"/>
              </a:rPr>
              <a:t>Commas to separate items in a list.</a:t>
            </a:r>
          </a:p>
          <a:p>
            <a:pPr>
              <a:spcAft>
                <a:spcPts val="0"/>
              </a:spcAft>
            </a:pPr>
            <a:r>
              <a:rPr lang="en-GB" dirty="0">
                <a:latin typeface="Muli"/>
              </a:rPr>
              <a:t>Key vocabulary: punctuation, commas, full stop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9256C-0C26-462B-A90F-FCF857D63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effectLst/>
                <a:latin typeface="Muli"/>
                <a:ea typeface="Calibri" panose="020F0502020204030204" pitchFamily="34" charset="0"/>
                <a:cs typeface="Times New Roman" panose="02020603050405020304" pitchFamily="18" charset="0"/>
              </a:rPr>
              <a:t>Introducing commas.</a:t>
            </a:r>
            <a:endParaRPr lang="en-GB" sz="5400" dirty="0">
              <a:latin typeface="Muli"/>
              <a:cs typeface="Biome Light" panose="020B0502040204020203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8AF47F-8F1B-4754-9653-66436CCE85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latin typeface="Muli"/>
              </a:rPr>
              <a:t>Stage 2  Punctuation 2.1</a:t>
            </a:r>
          </a:p>
        </p:txBody>
      </p:sp>
    </p:spTree>
    <p:extLst>
      <p:ext uri="{BB962C8B-B14F-4D97-AF65-F5344CB8AC3E}">
        <p14:creationId xmlns:p14="http://schemas.microsoft.com/office/powerpoint/2010/main" val="240359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886F52-7B51-4B99-BCFB-49A7A07D1676}"/>
              </a:ext>
            </a:extLst>
          </p:cNvPr>
          <p:cNvSpPr txBox="1"/>
          <p:nvPr/>
        </p:nvSpPr>
        <p:spPr>
          <a:xfrm>
            <a:off x="926813" y="4407393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</a:t>
            </a:r>
            <a:endParaRPr lang="en-GB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601E0-65A4-4D4D-853B-0CA15CCFC53D}"/>
              </a:ext>
            </a:extLst>
          </p:cNvPr>
          <p:cNvSpPr txBox="1"/>
          <p:nvPr/>
        </p:nvSpPr>
        <p:spPr>
          <a:xfrm>
            <a:off x="441117" y="738031"/>
            <a:ext cx="8267453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That is where our friend the comma comes 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C3FE30-61E8-4B85-82B6-93E47B765A30}"/>
              </a:ext>
            </a:extLst>
          </p:cNvPr>
          <p:cNvSpPr txBox="1"/>
          <p:nvPr/>
        </p:nvSpPr>
        <p:spPr>
          <a:xfrm>
            <a:off x="1566636" y="1807653"/>
            <a:ext cx="9173935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We can use commas to separate the items in a list.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E88B8A-1092-4186-A544-B518E5FFEB91}"/>
              </a:ext>
            </a:extLst>
          </p:cNvPr>
          <p:cNvSpPr txBox="1"/>
          <p:nvPr/>
        </p:nvSpPr>
        <p:spPr>
          <a:xfrm>
            <a:off x="3975649" y="4407393"/>
            <a:ext cx="865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89AB4-EA57-423F-9E37-F9F156B1E903}"/>
              </a:ext>
            </a:extLst>
          </p:cNvPr>
          <p:cNvSpPr txBox="1"/>
          <p:nvPr/>
        </p:nvSpPr>
        <p:spPr>
          <a:xfrm>
            <a:off x="6430092" y="4419275"/>
            <a:ext cx="865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endParaRPr lang="en-GB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DD9D8-AD99-417D-AD92-1E8BF30AC37A}"/>
              </a:ext>
            </a:extLst>
          </p:cNvPr>
          <p:cNvSpPr txBox="1"/>
          <p:nvPr/>
        </p:nvSpPr>
        <p:spPr>
          <a:xfrm>
            <a:off x="3825678" y="4406714"/>
            <a:ext cx="3284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,</a:t>
            </a:r>
            <a:endParaRPr lang="en-GB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042E7D-9524-492D-AD9A-830405D67205}"/>
              </a:ext>
            </a:extLst>
          </p:cNvPr>
          <p:cNvSpPr txBox="1"/>
          <p:nvPr/>
        </p:nvSpPr>
        <p:spPr>
          <a:xfrm>
            <a:off x="7295949" y="4407393"/>
            <a:ext cx="43229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pears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pineapples.</a:t>
            </a:r>
            <a:endParaRPr lang="en-GB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8DE6F3-F341-4C64-8B33-7B17A7A61066}"/>
              </a:ext>
            </a:extLst>
          </p:cNvPr>
          <p:cNvSpPr txBox="1"/>
          <p:nvPr/>
        </p:nvSpPr>
        <p:spPr>
          <a:xfrm>
            <a:off x="4803298" y="4406714"/>
            <a:ext cx="1753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bananas</a:t>
            </a:r>
            <a:endParaRPr lang="en-GB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187DE3-BEC9-4815-BE36-67E4DED65527}"/>
              </a:ext>
            </a:extLst>
          </p:cNvPr>
          <p:cNvSpPr txBox="1"/>
          <p:nvPr/>
        </p:nvSpPr>
        <p:spPr>
          <a:xfrm>
            <a:off x="5612835" y="4431157"/>
            <a:ext cx="3284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,</a:t>
            </a:r>
            <a:endParaRPr lang="en-GB" sz="2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0E6DEB-4241-4AC0-8D94-9774A6752784}"/>
              </a:ext>
            </a:extLst>
          </p:cNvPr>
          <p:cNvSpPr txBox="1"/>
          <p:nvPr/>
        </p:nvSpPr>
        <p:spPr>
          <a:xfrm>
            <a:off x="5001981" y="2507943"/>
            <a:ext cx="1396764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</p:spTree>
    <p:extLst>
      <p:ext uri="{BB962C8B-B14F-4D97-AF65-F5344CB8AC3E}">
        <p14:creationId xmlns:p14="http://schemas.microsoft.com/office/powerpoint/2010/main" val="389132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0.05299 -0.000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4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0.047 0.0006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" y="2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-0.05456 0.0009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 0.00069 L -0.10521 0.0006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2"/>
      <p:bldP spid="6" grpId="0"/>
      <p:bldP spid="6" grpId="1"/>
      <p:bldP spid="14" grpId="0"/>
      <p:bldP spid="16" grpId="0"/>
      <p:bldP spid="16" grpId="1"/>
      <p:bldP spid="17" grpId="0"/>
      <p:bldP spid="20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3F62CE-84A0-4878-B56F-6D0D4D720E61}"/>
              </a:ext>
            </a:extLst>
          </p:cNvPr>
          <p:cNvSpPr txBox="1"/>
          <p:nvPr/>
        </p:nvSpPr>
        <p:spPr>
          <a:xfrm>
            <a:off x="301171" y="2043569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bananas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pears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pineapples.</a:t>
            </a:r>
            <a:endParaRPr lang="en-GB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7ACC7-392F-4554-9CCE-4447D9BDF262}"/>
              </a:ext>
            </a:extLst>
          </p:cNvPr>
          <p:cNvSpPr txBox="1"/>
          <p:nvPr/>
        </p:nvSpPr>
        <p:spPr>
          <a:xfrm>
            <a:off x="301171" y="3615592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 a cat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 dog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 parrot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an elephant.</a:t>
            </a:r>
            <a:endParaRPr lang="en-GB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759FBC-116E-44FF-B773-9D7F867A92AE}"/>
              </a:ext>
            </a:extLst>
          </p:cNvPr>
          <p:cNvSpPr txBox="1"/>
          <p:nvPr/>
        </p:nvSpPr>
        <p:spPr>
          <a:xfrm>
            <a:off x="301171" y="4973015"/>
            <a:ext cx="1259205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I had a </a:t>
            </a:r>
            <a:r>
              <a:rPr lang="en-GB" sz="2700" dirty="0">
                <a:latin typeface="OpenDyslexicAlta" pitchFamily="2" charset="77"/>
              </a:rPr>
              <a:t>burger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7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a cake </a:t>
            </a:r>
            <a:r>
              <a:rPr lang="en-GB" sz="27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two glasses of juice.</a:t>
            </a:r>
            <a:endParaRPr lang="en-GB" sz="2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616B2B-8838-4D63-B51E-4D5225ED2C18}"/>
              </a:ext>
            </a:extLst>
          </p:cNvPr>
          <p:cNvSpPr txBox="1"/>
          <p:nvPr/>
        </p:nvSpPr>
        <p:spPr>
          <a:xfrm>
            <a:off x="301171" y="2457579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apples, bananas, pears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pineapples.</a:t>
            </a:r>
            <a:endParaRPr lang="en-GB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CF0DB4-3C61-4E2B-A994-0C02E9551DCC}"/>
              </a:ext>
            </a:extLst>
          </p:cNvPr>
          <p:cNvSpPr txBox="1"/>
          <p:nvPr/>
        </p:nvSpPr>
        <p:spPr>
          <a:xfrm>
            <a:off x="301171" y="4029602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 a cat, a dog, a parrot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an elephant.</a:t>
            </a:r>
            <a:endParaRPr lang="en-GB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626438-BDC8-445E-A9DA-147B972717E1}"/>
              </a:ext>
            </a:extLst>
          </p:cNvPr>
          <p:cNvSpPr txBox="1"/>
          <p:nvPr/>
        </p:nvSpPr>
        <p:spPr>
          <a:xfrm>
            <a:off x="301171" y="5387025"/>
            <a:ext cx="1259205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I had a </a:t>
            </a:r>
            <a:r>
              <a:rPr lang="en-GB" sz="2700" dirty="0">
                <a:latin typeface="OpenDyslexicAlta" pitchFamily="2" charset="77"/>
              </a:rPr>
              <a:t>burger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, a cake </a:t>
            </a:r>
            <a:r>
              <a:rPr lang="en-GB" sz="27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two glasses of juice.</a:t>
            </a:r>
            <a:endParaRPr lang="en-GB" sz="2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1206B3-733A-4AF9-A9E3-AA4249916FC7}"/>
              </a:ext>
            </a:extLst>
          </p:cNvPr>
          <p:cNvSpPr txBox="1"/>
          <p:nvPr/>
        </p:nvSpPr>
        <p:spPr>
          <a:xfrm>
            <a:off x="441118" y="443069"/>
            <a:ext cx="5815304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Look at these pairs of sentences.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F47DD8-21EF-480A-8367-64464E9D199B}"/>
              </a:ext>
            </a:extLst>
          </p:cNvPr>
          <p:cNvSpPr txBox="1"/>
          <p:nvPr/>
        </p:nvSpPr>
        <p:spPr>
          <a:xfrm>
            <a:off x="1942659" y="1144067"/>
            <a:ext cx="6527574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What effect does using commas have?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484CA1-F6D0-4156-B0E2-6B6EEAB8A150}"/>
              </a:ext>
            </a:extLst>
          </p:cNvPr>
          <p:cNvSpPr txBox="1"/>
          <p:nvPr/>
        </p:nvSpPr>
        <p:spPr>
          <a:xfrm>
            <a:off x="5531278" y="6184098"/>
            <a:ext cx="6527574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Which would you use?</a:t>
            </a:r>
          </a:p>
        </p:txBody>
      </p:sp>
    </p:spTree>
    <p:extLst>
      <p:ext uri="{BB962C8B-B14F-4D97-AF65-F5344CB8AC3E}">
        <p14:creationId xmlns:p14="http://schemas.microsoft.com/office/powerpoint/2010/main" val="54274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86885C-4591-4701-915D-A83C1DFC8149}"/>
              </a:ext>
            </a:extLst>
          </p:cNvPr>
          <p:cNvSpPr txBox="1"/>
          <p:nvPr/>
        </p:nvSpPr>
        <p:spPr>
          <a:xfrm>
            <a:off x="5503984" y="-163311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,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05E2E6-512D-4FC0-B8B9-9031C254FC25}"/>
              </a:ext>
            </a:extLst>
          </p:cNvPr>
          <p:cNvSpPr txBox="1"/>
          <p:nvPr/>
        </p:nvSpPr>
        <p:spPr>
          <a:xfrm>
            <a:off x="4372081" y="644603"/>
            <a:ext cx="4006361" cy="76944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OpenDyslexicAlta" pitchFamily="2" charset="77"/>
              </a:rPr>
              <a:t>The comma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A4B3A1-289C-4728-9E22-A84C90F6DE69}"/>
              </a:ext>
            </a:extLst>
          </p:cNvPr>
          <p:cNvSpPr txBox="1"/>
          <p:nvPr/>
        </p:nvSpPr>
        <p:spPr>
          <a:xfrm>
            <a:off x="2680746" y="3265318"/>
            <a:ext cx="683050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The comma is used to separate parts of a sentence.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BE0CB0-FA8D-4687-9C18-5F047836A3E8}"/>
              </a:ext>
            </a:extLst>
          </p:cNvPr>
          <p:cNvSpPr txBox="1"/>
          <p:nvPr/>
        </p:nvSpPr>
        <p:spPr>
          <a:xfrm>
            <a:off x="2680746" y="4396772"/>
            <a:ext cx="683050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Commas can be used to separate items on a list.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FF972-1727-4007-A565-007FE0509726}"/>
              </a:ext>
            </a:extLst>
          </p:cNvPr>
          <p:cNvSpPr txBox="1"/>
          <p:nvPr/>
        </p:nvSpPr>
        <p:spPr>
          <a:xfrm>
            <a:off x="2680746" y="5501688"/>
            <a:ext cx="683050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They help us to avoid using ‘and’ or ‘or’ too much in lists.</a:t>
            </a:r>
          </a:p>
        </p:txBody>
      </p:sp>
    </p:spTree>
    <p:extLst>
      <p:ext uri="{BB962C8B-B14F-4D97-AF65-F5344CB8AC3E}">
        <p14:creationId xmlns:p14="http://schemas.microsoft.com/office/powerpoint/2010/main" val="102821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50313B-36F4-4DE4-AD01-EDDFC041601A}"/>
              </a:ext>
            </a:extLst>
          </p:cNvPr>
          <p:cNvSpPr txBox="1"/>
          <p:nvPr/>
        </p:nvSpPr>
        <p:spPr>
          <a:xfrm>
            <a:off x="373741" y="507198"/>
            <a:ext cx="3649620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How do we do it?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5D1614-2515-4480-852D-C576CD7E40C6}"/>
              </a:ext>
            </a:extLst>
          </p:cNvPr>
          <p:cNvSpPr txBox="1"/>
          <p:nvPr/>
        </p:nvSpPr>
        <p:spPr>
          <a:xfrm>
            <a:off x="696808" y="2380266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farmer has horses and ducks and cows and sheep . </a:t>
            </a:r>
            <a:endParaRPr lang="en-GB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EC245D-242D-4C09-AC84-BE83BE52FA6F}"/>
              </a:ext>
            </a:extLst>
          </p:cNvPr>
          <p:cNvSpPr txBox="1"/>
          <p:nvPr/>
        </p:nvSpPr>
        <p:spPr>
          <a:xfrm>
            <a:off x="4224873" y="444100"/>
            <a:ext cx="6097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OpenDyslexicAlta" pitchFamily="2" charset="77"/>
              </a:rPr>
              <a:t>We are going to write this sentence again using commas.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3E5E98-7F4B-4713-AB8D-27437F98AE0D}"/>
              </a:ext>
            </a:extLst>
          </p:cNvPr>
          <p:cNvCxnSpPr>
            <a:cxnSpLocks/>
          </p:cNvCxnSpPr>
          <p:nvPr/>
        </p:nvCxnSpPr>
        <p:spPr>
          <a:xfrm>
            <a:off x="441158" y="6245649"/>
            <a:ext cx="11309684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BC134E-C3CA-4A77-9ED5-E147BA56D884}"/>
              </a:ext>
            </a:extLst>
          </p:cNvPr>
          <p:cNvSpPr txBox="1"/>
          <p:nvPr/>
        </p:nvSpPr>
        <p:spPr>
          <a:xfrm>
            <a:off x="1028700" y="5811494"/>
            <a:ext cx="31484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farmer has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979F4B-ACC6-4254-A965-BB613C2E6416}"/>
              </a:ext>
            </a:extLst>
          </p:cNvPr>
          <p:cNvSpPr txBox="1"/>
          <p:nvPr/>
        </p:nvSpPr>
        <p:spPr>
          <a:xfrm>
            <a:off x="1190918" y="1471524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next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F7BFCC1-3348-4DC7-8938-A66D89BB0097}"/>
              </a:ext>
            </a:extLst>
          </p:cNvPr>
          <p:cNvGrpSpPr/>
          <p:nvPr/>
        </p:nvGrpSpPr>
        <p:grpSpPr>
          <a:xfrm>
            <a:off x="1679969" y="2994645"/>
            <a:ext cx="3409750" cy="646331"/>
            <a:chOff x="1229628" y="3507367"/>
            <a:chExt cx="3409750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A611222-ABBE-4842-A963-35D1700A1F39}"/>
                </a:ext>
              </a:extLst>
            </p:cNvPr>
            <p:cNvSpPr txBox="1"/>
            <p:nvPr/>
          </p:nvSpPr>
          <p:spPr>
            <a:xfrm>
              <a:off x="1422134" y="3507367"/>
              <a:ext cx="321724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Identify each </a:t>
              </a:r>
              <a:r>
                <a:rPr lang="en-GB" b="1" u="sng" dirty="0">
                  <a:latin typeface="OpenDyslexicAlta" pitchFamily="2" charset="77"/>
                </a:rPr>
                <a:t>different</a:t>
              </a:r>
              <a:r>
                <a:rPr lang="en-GB" dirty="0">
                  <a:latin typeface="OpenDyslexicAlta" pitchFamily="2" charset="77"/>
                </a:rPr>
                <a:t> item in your list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873812F-C97B-4372-8381-593FA7D9BD82}"/>
                </a:ext>
              </a:extLst>
            </p:cNvPr>
            <p:cNvSpPr/>
            <p:nvPr/>
          </p:nvSpPr>
          <p:spPr>
            <a:xfrm>
              <a:off x="1229628" y="3649882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CF722DB-F018-4433-9EEB-6EB88DDFDCA7}"/>
              </a:ext>
            </a:extLst>
          </p:cNvPr>
          <p:cNvGrpSpPr/>
          <p:nvPr/>
        </p:nvGrpSpPr>
        <p:grpSpPr>
          <a:xfrm>
            <a:off x="3096157" y="3721647"/>
            <a:ext cx="3409750" cy="369332"/>
            <a:chOff x="4741245" y="3539848"/>
            <a:chExt cx="3409750" cy="36933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E47E38-6167-4952-8A31-C5A9F6B342AF}"/>
                </a:ext>
              </a:extLst>
            </p:cNvPr>
            <p:cNvSpPr txBox="1"/>
            <p:nvPr/>
          </p:nvSpPr>
          <p:spPr>
            <a:xfrm>
              <a:off x="4933751" y="3539848"/>
              <a:ext cx="321724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Write the first item.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3B83521-0502-48F4-BB78-01D658317418}"/>
                </a:ext>
              </a:extLst>
            </p:cNvPr>
            <p:cNvSpPr/>
            <p:nvPr/>
          </p:nvSpPr>
          <p:spPr>
            <a:xfrm>
              <a:off x="4741245" y="3541171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5DE45F0-A820-410B-A590-8692990ACF4A}"/>
              </a:ext>
            </a:extLst>
          </p:cNvPr>
          <p:cNvGrpSpPr/>
          <p:nvPr/>
        </p:nvGrpSpPr>
        <p:grpSpPr>
          <a:xfrm>
            <a:off x="3153940" y="4524802"/>
            <a:ext cx="3381900" cy="646331"/>
            <a:chOff x="4716705" y="4384584"/>
            <a:chExt cx="3381900" cy="6463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504FF8D-6D88-4119-9EF3-514EE345FC2A}"/>
                </a:ext>
              </a:extLst>
            </p:cNvPr>
            <p:cNvSpPr txBox="1"/>
            <p:nvPr/>
          </p:nvSpPr>
          <p:spPr>
            <a:xfrm>
              <a:off x="4881361" y="4384584"/>
              <a:ext cx="321724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Add a comma straight after the word.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27C5ACD-E933-420D-A351-1BB13CE302B8}"/>
                </a:ext>
              </a:extLst>
            </p:cNvPr>
            <p:cNvSpPr/>
            <p:nvPr/>
          </p:nvSpPr>
          <p:spPr>
            <a:xfrm>
              <a:off x="4716705" y="4493930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17011AD-6D67-44F9-A207-8EED0544ADF6}"/>
              </a:ext>
            </a:extLst>
          </p:cNvPr>
          <p:cNvGrpSpPr/>
          <p:nvPr/>
        </p:nvGrpSpPr>
        <p:grpSpPr>
          <a:xfrm>
            <a:off x="4987353" y="3732226"/>
            <a:ext cx="3409750" cy="372230"/>
            <a:chOff x="8252862" y="3542722"/>
            <a:chExt cx="3409750" cy="37223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384D526-C0DC-4E50-BD19-3AE99C149DC4}"/>
                </a:ext>
              </a:extLst>
            </p:cNvPr>
            <p:cNvSpPr txBox="1"/>
            <p:nvPr/>
          </p:nvSpPr>
          <p:spPr>
            <a:xfrm>
              <a:off x="8445368" y="3545620"/>
              <a:ext cx="321724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Write the next item.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99F4025D-0272-4BFC-917F-A9EFD61F5EE1}"/>
                </a:ext>
              </a:extLst>
            </p:cNvPr>
            <p:cNvSpPr/>
            <p:nvPr/>
          </p:nvSpPr>
          <p:spPr>
            <a:xfrm>
              <a:off x="8252862" y="3542722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303A01-5BE4-44FF-93BA-A0368572F021}"/>
              </a:ext>
            </a:extLst>
          </p:cNvPr>
          <p:cNvGrpSpPr/>
          <p:nvPr/>
        </p:nvGrpSpPr>
        <p:grpSpPr>
          <a:xfrm>
            <a:off x="4911836" y="4537935"/>
            <a:ext cx="3409750" cy="646331"/>
            <a:chOff x="8252862" y="4126640"/>
            <a:chExt cx="3409750" cy="646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D0D4A7F-724A-47B7-8B2C-B0E0EBB7057F}"/>
                </a:ext>
              </a:extLst>
            </p:cNvPr>
            <p:cNvSpPr txBox="1"/>
            <p:nvPr/>
          </p:nvSpPr>
          <p:spPr>
            <a:xfrm>
              <a:off x="8445368" y="4126640"/>
              <a:ext cx="321724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Add a comma straight after the word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F0ABF88B-297C-4159-A913-099A6C8A6C19}"/>
                </a:ext>
              </a:extLst>
            </p:cNvPr>
            <p:cNvSpPr/>
            <p:nvPr/>
          </p:nvSpPr>
          <p:spPr>
            <a:xfrm>
              <a:off x="8252862" y="4283747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6336929-4FE6-4E58-ACF2-2A237259BD82}"/>
              </a:ext>
            </a:extLst>
          </p:cNvPr>
          <p:cNvGrpSpPr/>
          <p:nvPr/>
        </p:nvGrpSpPr>
        <p:grpSpPr>
          <a:xfrm>
            <a:off x="6854952" y="3979216"/>
            <a:ext cx="3409750" cy="1200329"/>
            <a:chOff x="8341092" y="4972270"/>
            <a:chExt cx="3409750" cy="120032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F16338F-EF28-4F04-911C-C0CB8C96C437}"/>
                </a:ext>
              </a:extLst>
            </p:cNvPr>
            <p:cNvSpPr txBox="1"/>
            <p:nvPr/>
          </p:nvSpPr>
          <p:spPr>
            <a:xfrm>
              <a:off x="8533598" y="4972270"/>
              <a:ext cx="3217244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OpenDyslexicAlta" pitchFamily="2" charset="77"/>
                </a:rPr>
                <a:t>The last two items in the list should be connected with ‘and’ or ‘or’ – no comma!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4C791BF-0308-47AB-8477-4021CD7FCD22}"/>
                </a:ext>
              </a:extLst>
            </p:cNvPr>
            <p:cNvSpPr/>
            <p:nvPr/>
          </p:nvSpPr>
          <p:spPr>
            <a:xfrm>
              <a:off x="8341092" y="5390430"/>
              <a:ext cx="385011" cy="3613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DCD1F035-FFBC-421B-970D-A706BDDCFBC6}"/>
              </a:ext>
            </a:extLst>
          </p:cNvPr>
          <p:cNvSpPr txBox="1"/>
          <p:nvPr/>
        </p:nvSpPr>
        <p:spPr>
          <a:xfrm>
            <a:off x="1195787" y="1477299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next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861F226-31AF-4ED4-A2DE-493CD910357F}"/>
              </a:ext>
            </a:extLst>
          </p:cNvPr>
          <p:cNvSpPr txBox="1"/>
          <p:nvPr/>
        </p:nvSpPr>
        <p:spPr>
          <a:xfrm>
            <a:off x="1176199" y="1454507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next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B51C653-FEA6-4171-98A3-2A8FFD25925E}"/>
              </a:ext>
            </a:extLst>
          </p:cNvPr>
          <p:cNvSpPr txBox="1"/>
          <p:nvPr/>
        </p:nvSpPr>
        <p:spPr>
          <a:xfrm>
            <a:off x="1186048" y="1465145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next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F8C227-4D07-4CC3-B99F-530F7442984E}"/>
              </a:ext>
            </a:extLst>
          </p:cNvPr>
          <p:cNvSpPr txBox="1"/>
          <p:nvPr/>
        </p:nvSpPr>
        <p:spPr>
          <a:xfrm>
            <a:off x="1191530" y="1461130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next</a:t>
            </a:r>
          </a:p>
        </p:txBody>
      </p:sp>
      <p:sp>
        <p:nvSpPr>
          <p:cNvPr id="66" name="Right Bracket 65">
            <a:extLst>
              <a:ext uri="{FF2B5EF4-FFF2-40B4-BE49-F238E27FC236}">
                <a16:creationId xmlns:a16="http://schemas.microsoft.com/office/drawing/2014/main" id="{AE2B5D97-65BE-4A78-9214-4E271B1B3059}"/>
              </a:ext>
            </a:extLst>
          </p:cNvPr>
          <p:cNvSpPr/>
          <p:nvPr/>
        </p:nvSpPr>
        <p:spPr>
          <a:xfrm rot="5400000">
            <a:off x="10480760" y="2106384"/>
            <a:ext cx="160020" cy="1205060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ight Bracket 66">
            <a:extLst>
              <a:ext uri="{FF2B5EF4-FFF2-40B4-BE49-F238E27FC236}">
                <a16:creationId xmlns:a16="http://schemas.microsoft.com/office/drawing/2014/main" id="{D508BF34-8F95-4630-ACB1-4A68F8316BFA}"/>
              </a:ext>
            </a:extLst>
          </p:cNvPr>
          <p:cNvSpPr/>
          <p:nvPr/>
        </p:nvSpPr>
        <p:spPr>
          <a:xfrm rot="5400000">
            <a:off x="8504925" y="2183186"/>
            <a:ext cx="160020" cy="1051456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ight Bracket 67">
            <a:extLst>
              <a:ext uri="{FF2B5EF4-FFF2-40B4-BE49-F238E27FC236}">
                <a16:creationId xmlns:a16="http://schemas.microsoft.com/office/drawing/2014/main" id="{F36F9984-225D-48A2-886F-F0D5C323886D}"/>
              </a:ext>
            </a:extLst>
          </p:cNvPr>
          <p:cNvSpPr/>
          <p:nvPr/>
        </p:nvSpPr>
        <p:spPr>
          <a:xfrm rot="5400000">
            <a:off x="6565546" y="2142840"/>
            <a:ext cx="160020" cy="1132147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ight Bracket 68">
            <a:extLst>
              <a:ext uri="{FF2B5EF4-FFF2-40B4-BE49-F238E27FC236}">
                <a16:creationId xmlns:a16="http://schemas.microsoft.com/office/drawing/2014/main" id="{C3635DC1-ACE3-4F5D-B362-45A21C340B8E}"/>
              </a:ext>
            </a:extLst>
          </p:cNvPr>
          <p:cNvSpPr/>
          <p:nvPr/>
        </p:nvSpPr>
        <p:spPr>
          <a:xfrm rot="5400000">
            <a:off x="4422062" y="2024656"/>
            <a:ext cx="160020" cy="1387630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E16DAF0-10C9-4F7F-91A9-0746824FE60C}"/>
              </a:ext>
            </a:extLst>
          </p:cNvPr>
          <p:cNvSpPr txBox="1"/>
          <p:nvPr/>
        </p:nvSpPr>
        <p:spPr>
          <a:xfrm>
            <a:off x="1907022" y="3730144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Identify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9563AB2B-C531-4783-87AC-7B64AA85CDD4}"/>
              </a:ext>
            </a:extLst>
          </p:cNvPr>
          <p:cNvGrpSpPr/>
          <p:nvPr/>
        </p:nvGrpSpPr>
        <p:grpSpPr>
          <a:xfrm>
            <a:off x="10132145" y="1728425"/>
            <a:ext cx="978984" cy="673685"/>
            <a:chOff x="7223143" y="33303"/>
            <a:chExt cx="1940065" cy="1338996"/>
          </a:xfrm>
        </p:grpSpPr>
        <p:pic>
          <p:nvPicPr>
            <p:cNvPr id="65" name="Picture 6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C5FBE452-E3F3-430C-ABE9-BAAB98C72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3316" y="33303"/>
              <a:ext cx="1329892" cy="958617"/>
            </a:xfrm>
            <a:prstGeom prst="rect">
              <a:avLst/>
            </a:prstGeom>
          </p:spPr>
        </p:pic>
        <p:pic>
          <p:nvPicPr>
            <p:cNvPr id="71" name="Picture 70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24ECC0F-96B4-429C-AFCA-52725E639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23143" y="413682"/>
              <a:ext cx="1329891" cy="958617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2BB5BEA-BF26-48AB-9EF9-9BFEE4BD9752}"/>
              </a:ext>
            </a:extLst>
          </p:cNvPr>
          <p:cNvGrpSpPr/>
          <p:nvPr/>
        </p:nvGrpSpPr>
        <p:grpSpPr>
          <a:xfrm>
            <a:off x="6075190" y="1636664"/>
            <a:ext cx="1255432" cy="793280"/>
            <a:chOff x="8817029" y="358773"/>
            <a:chExt cx="1834055" cy="111990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E4EDA37-5CFC-4B8D-AE35-018E7F11C078}"/>
                </a:ext>
              </a:extLst>
            </p:cNvPr>
            <p:cNvGrpSpPr/>
            <p:nvPr/>
          </p:nvGrpSpPr>
          <p:grpSpPr>
            <a:xfrm>
              <a:off x="8817029" y="358773"/>
              <a:ext cx="1526014" cy="1119908"/>
              <a:chOff x="8817029" y="358773"/>
              <a:chExt cx="1526014" cy="1119908"/>
            </a:xfrm>
          </p:grpSpPr>
          <p:pic>
            <p:nvPicPr>
              <p:cNvPr id="59" name="Picture 58" descr="A picture containing drawing&#10;&#10;Description automatically generated">
                <a:extLst>
                  <a:ext uri="{FF2B5EF4-FFF2-40B4-BE49-F238E27FC236}">
                    <a16:creationId xmlns:a16="http://schemas.microsoft.com/office/drawing/2014/main" id="{22816225-05E8-4B23-8560-CB17A3101C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01832" y="358773"/>
                <a:ext cx="1141211" cy="1119908"/>
              </a:xfrm>
              <a:prstGeom prst="rect">
                <a:avLst/>
              </a:prstGeom>
            </p:spPr>
          </p:pic>
          <p:pic>
            <p:nvPicPr>
              <p:cNvPr id="72" name="Picture 71" descr="A picture containing drawing&#10;&#10;Description automatically generated">
                <a:extLst>
                  <a:ext uri="{FF2B5EF4-FFF2-40B4-BE49-F238E27FC236}">
                    <a16:creationId xmlns:a16="http://schemas.microsoft.com/office/drawing/2014/main" id="{468EB684-C6D8-4E56-B1C4-B48ACC260B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17029" y="358773"/>
                <a:ext cx="1141211" cy="1119908"/>
              </a:xfrm>
              <a:prstGeom prst="rect">
                <a:avLst/>
              </a:prstGeom>
            </p:spPr>
          </p:pic>
        </p:grpSp>
        <p:pic>
          <p:nvPicPr>
            <p:cNvPr id="73" name="Picture 72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8E78F40B-2AEE-4FBC-84BF-A4D9F518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09873" y="358773"/>
              <a:ext cx="1141211" cy="1119908"/>
            </a:xfrm>
            <a:prstGeom prst="rect">
              <a:avLst/>
            </a:prstGeom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3A08C81-9E3A-4096-9734-1AF4691862F8}"/>
              </a:ext>
            </a:extLst>
          </p:cNvPr>
          <p:cNvGrpSpPr/>
          <p:nvPr/>
        </p:nvGrpSpPr>
        <p:grpSpPr>
          <a:xfrm>
            <a:off x="3682530" y="1550614"/>
            <a:ext cx="1282372" cy="891398"/>
            <a:chOff x="10420951" y="927113"/>
            <a:chExt cx="1678381" cy="1415163"/>
          </a:xfrm>
        </p:grpSpPr>
        <p:pic>
          <p:nvPicPr>
            <p:cNvPr id="61" name="Picture 60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23E1CC3C-2113-4391-B5DF-53DC4986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20951" y="927113"/>
              <a:ext cx="1329891" cy="1265983"/>
            </a:xfrm>
            <a:prstGeom prst="rect">
              <a:avLst/>
            </a:prstGeom>
          </p:spPr>
        </p:pic>
        <p:pic>
          <p:nvPicPr>
            <p:cNvPr id="74" name="Picture 73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282BFE37-5D6E-48F4-A56A-2DA0E8A27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9441" y="1076293"/>
              <a:ext cx="1329891" cy="1265983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ECDCFDE-54B9-473E-AF18-74D7794F7C21}"/>
              </a:ext>
            </a:extLst>
          </p:cNvPr>
          <p:cNvGrpSpPr/>
          <p:nvPr/>
        </p:nvGrpSpPr>
        <p:grpSpPr>
          <a:xfrm>
            <a:off x="7921918" y="1530528"/>
            <a:ext cx="1237671" cy="918949"/>
            <a:chOff x="10316244" y="-281746"/>
            <a:chExt cx="2047013" cy="1510349"/>
          </a:xfrm>
        </p:grpSpPr>
        <p:pic>
          <p:nvPicPr>
            <p:cNvPr id="76" name="Picture 75" descr="A picture containing drawing, food&#10;&#10;Description automatically generated">
              <a:extLst>
                <a:ext uri="{FF2B5EF4-FFF2-40B4-BE49-F238E27FC236}">
                  <a16:creationId xmlns:a16="http://schemas.microsoft.com/office/drawing/2014/main" id="{6607237C-BB8D-4167-BCBE-37261B0AA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75566" y="-281746"/>
              <a:ext cx="1340542" cy="1232507"/>
            </a:xfrm>
            <a:prstGeom prst="rect">
              <a:avLst/>
            </a:prstGeom>
          </p:spPr>
        </p:pic>
        <p:pic>
          <p:nvPicPr>
            <p:cNvPr id="63" name="Picture 62" descr="A picture containing drawing, food&#10;&#10;Description automatically generated">
              <a:extLst>
                <a:ext uri="{FF2B5EF4-FFF2-40B4-BE49-F238E27FC236}">
                  <a16:creationId xmlns:a16="http://schemas.microsoft.com/office/drawing/2014/main" id="{7B5A6167-DA47-47EA-8D24-859FD7B52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16244" y="-109056"/>
              <a:ext cx="1340542" cy="1232507"/>
            </a:xfrm>
            <a:prstGeom prst="rect">
              <a:avLst/>
            </a:prstGeom>
          </p:spPr>
        </p:pic>
        <p:pic>
          <p:nvPicPr>
            <p:cNvPr id="75" name="Picture 74" descr="A picture containing drawing, food&#10;&#10;Description automatically generated">
              <a:extLst>
                <a:ext uri="{FF2B5EF4-FFF2-40B4-BE49-F238E27FC236}">
                  <a16:creationId xmlns:a16="http://schemas.microsoft.com/office/drawing/2014/main" id="{6C03CE18-6B7F-406C-A660-160DD8FCE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22715" y="-3904"/>
              <a:ext cx="1340542" cy="1232507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7584C04A-E322-492E-A4C3-8361BC6BD0A4}"/>
              </a:ext>
            </a:extLst>
          </p:cNvPr>
          <p:cNvSpPr txBox="1"/>
          <p:nvPr/>
        </p:nvSpPr>
        <p:spPr>
          <a:xfrm>
            <a:off x="4197478" y="5832307"/>
            <a:ext cx="14509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horses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8DE9B14-D6E7-42B1-AD25-6D20A0A58C28}"/>
              </a:ext>
            </a:extLst>
          </p:cNvPr>
          <p:cNvSpPr txBox="1"/>
          <p:nvPr/>
        </p:nvSpPr>
        <p:spPr>
          <a:xfrm>
            <a:off x="5460450" y="5835272"/>
            <a:ext cx="2563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,</a:t>
            </a:r>
            <a:endParaRPr lang="en-GB" sz="28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B0A0193-E894-42D4-9276-D1C896A8300D}"/>
              </a:ext>
            </a:extLst>
          </p:cNvPr>
          <p:cNvSpPr txBox="1"/>
          <p:nvPr/>
        </p:nvSpPr>
        <p:spPr>
          <a:xfrm>
            <a:off x="5668794" y="5832307"/>
            <a:ext cx="14509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ducks</a:t>
            </a:r>
            <a:endParaRPr lang="en-GB" sz="28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81AA32-9717-4825-8021-D1E3DBE1FEAC}"/>
              </a:ext>
            </a:extLst>
          </p:cNvPr>
          <p:cNvSpPr txBox="1"/>
          <p:nvPr/>
        </p:nvSpPr>
        <p:spPr>
          <a:xfrm>
            <a:off x="6750721" y="5835272"/>
            <a:ext cx="2563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,</a:t>
            </a:r>
            <a:endParaRPr lang="en-GB" sz="2800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753C476-DC12-4882-9BB1-2CC07ABED5C6}"/>
              </a:ext>
            </a:extLst>
          </p:cNvPr>
          <p:cNvSpPr txBox="1"/>
          <p:nvPr/>
        </p:nvSpPr>
        <p:spPr>
          <a:xfrm>
            <a:off x="7472681" y="5822015"/>
            <a:ext cx="1332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cows</a:t>
            </a:r>
            <a:endParaRPr lang="en-GB" sz="28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B0A6F7B-98B6-439B-8BE3-8540AC72C106}"/>
              </a:ext>
            </a:extLst>
          </p:cNvPr>
          <p:cNvSpPr txBox="1"/>
          <p:nvPr/>
        </p:nvSpPr>
        <p:spPr>
          <a:xfrm>
            <a:off x="8531712" y="5821880"/>
            <a:ext cx="13325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sheep</a:t>
            </a:r>
            <a:endParaRPr lang="en-GB" sz="28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297480B-6722-4B6E-A729-354CA8C54387}"/>
              </a:ext>
            </a:extLst>
          </p:cNvPr>
          <p:cNvSpPr txBox="1"/>
          <p:nvPr/>
        </p:nvSpPr>
        <p:spPr>
          <a:xfrm>
            <a:off x="8153658" y="5811494"/>
            <a:ext cx="9192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and</a:t>
            </a:r>
            <a:endParaRPr lang="en-GB" sz="2800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0671417-201C-4F9C-BFAF-491DFFFAEF5F}"/>
              </a:ext>
            </a:extLst>
          </p:cNvPr>
          <p:cNvSpPr txBox="1"/>
          <p:nvPr/>
        </p:nvSpPr>
        <p:spPr>
          <a:xfrm>
            <a:off x="10066088" y="5821887"/>
            <a:ext cx="2563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.</a:t>
            </a:r>
            <a:endParaRPr lang="en-GB" sz="28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A5D4BE4-4FB4-4F32-9EB3-8B8D99A90630}"/>
              </a:ext>
            </a:extLst>
          </p:cNvPr>
          <p:cNvSpPr txBox="1"/>
          <p:nvPr/>
        </p:nvSpPr>
        <p:spPr>
          <a:xfrm>
            <a:off x="3288663" y="4131198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add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FF27222-AF34-4245-A374-23D8A71C4D2F}"/>
              </a:ext>
            </a:extLst>
          </p:cNvPr>
          <p:cNvSpPr txBox="1"/>
          <p:nvPr/>
        </p:nvSpPr>
        <p:spPr>
          <a:xfrm>
            <a:off x="3346445" y="5226183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place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FB15B40-D373-4E8D-8AC4-73F849BA2062}"/>
              </a:ext>
            </a:extLst>
          </p:cNvPr>
          <p:cNvSpPr txBox="1"/>
          <p:nvPr/>
        </p:nvSpPr>
        <p:spPr>
          <a:xfrm>
            <a:off x="5104342" y="4153301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add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36A2211-3743-434C-A79F-4E5AC2351393}"/>
              </a:ext>
            </a:extLst>
          </p:cNvPr>
          <p:cNvSpPr txBox="1"/>
          <p:nvPr/>
        </p:nvSpPr>
        <p:spPr>
          <a:xfrm>
            <a:off x="5124024" y="5275611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place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983939D-955D-463A-B072-D430D101B670}"/>
              </a:ext>
            </a:extLst>
          </p:cNvPr>
          <p:cNvSpPr txBox="1"/>
          <p:nvPr/>
        </p:nvSpPr>
        <p:spPr>
          <a:xfrm>
            <a:off x="7968687" y="5192678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add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82466D-1517-479A-9FDB-4FAE69808039}"/>
              </a:ext>
            </a:extLst>
          </p:cNvPr>
          <p:cNvSpPr txBox="1"/>
          <p:nvPr/>
        </p:nvSpPr>
        <p:spPr>
          <a:xfrm>
            <a:off x="1170717" y="1458530"/>
            <a:ext cx="1090810" cy="338554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OpenDyslexicAlta" pitchFamily="2" charset="77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3609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-0.03594 2.96296E-6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7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0.03828 -0.00023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2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000"/>
                            </p:stCondLst>
                            <p:childTnLst>
                              <p:par>
                                <p:cTn id="2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4000"/>
                            </p:stCondLst>
                            <p:childTnLst>
                              <p:par>
                                <p:cTn id="2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66" grpId="0" animBg="1"/>
      <p:bldP spid="67" grpId="0" animBg="1"/>
      <p:bldP spid="68" grpId="0" animBg="1"/>
      <p:bldP spid="69" grpId="0" animBg="1"/>
      <p:bldP spid="70" grpId="0" animBg="1"/>
      <p:bldP spid="70" grpId="1" animBg="1"/>
      <p:bldP spid="83" grpId="0"/>
      <p:bldP spid="85" grpId="0"/>
      <p:bldP spid="87" grpId="0"/>
      <p:bldP spid="89" grpId="0"/>
      <p:bldP spid="91" grpId="0"/>
      <p:bldP spid="91" grpId="1"/>
      <p:bldP spid="93" grpId="0"/>
      <p:bldP spid="93" grpId="1"/>
      <p:bldP spid="95" grpId="0"/>
      <p:bldP spid="97" grpId="0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D41D05-0D0C-416B-84B9-7BC526F425C2}"/>
              </a:ext>
            </a:extLst>
          </p:cNvPr>
          <p:cNvSpPr txBox="1"/>
          <p:nvPr/>
        </p:nvSpPr>
        <p:spPr>
          <a:xfrm>
            <a:off x="1196320" y="2721552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 a cat, a dog, a parrot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an elephant.</a:t>
            </a:r>
            <a:endParaRPr lang="en-GB" sz="2800" dirty="0"/>
          </a:p>
        </p:txBody>
      </p:sp>
      <p:sp>
        <p:nvSpPr>
          <p:cNvPr id="4" name="Right Bracket 3">
            <a:extLst>
              <a:ext uri="{FF2B5EF4-FFF2-40B4-BE49-F238E27FC236}">
                <a16:creationId xmlns:a16="http://schemas.microsoft.com/office/drawing/2014/main" id="{08C81216-BF8F-4B31-BFE3-B94B5ECF8C74}"/>
              </a:ext>
            </a:extLst>
          </p:cNvPr>
          <p:cNvSpPr/>
          <p:nvPr/>
        </p:nvSpPr>
        <p:spPr>
          <a:xfrm rot="16200000" flipV="1">
            <a:off x="2941836" y="2316878"/>
            <a:ext cx="160020" cy="976232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Bracket 4">
            <a:extLst>
              <a:ext uri="{FF2B5EF4-FFF2-40B4-BE49-F238E27FC236}">
                <a16:creationId xmlns:a16="http://schemas.microsoft.com/office/drawing/2014/main" id="{B2A4A48B-167E-454B-9BD7-A5AE51190D4E}"/>
              </a:ext>
            </a:extLst>
          </p:cNvPr>
          <p:cNvSpPr/>
          <p:nvPr/>
        </p:nvSpPr>
        <p:spPr>
          <a:xfrm rot="5400000" flipH="1" flipV="1">
            <a:off x="4209787" y="2275140"/>
            <a:ext cx="160020" cy="1059708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 descr="Arrow: Counter-clockwise curve">
            <a:extLst>
              <a:ext uri="{FF2B5EF4-FFF2-40B4-BE49-F238E27FC236}">
                <a16:creationId xmlns:a16="http://schemas.microsoft.com/office/drawing/2014/main" id="{9DEED8BC-2E9B-4394-BBDE-43A50124F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985914">
            <a:off x="4233049" y="3054543"/>
            <a:ext cx="697511" cy="697511"/>
          </a:xfrm>
          <a:prstGeom prst="rect">
            <a:avLst/>
          </a:prstGeom>
        </p:spPr>
      </p:pic>
      <p:pic>
        <p:nvPicPr>
          <p:cNvPr id="10" name="Graphic 9" descr="Arrow: Counter-clockwise curve">
            <a:extLst>
              <a:ext uri="{FF2B5EF4-FFF2-40B4-BE49-F238E27FC236}">
                <a16:creationId xmlns:a16="http://schemas.microsoft.com/office/drawing/2014/main" id="{971AED17-B1B9-4D2C-A68F-4DF298AB7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985914">
            <a:off x="2918833" y="3020788"/>
            <a:ext cx="697511" cy="6975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D51682E-36ED-4669-AFCE-A710004B897E}"/>
              </a:ext>
            </a:extLst>
          </p:cNvPr>
          <p:cNvSpPr txBox="1"/>
          <p:nvPr/>
        </p:nvSpPr>
        <p:spPr>
          <a:xfrm>
            <a:off x="533558" y="1488975"/>
            <a:ext cx="8096491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The comma comes after each item on the list.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DA2BDA-F394-462E-B438-F53BCFBD4001}"/>
              </a:ext>
            </a:extLst>
          </p:cNvPr>
          <p:cNvSpPr txBox="1"/>
          <p:nvPr/>
        </p:nvSpPr>
        <p:spPr>
          <a:xfrm>
            <a:off x="685958" y="3921593"/>
            <a:ext cx="8096491" cy="4616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Be careful not to put one before the first item: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B352C0-0F02-48C7-94CD-E0335ABC7ED8}"/>
              </a:ext>
            </a:extLst>
          </p:cNvPr>
          <p:cNvSpPr txBox="1"/>
          <p:nvPr/>
        </p:nvSpPr>
        <p:spPr>
          <a:xfrm>
            <a:off x="1196320" y="4798469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have, a cat, a dog, a parrot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an elephant.</a:t>
            </a:r>
            <a:endParaRPr lang="en-GB" sz="2800" dirty="0"/>
          </a:p>
        </p:txBody>
      </p:sp>
      <p:pic>
        <p:nvPicPr>
          <p:cNvPr id="23" name="Graphic 22" descr="Arrow: Counter-clockwise curve">
            <a:extLst>
              <a:ext uri="{FF2B5EF4-FFF2-40B4-BE49-F238E27FC236}">
                <a16:creationId xmlns:a16="http://schemas.microsoft.com/office/drawing/2014/main" id="{34F57655-D6EB-4C3A-9812-B789E54A7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985914">
            <a:off x="1879306" y="5097704"/>
            <a:ext cx="697511" cy="697511"/>
          </a:xfrm>
          <a:prstGeom prst="rect">
            <a:avLst/>
          </a:prstGeom>
        </p:spPr>
      </p:pic>
      <p:pic>
        <p:nvPicPr>
          <p:cNvPr id="25" name="Graphic 24" descr="Close">
            <a:extLst>
              <a:ext uri="{FF2B5EF4-FFF2-40B4-BE49-F238E27FC236}">
                <a16:creationId xmlns:a16="http://schemas.microsoft.com/office/drawing/2014/main" id="{030D97D8-8860-4D5C-A158-B1DCBC1BD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6320" y="53197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1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31A6F1-29D6-41DE-A62F-18E68EE7E26C}"/>
              </a:ext>
            </a:extLst>
          </p:cNvPr>
          <p:cNvSpPr/>
          <p:nvPr/>
        </p:nvSpPr>
        <p:spPr>
          <a:xfrm>
            <a:off x="1359877" y="269631"/>
            <a:ext cx="8229599" cy="121361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Here are four punctuation marks.</a:t>
            </a:r>
          </a:p>
          <a:p>
            <a:pPr algn="ctr"/>
            <a:endParaRPr lang="en-GB" dirty="0">
              <a:solidFill>
                <a:schemeClr val="tx1"/>
              </a:solidFill>
              <a:latin typeface="OpenDyslexicAlta" pitchFamily="2" charset="77"/>
            </a:endParaRPr>
          </a:p>
          <a:p>
            <a:pPr algn="ctr"/>
            <a:r>
              <a:rPr lang="en-GB" dirty="0">
                <a:solidFill>
                  <a:schemeClr val="tx1"/>
                </a:solidFill>
                <a:latin typeface="OpenDyslexicAlta" pitchFamily="2" charset="77"/>
              </a:rPr>
              <a:t>What are the names of these punctuation marks?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33AD72-74AB-49DF-A604-F4867EB3CC7B}"/>
              </a:ext>
            </a:extLst>
          </p:cNvPr>
          <p:cNvSpPr txBox="1"/>
          <p:nvPr/>
        </p:nvSpPr>
        <p:spPr>
          <a:xfrm>
            <a:off x="1037493" y="1758461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FE804D-CACE-4468-98AA-C272BA29DD14}"/>
              </a:ext>
            </a:extLst>
          </p:cNvPr>
          <p:cNvSpPr txBox="1"/>
          <p:nvPr/>
        </p:nvSpPr>
        <p:spPr>
          <a:xfrm>
            <a:off x="3763108" y="1851645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402E15-D301-4B0D-8A3D-2749526F99E0}"/>
              </a:ext>
            </a:extLst>
          </p:cNvPr>
          <p:cNvSpPr txBox="1"/>
          <p:nvPr/>
        </p:nvSpPr>
        <p:spPr>
          <a:xfrm>
            <a:off x="9847384" y="1629508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,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8DD4BC-7D3D-474E-8C67-0F56E1413337}"/>
              </a:ext>
            </a:extLst>
          </p:cNvPr>
          <p:cNvSpPr txBox="1"/>
          <p:nvPr/>
        </p:nvSpPr>
        <p:spPr>
          <a:xfrm>
            <a:off x="6869723" y="1861336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9E6D81-34F7-4EAA-9488-4D6834CA603D}"/>
              </a:ext>
            </a:extLst>
          </p:cNvPr>
          <p:cNvSpPr txBox="1"/>
          <p:nvPr/>
        </p:nvSpPr>
        <p:spPr>
          <a:xfrm>
            <a:off x="511420" y="5003722"/>
            <a:ext cx="2505808" cy="5232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full stop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EABE7C-FF98-4382-B069-26A8C57280B5}"/>
              </a:ext>
            </a:extLst>
          </p:cNvPr>
          <p:cNvSpPr txBox="1"/>
          <p:nvPr/>
        </p:nvSpPr>
        <p:spPr>
          <a:xfrm>
            <a:off x="3373317" y="5003721"/>
            <a:ext cx="2505808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question mark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DA0EF7-6718-4765-ACA1-2A091B5C47BB}"/>
              </a:ext>
            </a:extLst>
          </p:cNvPr>
          <p:cNvSpPr txBox="1"/>
          <p:nvPr/>
        </p:nvSpPr>
        <p:spPr>
          <a:xfrm>
            <a:off x="6488723" y="5003720"/>
            <a:ext cx="2505808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exclamation mark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7E9360-6607-4D55-AFD7-C6F4EBD86367}"/>
              </a:ext>
            </a:extLst>
          </p:cNvPr>
          <p:cNvSpPr txBox="1"/>
          <p:nvPr/>
        </p:nvSpPr>
        <p:spPr>
          <a:xfrm>
            <a:off x="9387254" y="5043826"/>
            <a:ext cx="2505808" cy="5232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comma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F3DD2D-F12E-449C-BC48-2871F5CBA182}"/>
              </a:ext>
            </a:extLst>
          </p:cNvPr>
          <p:cNvSpPr txBox="1"/>
          <p:nvPr/>
        </p:nvSpPr>
        <p:spPr>
          <a:xfrm>
            <a:off x="4651134" y="1589648"/>
            <a:ext cx="1307122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</p:spTree>
    <p:extLst>
      <p:ext uri="{BB962C8B-B14F-4D97-AF65-F5344CB8AC3E}">
        <p14:creationId xmlns:p14="http://schemas.microsoft.com/office/powerpoint/2010/main" val="5572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0039CE-BFAC-4DAB-A73E-47695EE8EB27}"/>
              </a:ext>
            </a:extLst>
          </p:cNvPr>
          <p:cNvSpPr txBox="1"/>
          <p:nvPr/>
        </p:nvSpPr>
        <p:spPr>
          <a:xfrm>
            <a:off x="5371679" y="-235246"/>
            <a:ext cx="11840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/>
              <a:t>,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290B6A-E3FE-4DC7-9C84-06E4BB156809}"/>
              </a:ext>
            </a:extLst>
          </p:cNvPr>
          <p:cNvSpPr txBox="1"/>
          <p:nvPr/>
        </p:nvSpPr>
        <p:spPr>
          <a:xfrm>
            <a:off x="4239776" y="572668"/>
            <a:ext cx="4006361" cy="76944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OpenDyslexicAlta" pitchFamily="2" charset="77"/>
              </a:rPr>
              <a:t>The comma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8BE093-8FC3-4849-82FF-2757D0FBBC69}"/>
              </a:ext>
            </a:extLst>
          </p:cNvPr>
          <p:cNvSpPr txBox="1"/>
          <p:nvPr/>
        </p:nvSpPr>
        <p:spPr>
          <a:xfrm>
            <a:off x="1297492" y="4189043"/>
            <a:ext cx="93160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We use commas when we are writing.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8B2CFB-E593-4DE6-A0D0-4114BBEEA345}"/>
              </a:ext>
            </a:extLst>
          </p:cNvPr>
          <p:cNvSpPr txBox="1"/>
          <p:nvPr/>
        </p:nvSpPr>
        <p:spPr>
          <a:xfrm>
            <a:off x="1297492" y="4940286"/>
            <a:ext cx="9332407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Commas are used to separate parts of sentence to avoid confusion.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1C8AE1-9A64-46DA-8C6C-F1589A7891BD}"/>
              </a:ext>
            </a:extLst>
          </p:cNvPr>
          <p:cNvSpPr txBox="1"/>
          <p:nvPr/>
        </p:nvSpPr>
        <p:spPr>
          <a:xfrm>
            <a:off x="1297492" y="5997230"/>
            <a:ext cx="933240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When we reading commas, we take a pause.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41159E-4742-4AF5-8537-BD143863FCB0}"/>
              </a:ext>
            </a:extLst>
          </p:cNvPr>
          <p:cNvSpPr txBox="1"/>
          <p:nvPr/>
        </p:nvSpPr>
        <p:spPr>
          <a:xfrm>
            <a:off x="4092819" y="3415317"/>
            <a:ext cx="4006361" cy="52322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What is it?</a:t>
            </a:r>
          </a:p>
        </p:txBody>
      </p:sp>
    </p:spTree>
    <p:extLst>
      <p:ext uri="{BB962C8B-B14F-4D97-AF65-F5344CB8AC3E}">
        <p14:creationId xmlns:p14="http://schemas.microsoft.com/office/powerpoint/2010/main" val="295167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6289177-802D-44A7-9720-A698EB8BA9C3}"/>
              </a:ext>
            </a:extLst>
          </p:cNvPr>
          <p:cNvSpPr/>
          <p:nvPr/>
        </p:nvSpPr>
        <p:spPr>
          <a:xfrm>
            <a:off x="441118" y="3981535"/>
            <a:ext cx="11309764" cy="26099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9323CD2-6372-4D79-ABC3-ACE6DF5DB98A}"/>
              </a:ext>
            </a:extLst>
          </p:cNvPr>
          <p:cNvCxnSpPr>
            <a:cxnSpLocks/>
          </p:cNvCxnSpPr>
          <p:nvPr/>
        </p:nvCxnSpPr>
        <p:spPr>
          <a:xfrm>
            <a:off x="1094689" y="5783363"/>
            <a:ext cx="5001311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F537461-7548-4B0A-A1B1-72D00280A011}"/>
              </a:ext>
            </a:extLst>
          </p:cNvPr>
          <p:cNvCxnSpPr>
            <a:cxnSpLocks/>
          </p:cNvCxnSpPr>
          <p:nvPr/>
        </p:nvCxnSpPr>
        <p:spPr>
          <a:xfrm>
            <a:off x="6376505" y="5783363"/>
            <a:ext cx="5001311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0903B3E-9BE0-474D-80EE-E4BD676823F8}"/>
              </a:ext>
            </a:extLst>
          </p:cNvPr>
          <p:cNvSpPr/>
          <p:nvPr/>
        </p:nvSpPr>
        <p:spPr>
          <a:xfrm>
            <a:off x="441118" y="1161954"/>
            <a:ext cx="11309764" cy="26099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F692571-A8DD-4B83-A8EA-D0588FBCCE77}"/>
              </a:ext>
            </a:extLst>
          </p:cNvPr>
          <p:cNvSpPr/>
          <p:nvPr/>
        </p:nvSpPr>
        <p:spPr>
          <a:xfrm>
            <a:off x="8156184" y="1386751"/>
            <a:ext cx="3220841" cy="2116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3E126CF-2B13-457B-81E9-49828EC598D4}"/>
              </a:ext>
            </a:extLst>
          </p:cNvPr>
          <p:cNvCxnSpPr>
            <a:cxnSpLocks/>
            <a:stCxn id="19" idx="1"/>
            <a:endCxn id="19" idx="3"/>
          </p:cNvCxnSpPr>
          <p:nvPr/>
        </p:nvCxnSpPr>
        <p:spPr>
          <a:xfrm>
            <a:off x="8156184" y="2445001"/>
            <a:ext cx="3220841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1CFBFB3-9376-461E-9218-DDA208785B48}"/>
              </a:ext>
            </a:extLst>
          </p:cNvPr>
          <p:cNvSpPr txBox="1"/>
          <p:nvPr/>
        </p:nvSpPr>
        <p:spPr>
          <a:xfrm>
            <a:off x="441118" y="264525"/>
            <a:ext cx="4006361" cy="76944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OpenDyslexicAlta" pitchFamily="2" charset="77"/>
              </a:rPr>
              <a:t>The comma</a:t>
            </a:r>
          </a:p>
        </p:txBody>
      </p:sp>
      <p:pic>
        <p:nvPicPr>
          <p:cNvPr id="5" name="Graphic 4" descr="Arrow: Slight curve">
            <a:extLst>
              <a:ext uri="{FF2B5EF4-FFF2-40B4-BE49-F238E27FC236}">
                <a16:creationId xmlns:a16="http://schemas.microsoft.com/office/drawing/2014/main" id="{3D93D9DE-AB81-4EE6-AFD2-C8A56C68BD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29869"/>
          <a:stretch/>
        </p:blipFill>
        <p:spPr>
          <a:xfrm rot="17924135">
            <a:off x="9134372" y="2095282"/>
            <a:ext cx="817556" cy="114467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96A6D9C-A057-4DB6-AB33-3CE977CA38CE}"/>
              </a:ext>
            </a:extLst>
          </p:cNvPr>
          <p:cNvSpPr/>
          <p:nvPr/>
        </p:nvSpPr>
        <p:spPr>
          <a:xfrm>
            <a:off x="9491669" y="2028954"/>
            <a:ext cx="430777" cy="4646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55D5EF-BC43-48EF-AC3C-948B65ED29EF}"/>
              </a:ext>
            </a:extLst>
          </p:cNvPr>
          <p:cNvSpPr txBox="1"/>
          <p:nvPr/>
        </p:nvSpPr>
        <p:spPr>
          <a:xfrm>
            <a:off x="441118" y="1571492"/>
            <a:ext cx="7389308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We make a comma by doing the following: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663294-5506-4545-8719-3EF73D2CA721}"/>
              </a:ext>
            </a:extLst>
          </p:cNvPr>
          <p:cNvSpPr txBox="1"/>
          <p:nvPr/>
        </p:nvSpPr>
        <p:spPr>
          <a:xfrm>
            <a:off x="1468092" y="2255308"/>
            <a:ext cx="6190008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1. Place your pencil to make a mark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59FC8C-1C7F-49E8-8466-7B9E1681D078}"/>
              </a:ext>
            </a:extLst>
          </p:cNvPr>
          <p:cNvSpPr txBox="1"/>
          <p:nvPr/>
        </p:nvSpPr>
        <p:spPr>
          <a:xfrm>
            <a:off x="1468092" y="2930586"/>
            <a:ext cx="4433627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2. Make a curve</a:t>
            </a:r>
          </a:p>
        </p:txBody>
      </p:sp>
      <p:pic>
        <p:nvPicPr>
          <p:cNvPr id="13" name="Picture 12" descr="A picture containing lamp, light, holding&#10;&#10;Description automatically generated">
            <a:extLst>
              <a:ext uri="{FF2B5EF4-FFF2-40B4-BE49-F238E27FC236}">
                <a16:creationId xmlns:a16="http://schemas.microsoft.com/office/drawing/2014/main" id="{51B7AE14-7D5E-499B-9C7E-97C5BDF92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695540" y="-3833751"/>
            <a:ext cx="3220841" cy="32208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7768E1-1CF9-4759-A5AF-F912C2AFE791}"/>
              </a:ext>
            </a:extLst>
          </p:cNvPr>
          <p:cNvSpPr txBox="1"/>
          <p:nvPr/>
        </p:nvSpPr>
        <p:spPr>
          <a:xfrm>
            <a:off x="4832864" y="2966427"/>
            <a:ext cx="1396764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BAE4DB-82DB-4B67-B561-9A94D96249EF}"/>
              </a:ext>
            </a:extLst>
          </p:cNvPr>
          <p:cNvSpPr txBox="1"/>
          <p:nvPr/>
        </p:nvSpPr>
        <p:spPr>
          <a:xfrm>
            <a:off x="593518" y="4160150"/>
            <a:ext cx="7389308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Commas are placed </a:t>
            </a:r>
            <a:r>
              <a:rPr lang="en-GB" sz="2400" b="1" dirty="0">
                <a:latin typeface="OpenDyslexicAlta" pitchFamily="2" charset="77"/>
              </a:rPr>
              <a:t>straight after </a:t>
            </a:r>
            <a:r>
              <a:rPr lang="en-GB" sz="2400" dirty="0">
                <a:latin typeface="OpenDyslexicAlta" pitchFamily="2" charset="77"/>
              </a:rPr>
              <a:t>words: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47DB3DC-B26F-4D3E-94CC-03FB3AF09A77}"/>
              </a:ext>
            </a:extLst>
          </p:cNvPr>
          <p:cNvSpPr/>
          <p:nvPr/>
        </p:nvSpPr>
        <p:spPr>
          <a:xfrm>
            <a:off x="895350" y="4953000"/>
            <a:ext cx="5200650" cy="1238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>
                <a:solidFill>
                  <a:schemeClr val="tx1"/>
                </a:solidFill>
                <a:latin typeface="OpenDyslexicAlta" panose="00000500000000000000" pitchFamily="50" charset="0"/>
              </a:rPr>
              <a:t>a bucket,  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3AAF34-8DD6-45B0-A58C-9F9C8C9BCAEB}"/>
              </a:ext>
            </a:extLst>
          </p:cNvPr>
          <p:cNvSpPr/>
          <p:nvPr/>
        </p:nvSpPr>
        <p:spPr>
          <a:xfrm>
            <a:off x="6323116" y="4953000"/>
            <a:ext cx="5200650" cy="1238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>
                <a:solidFill>
                  <a:schemeClr val="tx1"/>
                </a:solidFill>
                <a:latin typeface="OpenDyslexicAlta" panose="00000500000000000000" pitchFamily="50" charset="0"/>
              </a:rPr>
              <a:t>a bucket  ,  a</a:t>
            </a:r>
          </a:p>
        </p:txBody>
      </p:sp>
      <p:pic>
        <p:nvPicPr>
          <p:cNvPr id="33" name="Graphic 32" descr="Checkmark">
            <a:extLst>
              <a:ext uri="{FF2B5EF4-FFF2-40B4-BE49-F238E27FC236}">
                <a16:creationId xmlns:a16="http://schemas.microsoft.com/office/drawing/2014/main" id="{17C367DE-607E-4C62-9935-04BED6AAC6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78884" y="4495800"/>
            <a:ext cx="914400" cy="914400"/>
          </a:xfrm>
          <a:prstGeom prst="rect">
            <a:avLst/>
          </a:prstGeom>
        </p:spPr>
      </p:pic>
      <p:pic>
        <p:nvPicPr>
          <p:cNvPr id="35" name="Graphic 34" descr="Close">
            <a:extLst>
              <a:ext uri="{FF2B5EF4-FFF2-40B4-BE49-F238E27FC236}">
                <a16:creationId xmlns:a16="http://schemas.microsoft.com/office/drawing/2014/main" id="{996240C9-058F-4B95-80BE-E38FEF70A8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68550" y="44053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1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0.00261 0.4189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2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7 0.41875 L 0.00339 0.43171 L 0.00287 0.44143 L 0.00105 0.45486 L -0.0013 0.46226 L -0.00442 0.47152 L -0.00911 0.48125 L -0.01276 0.48819 L -0.01823 0.49791 L -0.02317 0.50532 L -0.03138 0.51736 " pathEditMode="relative" rAng="0" ptsTypes="AAAAAAAAA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49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E8E3BFE6-EF48-4355-9035-6C30E2C58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10350">
            <a:off x="4385738" y="4754591"/>
            <a:ext cx="1317767" cy="1438801"/>
          </a:xfrm>
          <a:prstGeom prst="rect">
            <a:avLst/>
          </a:prstGeom>
        </p:spPr>
      </p:pic>
      <p:pic>
        <p:nvPicPr>
          <p:cNvPr id="24" name="Picture 23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4C560FD0-D02C-40A7-8CB1-F675D6967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45781">
            <a:off x="2706783" y="4754591"/>
            <a:ext cx="1317767" cy="1438801"/>
          </a:xfrm>
          <a:prstGeom prst="rect">
            <a:avLst/>
          </a:prstGeom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72710ECA-1E83-4D0A-96D1-F701E1EB57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454" y="4888180"/>
            <a:ext cx="1069553" cy="11000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6A934F-46B0-422A-873B-DB1DDBA6CABE}"/>
              </a:ext>
            </a:extLst>
          </p:cNvPr>
          <p:cNvSpPr txBox="1"/>
          <p:nvPr/>
        </p:nvSpPr>
        <p:spPr>
          <a:xfrm>
            <a:off x="441118" y="366125"/>
            <a:ext cx="8131382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The first use of the commas helps us with our shopping.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CDFAEE-978E-48F3-AC62-60E50285184F}"/>
              </a:ext>
            </a:extLst>
          </p:cNvPr>
          <p:cNvSpPr txBox="1"/>
          <p:nvPr/>
        </p:nvSpPr>
        <p:spPr>
          <a:xfrm>
            <a:off x="720518" y="1514215"/>
            <a:ext cx="8131382" cy="5232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Let’s see what James bought today: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ED9220C-94AB-4DF8-91BA-3FC41DB620FE}"/>
              </a:ext>
            </a:extLst>
          </p:cNvPr>
          <p:cNvSpPr/>
          <p:nvPr/>
        </p:nvSpPr>
        <p:spPr>
          <a:xfrm>
            <a:off x="573829" y="2971800"/>
            <a:ext cx="11044341" cy="914400"/>
          </a:xfrm>
          <a:prstGeom prst="wedgeRoundRectCallout">
            <a:avLst>
              <a:gd name="adj1" fmla="val -38082"/>
              <a:gd name="adj2" fmla="val 111111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 and bananas and pears and pineapples</a:t>
            </a:r>
            <a:r>
              <a:rPr lang="en-GB" sz="1800" dirty="0">
                <a:latin typeface="OpenDyslexicAlta" pitchFamily="2" charset="77"/>
              </a:rPr>
              <a:t>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315FFB-AE8B-4A06-93CE-54D8CC4A8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18" y="3964085"/>
            <a:ext cx="1166008" cy="2527790"/>
          </a:xfrm>
          <a:prstGeom prst="rect">
            <a:avLst/>
          </a:prstGeom>
        </p:spPr>
      </p:pic>
      <p:pic>
        <p:nvPicPr>
          <p:cNvPr id="12" name="Picture 11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5C7EC698-D0F3-4A6C-9191-E1CFDCE9B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804" y="5002842"/>
            <a:ext cx="1317767" cy="1438801"/>
          </a:xfrm>
          <a:prstGeom prst="rect">
            <a:avLst/>
          </a:prstGeom>
        </p:spPr>
      </p:pic>
      <p:pic>
        <p:nvPicPr>
          <p:cNvPr id="14" name="Picture 13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C24D1C79-F74C-485F-A885-5B584258E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039" y="5197969"/>
            <a:ext cx="1419380" cy="1171623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5FEF91-4744-4CB9-AFA7-E167D083F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8758" y="4809882"/>
            <a:ext cx="1631603" cy="1681993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17B12988-F28F-4BBF-99D9-4473EC140F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6507" y="5227980"/>
            <a:ext cx="1064585" cy="1094971"/>
          </a:xfrm>
          <a:prstGeom prst="rect">
            <a:avLst/>
          </a:prstGeom>
        </p:spPr>
      </p:pic>
      <p:pic>
        <p:nvPicPr>
          <p:cNvPr id="26" name="Picture 25" descr="A picture containing drawing&#10;&#10;Description automatically generated">
            <a:extLst>
              <a:ext uri="{FF2B5EF4-FFF2-40B4-BE49-F238E27FC236}">
                <a16:creationId xmlns:a16="http://schemas.microsoft.com/office/drawing/2014/main" id="{DF6D2932-7C54-4AB1-B3C9-7CFB2C10C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460415">
            <a:off x="7793533" y="4696771"/>
            <a:ext cx="1631603" cy="1681993"/>
          </a:xfrm>
          <a:prstGeom prst="rect">
            <a:avLst/>
          </a:prstGeom>
        </p:spPr>
      </p:pic>
      <p:pic>
        <p:nvPicPr>
          <p:cNvPr id="30" name="Picture 29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A167FDE3-1F0D-423A-92B3-0996EDA30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16143">
            <a:off x="6851129" y="4951956"/>
            <a:ext cx="1419380" cy="1171623"/>
          </a:xfrm>
          <a:prstGeom prst="rect">
            <a:avLst/>
          </a:prstGeom>
        </p:spPr>
      </p:pic>
      <p:pic>
        <p:nvPicPr>
          <p:cNvPr id="32" name="Picture 31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EB509346-7578-4EEF-B15C-974807035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649991">
            <a:off x="6396919" y="4767797"/>
            <a:ext cx="1419380" cy="1171623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DFF414-4C2C-4D78-A318-4BFC894A3A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6231" y="5353608"/>
            <a:ext cx="1064585" cy="109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9ED240-760D-4ECF-A999-A67FEA57EE40}"/>
              </a:ext>
            </a:extLst>
          </p:cNvPr>
          <p:cNvCxnSpPr/>
          <p:nvPr/>
        </p:nvCxnSpPr>
        <p:spPr>
          <a:xfrm>
            <a:off x="2478687" y="3625002"/>
            <a:ext cx="1250351" cy="681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C2C7AC-6C0C-4BAA-846F-C2C59021C60A}"/>
              </a:ext>
            </a:extLst>
          </p:cNvPr>
          <p:cNvCxnSpPr>
            <a:cxnSpLocks/>
          </p:cNvCxnSpPr>
          <p:nvPr/>
        </p:nvCxnSpPr>
        <p:spPr>
          <a:xfrm flipV="1">
            <a:off x="4709500" y="3618652"/>
            <a:ext cx="1534905" cy="635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061C94-1E34-44F6-9FEF-7E780A30FBF1}"/>
              </a:ext>
            </a:extLst>
          </p:cNvPr>
          <p:cNvCxnSpPr>
            <a:cxnSpLocks/>
          </p:cNvCxnSpPr>
          <p:nvPr/>
        </p:nvCxnSpPr>
        <p:spPr>
          <a:xfrm>
            <a:off x="7124039" y="3617804"/>
            <a:ext cx="1124611" cy="140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E44502-22DB-4E55-9BF3-A608A7A4D8B3}"/>
              </a:ext>
            </a:extLst>
          </p:cNvPr>
          <p:cNvCxnSpPr>
            <a:cxnSpLocks/>
          </p:cNvCxnSpPr>
          <p:nvPr/>
        </p:nvCxnSpPr>
        <p:spPr>
          <a:xfrm>
            <a:off x="9209758" y="3603161"/>
            <a:ext cx="195354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E8E3BFE6-EF48-4355-9035-6C30E2C58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10350">
            <a:off x="4385738" y="4754591"/>
            <a:ext cx="1317767" cy="1438801"/>
          </a:xfrm>
          <a:prstGeom prst="rect">
            <a:avLst/>
          </a:prstGeom>
        </p:spPr>
      </p:pic>
      <p:pic>
        <p:nvPicPr>
          <p:cNvPr id="24" name="Picture 23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4C560FD0-D02C-40A7-8CB1-F675D6967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45781">
            <a:off x="2706783" y="4754591"/>
            <a:ext cx="1317767" cy="1438801"/>
          </a:xfrm>
          <a:prstGeom prst="rect">
            <a:avLst/>
          </a:prstGeom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72710ECA-1E83-4D0A-96D1-F701E1EB57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454" y="4888180"/>
            <a:ext cx="1069553" cy="11000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6A934F-46B0-422A-873B-DB1DDBA6CABE}"/>
              </a:ext>
            </a:extLst>
          </p:cNvPr>
          <p:cNvSpPr txBox="1"/>
          <p:nvPr/>
        </p:nvSpPr>
        <p:spPr>
          <a:xfrm>
            <a:off x="441118" y="366125"/>
            <a:ext cx="8555398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How many different items did James </a:t>
            </a:r>
            <a:r>
              <a:rPr lang="en-GB" sz="2800" dirty="0" smtClean="0">
                <a:latin typeface="OpenDyslexicAlta" pitchFamily="2" charset="77"/>
              </a:rPr>
              <a:t>buy? What </a:t>
            </a:r>
            <a:r>
              <a:rPr lang="en-GB" sz="2800" dirty="0">
                <a:latin typeface="OpenDyslexicAlta" pitchFamily="2" charset="77"/>
              </a:rPr>
              <a:t>are the different items ?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315FFB-AE8B-4A06-93CE-54D8CC4A8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18" y="3964085"/>
            <a:ext cx="1166008" cy="2527790"/>
          </a:xfrm>
          <a:prstGeom prst="rect">
            <a:avLst/>
          </a:prstGeom>
        </p:spPr>
      </p:pic>
      <p:pic>
        <p:nvPicPr>
          <p:cNvPr id="12" name="Picture 11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5C7EC698-D0F3-4A6C-9191-E1CFDCE9B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804" y="5002842"/>
            <a:ext cx="1317767" cy="1438801"/>
          </a:xfrm>
          <a:prstGeom prst="rect">
            <a:avLst/>
          </a:prstGeom>
        </p:spPr>
      </p:pic>
      <p:pic>
        <p:nvPicPr>
          <p:cNvPr id="14" name="Picture 13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C24D1C79-F74C-485F-A885-5B584258E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039" y="5197969"/>
            <a:ext cx="1419380" cy="1171623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5FEF91-4744-4CB9-AFA7-E167D083F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8758" y="4809882"/>
            <a:ext cx="1631603" cy="1681993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17B12988-F28F-4BBF-99D9-4473EC140F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6507" y="5227980"/>
            <a:ext cx="1064585" cy="1094971"/>
          </a:xfrm>
          <a:prstGeom prst="rect">
            <a:avLst/>
          </a:prstGeom>
        </p:spPr>
      </p:pic>
      <p:pic>
        <p:nvPicPr>
          <p:cNvPr id="26" name="Picture 25" descr="A picture containing drawing&#10;&#10;Description automatically generated">
            <a:extLst>
              <a:ext uri="{FF2B5EF4-FFF2-40B4-BE49-F238E27FC236}">
                <a16:creationId xmlns:a16="http://schemas.microsoft.com/office/drawing/2014/main" id="{DF6D2932-7C54-4AB1-B3C9-7CFB2C10C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460415">
            <a:off x="7793533" y="4696771"/>
            <a:ext cx="1631603" cy="1681993"/>
          </a:xfrm>
          <a:prstGeom prst="rect">
            <a:avLst/>
          </a:prstGeom>
        </p:spPr>
      </p:pic>
      <p:pic>
        <p:nvPicPr>
          <p:cNvPr id="30" name="Picture 29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A167FDE3-1F0D-423A-92B3-0996EDA30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16143">
            <a:off x="6851129" y="4951956"/>
            <a:ext cx="1419380" cy="1171623"/>
          </a:xfrm>
          <a:prstGeom prst="rect">
            <a:avLst/>
          </a:prstGeom>
        </p:spPr>
      </p:pic>
      <p:pic>
        <p:nvPicPr>
          <p:cNvPr id="32" name="Picture 31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EB509346-7578-4EEF-B15C-974807035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649991">
            <a:off x="6396919" y="4767797"/>
            <a:ext cx="1419380" cy="1171623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DFF414-4C2C-4D78-A318-4BFC894A3A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6231" y="5353608"/>
            <a:ext cx="1064585" cy="10949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E3AE847-8744-4C86-AF3D-25718155F32F}"/>
              </a:ext>
            </a:extLst>
          </p:cNvPr>
          <p:cNvSpPr txBox="1"/>
          <p:nvPr/>
        </p:nvSpPr>
        <p:spPr>
          <a:xfrm>
            <a:off x="4080189" y="1363479"/>
            <a:ext cx="1396764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3619E4-5B1A-4782-B383-10142484DEDD}"/>
              </a:ext>
            </a:extLst>
          </p:cNvPr>
          <p:cNvSpPr txBox="1"/>
          <p:nvPr/>
        </p:nvSpPr>
        <p:spPr>
          <a:xfrm>
            <a:off x="781847" y="3151487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 and bananas and pears and pineapples</a:t>
            </a:r>
            <a:endParaRPr lang="en-GB" sz="2800" dirty="0"/>
          </a:p>
        </p:txBody>
      </p:sp>
      <p:sp>
        <p:nvSpPr>
          <p:cNvPr id="21" name="Flowchart: Off-page Connector 20">
            <a:extLst>
              <a:ext uri="{FF2B5EF4-FFF2-40B4-BE49-F238E27FC236}">
                <a16:creationId xmlns:a16="http://schemas.microsoft.com/office/drawing/2014/main" id="{E1CC9762-D6A8-4F9D-8645-63EF31FE02CE}"/>
              </a:ext>
            </a:extLst>
          </p:cNvPr>
          <p:cNvSpPr/>
          <p:nvPr/>
        </p:nvSpPr>
        <p:spPr>
          <a:xfrm>
            <a:off x="2899998" y="2460408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1</a:t>
            </a:r>
          </a:p>
        </p:txBody>
      </p:sp>
      <p:sp>
        <p:nvSpPr>
          <p:cNvPr id="25" name="Flowchart: Off-page Connector 24">
            <a:extLst>
              <a:ext uri="{FF2B5EF4-FFF2-40B4-BE49-F238E27FC236}">
                <a16:creationId xmlns:a16="http://schemas.microsoft.com/office/drawing/2014/main" id="{D97FAB78-91B6-4EF8-A4EC-691602A0CD55}"/>
              </a:ext>
            </a:extLst>
          </p:cNvPr>
          <p:cNvSpPr/>
          <p:nvPr/>
        </p:nvSpPr>
        <p:spPr>
          <a:xfrm>
            <a:off x="5164397" y="2457233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2</a:t>
            </a:r>
          </a:p>
        </p:txBody>
      </p:sp>
      <p:sp>
        <p:nvSpPr>
          <p:cNvPr id="29" name="Flowchart: Off-page Connector 28">
            <a:extLst>
              <a:ext uri="{FF2B5EF4-FFF2-40B4-BE49-F238E27FC236}">
                <a16:creationId xmlns:a16="http://schemas.microsoft.com/office/drawing/2014/main" id="{F7A09DD1-F280-47C1-B852-C4BEAE6A824E}"/>
              </a:ext>
            </a:extLst>
          </p:cNvPr>
          <p:cNvSpPr/>
          <p:nvPr/>
        </p:nvSpPr>
        <p:spPr>
          <a:xfrm>
            <a:off x="7405941" y="2460408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3</a:t>
            </a:r>
          </a:p>
        </p:txBody>
      </p:sp>
      <p:sp>
        <p:nvSpPr>
          <p:cNvPr id="36" name="Flowchart: Off-page Connector 35">
            <a:extLst>
              <a:ext uri="{FF2B5EF4-FFF2-40B4-BE49-F238E27FC236}">
                <a16:creationId xmlns:a16="http://schemas.microsoft.com/office/drawing/2014/main" id="{E0B30B74-3988-44DC-93D4-0E78C558D614}"/>
              </a:ext>
            </a:extLst>
          </p:cNvPr>
          <p:cNvSpPr/>
          <p:nvPr/>
        </p:nvSpPr>
        <p:spPr>
          <a:xfrm>
            <a:off x="9899555" y="2479972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9284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5" grpId="0" animBg="1"/>
      <p:bldP spid="29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03619E4-5B1A-4782-B383-10142484DEDD}"/>
              </a:ext>
            </a:extLst>
          </p:cNvPr>
          <p:cNvSpPr txBox="1"/>
          <p:nvPr/>
        </p:nvSpPr>
        <p:spPr>
          <a:xfrm>
            <a:off x="781847" y="3151487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 a cat and a dog and a parrot and an elephant</a:t>
            </a:r>
            <a:endParaRPr lang="en-GB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6A934F-46B0-422A-873B-DB1DDBA6CABE}"/>
              </a:ext>
            </a:extLst>
          </p:cNvPr>
          <p:cNvSpPr txBox="1"/>
          <p:nvPr/>
        </p:nvSpPr>
        <p:spPr>
          <a:xfrm>
            <a:off x="441118" y="366125"/>
            <a:ext cx="9134682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How many different animals does eve have?</a:t>
            </a:r>
          </a:p>
          <a:p>
            <a:pPr algn="ctr"/>
            <a:r>
              <a:rPr lang="en-GB" sz="2800" dirty="0">
                <a:latin typeface="OpenDyslexicAlta" pitchFamily="2" charset="77"/>
              </a:rPr>
              <a:t>What are the different animals 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3AE847-8744-4C86-AF3D-25718155F32F}"/>
              </a:ext>
            </a:extLst>
          </p:cNvPr>
          <p:cNvSpPr txBox="1"/>
          <p:nvPr/>
        </p:nvSpPr>
        <p:spPr>
          <a:xfrm>
            <a:off x="4080189" y="1363479"/>
            <a:ext cx="1396764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  <p:sp>
        <p:nvSpPr>
          <p:cNvPr id="21" name="Flowchart: Off-page Connector 20">
            <a:extLst>
              <a:ext uri="{FF2B5EF4-FFF2-40B4-BE49-F238E27FC236}">
                <a16:creationId xmlns:a16="http://schemas.microsoft.com/office/drawing/2014/main" id="{E1CC9762-D6A8-4F9D-8645-63EF31FE02CE}"/>
              </a:ext>
            </a:extLst>
          </p:cNvPr>
          <p:cNvSpPr/>
          <p:nvPr/>
        </p:nvSpPr>
        <p:spPr>
          <a:xfrm>
            <a:off x="2305916" y="2460408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1</a:t>
            </a:r>
          </a:p>
        </p:txBody>
      </p:sp>
      <p:sp>
        <p:nvSpPr>
          <p:cNvPr id="25" name="Flowchart: Off-page Connector 24">
            <a:extLst>
              <a:ext uri="{FF2B5EF4-FFF2-40B4-BE49-F238E27FC236}">
                <a16:creationId xmlns:a16="http://schemas.microsoft.com/office/drawing/2014/main" id="{D97FAB78-91B6-4EF8-A4EC-691602A0CD55}"/>
              </a:ext>
            </a:extLst>
          </p:cNvPr>
          <p:cNvSpPr/>
          <p:nvPr/>
        </p:nvSpPr>
        <p:spPr>
          <a:xfrm>
            <a:off x="4317921" y="2457233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2</a:t>
            </a:r>
          </a:p>
        </p:txBody>
      </p:sp>
      <p:sp>
        <p:nvSpPr>
          <p:cNvPr id="29" name="Flowchart: Off-page Connector 28">
            <a:extLst>
              <a:ext uri="{FF2B5EF4-FFF2-40B4-BE49-F238E27FC236}">
                <a16:creationId xmlns:a16="http://schemas.microsoft.com/office/drawing/2014/main" id="{F7A09DD1-F280-47C1-B852-C4BEAE6A824E}"/>
              </a:ext>
            </a:extLst>
          </p:cNvPr>
          <p:cNvSpPr/>
          <p:nvPr/>
        </p:nvSpPr>
        <p:spPr>
          <a:xfrm>
            <a:off x="6522907" y="2452484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3</a:t>
            </a:r>
          </a:p>
        </p:txBody>
      </p:sp>
      <p:sp>
        <p:nvSpPr>
          <p:cNvPr id="36" name="Flowchart: Off-page Connector 35">
            <a:extLst>
              <a:ext uri="{FF2B5EF4-FFF2-40B4-BE49-F238E27FC236}">
                <a16:creationId xmlns:a16="http://schemas.microsoft.com/office/drawing/2014/main" id="{E0B30B74-3988-44DC-93D4-0E78C558D614}"/>
              </a:ext>
            </a:extLst>
          </p:cNvPr>
          <p:cNvSpPr/>
          <p:nvPr/>
        </p:nvSpPr>
        <p:spPr>
          <a:xfrm>
            <a:off x="9369612" y="2452484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4</a:t>
            </a:r>
          </a:p>
        </p:txBody>
      </p:sp>
      <p:sp>
        <p:nvSpPr>
          <p:cNvPr id="4" name="Right Bracket 3">
            <a:extLst>
              <a:ext uri="{FF2B5EF4-FFF2-40B4-BE49-F238E27FC236}">
                <a16:creationId xmlns:a16="http://schemas.microsoft.com/office/drawing/2014/main" id="{6FAC03CB-D968-41BE-8F13-BE966B34F2E3}"/>
              </a:ext>
            </a:extLst>
          </p:cNvPr>
          <p:cNvSpPr/>
          <p:nvPr/>
        </p:nvSpPr>
        <p:spPr>
          <a:xfrm rot="5400000">
            <a:off x="9570005" y="2399585"/>
            <a:ext cx="160020" cy="2328070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Bracket 4">
            <a:extLst>
              <a:ext uri="{FF2B5EF4-FFF2-40B4-BE49-F238E27FC236}">
                <a16:creationId xmlns:a16="http://schemas.microsoft.com/office/drawing/2014/main" id="{6654E919-2B2F-43DA-A4C7-07FB015F56F8}"/>
              </a:ext>
            </a:extLst>
          </p:cNvPr>
          <p:cNvSpPr/>
          <p:nvPr/>
        </p:nvSpPr>
        <p:spPr>
          <a:xfrm rot="5400000">
            <a:off x="6723300" y="2746930"/>
            <a:ext cx="160020" cy="1633380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ight Bracket 6">
            <a:extLst>
              <a:ext uri="{FF2B5EF4-FFF2-40B4-BE49-F238E27FC236}">
                <a16:creationId xmlns:a16="http://schemas.microsoft.com/office/drawing/2014/main" id="{7EE8B060-F229-40C0-8A36-AE7D94C8FA19}"/>
              </a:ext>
            </a:extLst>
          </p:cNvPr>
          <p:cNvSpPr/>
          <p:nvPr/>
        </p:nvSpPr>
        <p:spPr>
          <a:xfrm rot="5400000">
            <a:off x="4518314" y="2996352"/>
            <a:ext cx="160020" cy="1132147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66E984EC-5F30-4C34-A217-7BE029A30496}"/>
              </a:ext>
            </a:extLst>
          </p:cNvPr>
          <p:cNvSpPr/>
          <p:nvPr/>
        </p:nvSpPr>
        <p:spPr>
          <a:xfrm rot="5400000">
            <a:off x="2526688" y="3025875"/>
            <a:ext cx="160020" cy="1073103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7F244922-0077-4515-B32F-3DBDDF7ED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62" y="4005636"/>
            <a:ext cx="1845538" cy="2637521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6DD2568B-7460-4488-B07F-F137F4C3A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291" y="4203294"/>
            <a:ext cx="3065650" cy="2165742"/>
          </a:xfrm>
          <a:prstGeom prst="rect">
            <a:avLst/>
          </a:prstGeom>
        </p:spPr>
      </p:pic>
      <p:pic>
        <p:nvPicPr>
          <p:cNvPr id="38" name="Picture 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1BF3D8E-206A-4163-83C2-ACE0AB75A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7383" y="4604522"/>
            <a:ext cx="1350506" cy="1764514"/>
          </a:xfrm>
          <a:prstGeom prst="rect">
            <a:avLst/>
          </a:prstGeom>
        </p:spPr>
      </p:pic>
      <p:pic>
        <p:nvPicPr>
          <p:cNvPr id="40" name="Picture 39" descr="A picture containing lamp&#10;&#10;Description automatically generated">
            <a:extLst>
              <a:ext uri="{FF2B5EF4-FFF2-40B4-BE49-F238E27FC236}">
                <a16:creationId xmlns:a16="http://schemas.microsoft.com/office/drawing/2014/main" id="{F53EEE42-9489-41BD-8947-A3CEAFB6AB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9409" y="5051978"/>
            <a:ext cx="1080780" cy="1317058"/>
          </a:xfrm>
          <a:prstGeom prst="rect">
            <a:avLst/>
          </a:prstGeom>
        </p:spPr>
      </p:pic>
      <p:pic>
        <p:nvPicPr>
          <p:cNvPr id="42" name="Picture 41" descr="A close up of a sign&#10;&#10;Description automatically generated">
            <a:extLst>
              <a:ext uri="{FF2B5EF4-FFF2-40B4-BE49-F238E27FC236}">
                <a16:creationId xmlns:a16="http://schemas.microsoft.com/office/drawing/2014/main" id="{4EE75D53-81D3-43CD-83A9-CF94D2EB02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7016" y="5219700"/>
            <a:ext cx="1039806" cy="114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8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5" grpId="0" animBg="1"/>
      <p:bldP spid="29" grpId="0" animBg="1"/>
      <p:bldP spid="36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ACCDF761-C7E0-4092-BB9E-B7D0C780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75635" y="2876549"/>
            <a:ext cx="1920374" cy="4078765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EB54CA0-82FB-437A-9F56-C516FD4C4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929782" y="4785764"/>
            <a:ext cx="1686471" cy="1389742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D311E5F-7F0F-420C-B727-420E9CF14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50026" y="4456384"/>
            <a:ext cx="1509857" cy="171912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752483E-4AC7-4327-B5FC-C02FF255B508}"/>
              </a:ext>
            </a:extLst>
          </p:cNvPr>
          <p:cNvGrpSpPr/>
          <p:nvPr/>
        </p:nvGrpSpPr>
        <p:grpSpPr>
          <a:xfrm>
            <a:off x="9345783" y="4561242"/>
            <a:ext cx="1927356" cy="1661925"/>
            <a:chOff x="9345783" y="4561242"/>
            <a:chExt cx="1927356" cy="1661925"/>
          </a:xfrm>
        </p:grpSpPr>
        <p:pic>
          <p:nvPicPr>
            <p:cNvPr id="9" name="Picture 8" descr="A picture containing computer, drawing&#10;&#10;Description automatically generated">
              <a:extLst>
                <a:ext uri="{FF2B5EF4-FFF2-40B4-BE49-F238E27FC236}">
                  <a16:creationId xmlns:a16="http://schemas.microsoft.com/office/drawing/2014/main" id="{5CB17F0A-4822-4D38-8D7B-9B8F5EDDB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9345783" y="4561242"/>
              <a:ext cx="1246494" cy="1454243"/>
            </a:xfrm>
            <a:prstGeom prst="rect">
              <a:avLst/>
            </a:prstGeom>
          </p:spPr>
        </p:pic>
        <p:pic>
          <p:nvPicPr>
            <p:cNvPr id="11" name="Picture 10" descr="A picture containing computer, drawing&#10;&#10;Description automatically generated">
              <a:extLst>
                <a:ext uri="{FF2B5EF4-FFF2-40B4-BE49-F238E27FC236}">
                  <a16:creationId xmlns:a16="http://schemas.microsoft.com/office/drawing/2014/main" id="{B0C79EB8-D1A3-4FD7-B658-70C550716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0026645" y="4768924"/>
              <a:ext cx="1246494" cy="1454243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11FFB4F-E8C1-460C-924D-2E1BC504935E}"/>
              </a:ext>
            </a:extLst>
          </p:cNvPr>
          <p:cNvSpPr txBox="1"/>
          <p:nvPr/>
        </p:nvSpPr>
        <p:spPr>
          <a:xfrm>
            <a:off x="228600" y="2857500"/>
            <a:ext cx="1259205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For </a:t>
            </a:r>
            <a:r>
              <a:rPr lang="en-GB" sz="2700" dirty="0">
                <a:latin typeface="OpenDyslexicAlta" pitchFamily="2" charset="77"/>
              </a:rPr>
              <a:t>dinner, 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I had a </a:t>
            </a:r>
            <a:r>
              <a:rPr lang="en-GB" sz="2700" dirty="0">
                <a:latin typeface="OpenDyslexicAlta" pitchFamily="2" charset="77"/>
              </a:rPr>
              <a:t>burger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and a cake and two glasses of juice.</a:t>
            </a:r>
            <a:endParaRPr lang="en-GB" sz="2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D1FAD3-BA78-4D36-A05F-B529C2BFC174}"/>
              </a:ext>
            </a:extLst>
          </p:cNvPr>
          <p:cNvSpPr txBox="1"/>
          <p:nvPr/>
        </p:nvSpPr>
        <p:spPr>
          <a:xfrm>
            <a:off x="441118" y="366125"/>
            <a:ext cx="9134682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How many different things did ruth have ?</a:t>
            </a:r>
          </a:p>
          <a:p>
            <a:pPr algn="ctr"/>
            <a:r>
              <a:rPr lang="en-GB" sz="2800" dirty="0">
                <a:latin typeface="OpenDyslexicAlta" pitchFamily="2" charset="77"/>
              </a:rPr>
              <a:t>What </a:t>
            </a:r>
            <a:r>
              <a:rPr lang="en-GB" sz="2800" b="1" u="sng" dirty="0">
                <a:latin typeface="OpenDyslexicAlta" pitchFamily="2" charset="77"/>
              </a:rPr>
              <a:t>different</a:t>
            </a:r>
            <a:r>
              <a:rPr lang="en-GB" sz="2800" dirty="0">
                <a:latin typeface="OpenDyslexicAlta" pitchFamily="2" charset="77"/>
              </a:rPr>
              <a:t> things did she have for dinner?</a:t>
            </a:r>
          </a:p>
        </p:txBody>
      </p:sp>
      <p:sp>
        <p:nvSpPr>
          <p:cNvPr id="18" name="Flowchart: Off-page Connector 17">
            <a:extLst>
              <a:ext uri="{FF2B5EF4-FFF2-40B4-BE49-F238E27FC236}">
                <a16:creationId xmlns:a16="http://schemas.microsoft.com/office/drawing/2014/main" id="{C459D5BB-0E93-40FC-B3A8-4CDC08AFB3FB}"/>
              </a:ext>
            </a:extLst>
          </p:cNvPr>
          <p:cNvSpPr/>
          <p:nvPr/>
        </p:nvSpPr>
        <p:spPr>
          <a:xfrm>
            <a:off x="3975103" y="2257991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1</a:t>
            </a:r>
          </a:p>
        </p:txBody>
      </p:sp>
      <p:sp>
        <p:nvSpPr>
          <p:cNvPr id="19" name="Flowchart: Off-page Connector 18">
            <a:extLst>
              <a:ext uri="{FF2B5EF4-FFF2-40B4-BE49-F238E27FC236}">
                <a16:creationId xmlns:a16="http://schemas.microsoft.com/office/drawing/2014/main" id="{AC072E8F-021A-43BD-A253-3EF5A2F50ABA}"/>
              </a:ext>
            </a:extLst>
          </p:cNvPr>
          <p:cNvSpPr/>
          <p:nvPr/>
        </p:nvSpPr>
        <p:spPr>
          <a:xfrm>
            <a:off x="6096000" y="2164029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2</a:t>
            </a:r>
          </a:p>
        </p:txBody>
      </p:sp>
      <p:sp>
        <p:nvSpPr>
          <p:cNvPr id="20" name="Flowchart: Off-page Connector 19">
            <a:extLst>
              <a:ext uri="{FF2B5EF4-FFF2-40B4-BE49-F238E27FC236}">
                <a16:creationId xmlns:a16="http://schemas.microsoft.com/office/drawing/2014/main" id="{502E6B36-B523-4033-A3E5-B37E9403C7F8}"/>
              </a:ext>
            </a:extLst>
          </p:cNvPr>
          <p:cNvSpPr/>
          <p:nvPr/>
        </p:nvSpPr>
        <p:spPr>
          <a:xfrm>
            <a:off x="9575800" y="2158086"/>
            <a:ext cx="560806" cy="618558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OpenDyslexicAlta" panose="00000500000000000000" pitchFamily="50" charset="0"/>
              </a:rPr>
              <a:t>3</a:t>
            </a:r>
          </a:p>
        </p:txBody>
      </p:sp>
      <p:sp>
        <p:nvSpPr>
          <p:cNvPr id="23" name="Right Bracket 22">
            <a:extLst>
              <a:ext uri="{FF2B5EF4-FFF2-40B4-BE49-F238E27FC236}">
                <a16:creationId xmlns:a16="http://schemas.microsoft.com/office/drawing/2014/main" id="{9C279786-8AA3-4527-8833-8880FA6180A9}"/>
              </a:ext>
            </a:extLst>
          </p:cNvPr>
          <p:cNvSpPr/>
          <p:nvPr/>
        </p:nvSpPr>
        <p:spPr>
          <a:xfrm rot="5400000">
            <a:off x="9685534" y="1391968"/>
            <a:ext cx="160020" cy="3700385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Bracket 23">
            <a:extLst>
              <a:ext uri="{FF2B5EF4-FFF2-40B4-BE49-F238E27FC236}">
                <a16:creationId xmlns:a16="http://schemas.microsoft.com/office/drawing/2014/main" id="{5067899B-B83F-497D-9314-7F865FE8926E}"/>
              </a:ext>
            </a:extLst>
          </p:cNvPr>
          <p:cNvSpPr/>
          <p:nvPr/>
        </p:nvSpPr>
        <p:spPr>
          <a:xfrm rot="5400000">
            <a:off x="6358929" y="2640612"/>
            <a:ext cx="160020" cy="1257220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Bracket 24">
            <a:extLst>
              <a:ext uri="{FF2B5EF4-FFF2-40B4-BE49-F238E27FC236}">
                <a16:creationId xmlns:a16="http://schemas.microsoft.com/office/drawing/2014/main" id="{F7D1708E-61B4-4163-9B45-AFA8602E4C0A}"/>
              </a:ext>
            </a:extLst>
          </p:cNvPr>
          <p:cNvSpPr/>
          <p:nvPr/>
        </p:nvSpPr>
        <p:spPr>
          <a:xfrm rot="5400000">
            <a:off x="4097867" y="2502041"/>
            <a:ext cx="160020" cy="1569295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70E66F-90D0-46BA-876A-56654A9244AC}"/>
              </a:ext>
            </a:extLst>
          </p:cNvPr>
          <p:cNvSpPr txBox="1"/>
          <p:nvPr/>
        </p:nvSpPr>
        <p:spPr>
          <a:xfrm>
            <a:off x="4080189" y="1363479"/>
            <a:ext cx="1396764" cy="369332"/>
          </a:xfrm>
          <a:prstGeom prst="rect">
            <a:avLst/>
          </a:prstGeom>
          <a:solidFill>
            <a:srgbClr val="D1A6E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Show</a:t>
            </a:r>
          </a:p>
        </p:txBody>
      </p:sp>
    </p:spTree>
    <p:extLst>
      <p:ext uri="{BB962C8B-B14F-4D97-AF65-F5344CB8AC3E}">
        <p14:creationId xmlns:p14="http://schemas.microsoft.com/office/powerpoint/2010/main" val="98073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886F52-7B51-4B99-BCFB-49A7A07D1676}"/>
              </a:ext>
            </a:extLst>
          </p:cNvPr>
          <p:cNvSpPr txBox="1"/>
          <p:nvPr/>
        </p:nvSpPr>
        <p:spPr>
          <a:xfrm>
            <a:off x="301171" y="2043569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bought apples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bananas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pears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pineapples</a:t>
            </a:r>
            <a:endParaRPr lang="en-GB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8C2C59-C07B-48DE-AB1B-8E276A56A00D}"/>
              </a:ext>
            </a:extLst>
          </p:cNvPr>
          <p:cNvSpPr txBox="1"/>
          <p:nvPr/>
        </p:nvSpPr>
        <p:spPr>
          <a:xfrm>
            <a:off x="301171" y="3244772"/>
            <a:ext cx="10798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I have a cat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 dog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 parrot </a:t>
            </a:r>
            <a:r>
              <a:rPr lang="en-GB" sz="28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800" dirty="0">
                <a:solidFill>
                  <a:schemeClr val="tx1"/>
                </a:solidFill>
                <a:latin typeface="OpenDyslexicAlta" pitchFamily="2" charset="77"/>
              </a:rPr>
              <a:t> an elephant</a:t>
            </a:r>
            <a:endParaRPr lang="en-GB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3545FA-556F-4248-9507-89B000CCA70E}"/>
              </a:ext>
            </a:extLst>
          </p:cNvPr>
          <p:cNvSpPr txBox="1"/>
          <p:nvPr/>
        </p:nvSpPr>
        <p:spPr>
          <a:xfrm>
            <a:off x="301171" y="4504032"/>
            <a:ext cx="1259205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For </a:t>
            </a:r>
            <a:r>
              <a:rPr lang="en-GB" sz="2700" dirty="0">
                <a:latin typeface="OpenDyslexicAlta" pitchFamily="2" charset="77"/>
              </a:rPr>
              <a:t>dinner, 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I had a </a:t>
            </a:r>
            <a:r>
              <a:rPr lang="en-GB" sz="2700" dirty="0">
                <a:latin typeface="OpenDyslexicAlta" pitchFamily="2" charset="77"/>
              </a:rPr>
              <a:t>burger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7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a cake </a:t>
            </a:r>
            <a:r>
              <a:rPr lang="en-GB" sz="2700" dirty="0">
                <a:solidFill>
                  <a:srgbClr val="7030A0"/>
                </a:solidFill>
                <a:latin typeface="OpenDyslexicAlta" pitchFamily="2" charset="77"/>
              </a:rPr>
              <a:t>and</a:t>
            </a:r>
            <a:r>
              <a:rPr lang="en-GB" sz="2700" dirty="0">
                <a:solidFill>
                  <a:schemeClr val="tx1"/>
                </a:solidFill>
                <a:latin typeface="OpenDyslexicAlta" pitchFamily="2" charset="77"/>
              </a:rPr>
              <a:t> two glasses of juice.</a:t>
            </a:r>
            <a:endParaRPr lang="en-GB" sz="2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601E0-65A4-4D4D-853B-0CA15CCFC53D}"/>
              </a:ext>
            </a:extLst>
          </p:cNvPr>
          <p:cNvSpPr txBox="1"/>
          <p:nvPr/>
        </p:nvSpPr>
        <p:spPr>
          <a:xfrm>
            <a:off x="441117" y="443069"/>
            <a:ext cx="8267453" cy="8309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We have used the word ‘and’ to join all these items together in these lists.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977E75-B87D-494C-9FA5-5DC3B969011C}"/>
              </a:ext>
            </a:extLst>
          </p:cNvPr>
          <p:cNvSpPr txBox="1"/>
          <p:nvPr/>
        </p:nvSpPr>
        <p:spPr>
          <a:xfrm>
            <a:off x="441117" y="5537768"/>
            <a:ext cx="11170311" cy="9541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Using ‘and’ like this makes our sentences long, and boring to read. </a:t>
            </a:r>
          </a:p>
        </p:txBody>
      </p:sp>
    </p:spTree>
    <p:extLst>
      <p:ext uri="{BB962C8B-B14F-4D97-AF65-F5344CB8AC3E}">
        <p14:creationId xmlns:p14="http://schemas.microsoft.com/office/powerpoint/2010/main" val="277990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shed theme">
  <a:themeElements>
    <a:clrScheme name="Spelling She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CC33"/>
      </a:accent1>
      <a:accent2>
        <a:srgbClr val="209CEE"/>
      </a:accent2>
      <a:accent3>
        <a:srgbClr val="3273DC"/>
      </a:accent3>
      <a:accent4>
        <a:srgbClr val="48C774"/>
      </a:accent4>
      <a:accent5>
        <a:srgbClr val="FF3860"/>
      </a:accent5>
      <a:accent6>
        <a:srgbClr val="B5B5B5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dirty="0">
            <a:latin typeface="OpenDyslexicAlta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dshed theme" id="{B3FA6AC0-DFFF-4C29-B618-F0623823A7D5}" vid="{9695D27B-BF62-4032-B5AD-425CD739B4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edshed theme</Template>
  <TotalTime>2432</TotalTime>
  <Words>664</Words>
  <Application>Microsoft Office PowerPoint</Application>
  <PresentationFormat>Widescreen</PresentationFormat>
  <Paragraphs>125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OpenDyslexicAlta</vt:lpstr>
      <vt:lpstr>Calibri</vt:lpstr>
      <vt:lpstr>OpenDyslexic</vt:lpstr>
      <vt:lpstr>Biome Light</vt:lpstr>
      <vt:lpstr>Muli</vt:lpstr>
      <vt:lpstr>Times New Roman</vt:lpstr>
      <vt:lpstr>Arial</vt:lpstr>
      <vt:lpstr>edshed theme</vt:lpstr>
      <vt:lpstr>Introducing commas.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Smith</dc:creator>
  <cp:lastModifiedBy>Laura Chesterfield</cp:lastModifiedBy>
  <cp:revision>235</cp:revision>
  <dcterms:created xsi:type="dcterms:W3CDTF">2020-05-04T22:11:17Z</dcterms:created>
  <dcterms:modified xsi:type="dcterms:W3CDTF">2021-02-09T21:09:09Z</dcterms:modified>
</cp:coreProperties>
</file>