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434" r:id="rId2"/>
    <p:sldId id="786" r:id="rId3"/>
    <p:sldId id="787" r:id="rId4"/>
    <p:sldId id="782" r:id="rId5"/>
    <p:sldId id="783" r:id="rId6"/>
    <p:sldId id="784" r:id="rId7"/>
    <p:sldId id="785" r:id="rId8"/>
    <p:sldId id="789" r:id="rId9"/>
    <p:sldId id="78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FF"/>
    <a:srgbClr val="FFB84F"/>
    <a:srgbClr val="0066FF"/>
    <a:srgbClr val="FFFF66"/>
    <a:srgbClr val="CC00FF"/>
    <a:srgbClr val="CCFFFF"/>
    <a:srgbClr val="FFAFFF"/>
    <a:srgbClr val="FFFFCC"/>
    <a:srgbClr val="CCFF99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6404" autoAdjust="0"/>
  </p:normalViewPr>
  <p:slideViewPr>
    <p:cSldViewPr snapToGrid="0">
      <p:cViewPr varScale="1">
        <p:scale>
          <a:sx n="69" d="100"/>
          <a:sy n="69" d="100"/>
        </p:scale>
        <p:origin x="75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7247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245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0903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4726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236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837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5210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6250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3568E-2973-4F2E-A2AC-4FD75416540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Partitioning numbers</a:t>
            </a: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14AA07-8A0D-4120-9902-7C39C82C866B}"/>
              </a:ext>
            </a:extLst>
          </p:cNvPr>
          <p:cNvSpPr txBox="1"/>
          <p:nvPr/>
        </p:nvSpPr>
        <p:spPr>
          <a:xfrm>
            <a:off x="1630289" y="1699262"/>
            <a:ext cx="1085029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    has  	          tens and 	        ones.  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78DD282-0EED-4A83-84DA-CEBAFA589800}"/>
              </a:ext>
            </a:extLst>
          </p:cNvPr>
          <p:cNvSpPr/>
          <p:nvPr/>
        </p:nvSpPr>
        <p:spPr>
          <a:xfrm>
            <a:off x="1824373" y="1543294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63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7FEEC3A-378B-464A-93B0-FA0D8335A79A}"/>
              </a:ext>
            </a:extLst>
          </p:cNvPr>
          <p:cNvSpPr/>
          <p:nvPr/>
        </p:nvSpPr>
        <p:spPr>
          <a:xfrm>
            <a:off x="4263409" y="1543294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10F607D-C32B-4554-ACE0-C880E5A5677F}"/>
              </a:ext>
            </a:extLst>
          </p:cNvPr>
          <p:cNvSpPr/>
          <p:nvPr/>
        </p:nvSpPr>
        <p:spPr>
          <a:xfrm>
            <a:off x="7776910" y="1543294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188419-FEBE-4369-BF01-E0CD325616BE}"/>
              </a:ext>
            </a:extLst>
          </p:cNvPr>
          <p:cNvSpPr txBox="1"/>
          <p:nvPr/>
        </p:nvSpPr>
        <p:spPr>
          <a:xfrm>
            <a:off x="1630289" y="3334680"/>
            <a:ext cx="1085029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    has  	          tens and 	        ones.  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4500303-7448-4CDE-811D-80F43C4B31BC}"/>
              </a:ext>
            </a:extLst>
          </p:cNvPr>
          <p:cNvSpPr/>
          <p:nvPr/>
        </p:nvSpPr>
        <p:spPr>
          <a:xfrm>
            <a:off x="1824373" y="3178712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43090F-F07E-4DEF-9A49-BD482F96B967}"/>
              </a:ext>
            </a:extLst>
          </p:cNvPr>
          <p:cNvSpPr/>
          <p:nvPr/>
        </p:nvSpPr>
        <p:spPr>
          <a:xfrm>
            <a:off x="4263409" y="3178712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F58643C-F9C1-44EC-8C6F-85B4D7ECD549}"/>
              </a:ext>
            </a:extLst>
          </p:cNvPr>
          <p:cNvSpPr/>
          <p:nvPr/>
        </p:nvSpPr>
        <p:spPr>
          <a:xfrm>
            <a:off x="7776910" y="3178712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E176346-336A-4E31-9EA8-FB259A6B875C}"/>
              </a:ext>
            </a:extLst>
          </p:cNvPr>
          <p:cNvSpPr txBox="1"/>
          <p:nvPr/>
        </p:nvSpPr>
        <p:spPr>
          <a:xfrm>
            <a:off x="1630289" y="4970098"/>
            <a:ext cx="1085029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    has  	          tens and 	        ones.  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7DD54F7-6B63-4B40-A9F3-113FCB89248D}"/>
              </a:ext>
            </a:extLst>
          </p:cNvPr>
          <p:cNvSpPr/>
          <p:nvPr/>
        </p:nvSpPr>
        <p:spPr>
          <a:xfrm>
            <a:off x="1824373" y="4814130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24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1B751DD-D598-4928-AA0F-3772A2DD02CF}"/>
              </a:ext>
            </a:extLst>
          </p:cNvPr>
          <p:cNvSpPr/>
          <p:nvPr/>
        </p:nvSpPr>
        <p:spPr>
          <a:xfrm>
            <a:off x="4263409" y="4814130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1C87E4-8377-4D71-8D7B-C42908B49665}"/>
              </a:ext>
            </a:extLst>
          </p:cNvPr>
          <p:cNvSpPr/>
          <p:nvPr/>
        </p:nvSpPr>
        <p:spPr>
          <a:xfrm>
            <a:off x="7776910" y="4814130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098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14AA07-8A0D-4120-9902-7C39C82C866B}"/>
              </a:ext>
            </a:extLst>
          </p:cNvPr>
          <p:cNvSpPr txBox="1"/>
          <p:nvPr/>
        </p:nvSpPr>
        <p:spPr>
          <a:xfrm>
            <a:off x="1630289" y="1699262"/>
            <a:ext cx="1085029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    has  	          tens and 	        ones.  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78DD282-0EED-4A83-84DA-CEBAFA589800}"/>
              </a:ext>
            </a:extLst>
          </p:cNvPr>
          <p:cNvSpPr/>
          <p:nvPr/>
        </p:nvSpPr>
        <p:spPr>
          <a:xfrm>
            <a:off x="1824373" y="1543294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7FEEC3A-378B-464A-93B0-FA0D8335A79A}"/>
              </a:ext>
            </a:extLst>
          </p:cNvPr>
          <p:cNvSpPr/>
          <p:nvPr/>
        </p:nvSpPr>
        <p:spPr>
          <a:xfrm>
            <a:off x="4263409" y="1543294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10F607D-C32B-4554-ACE0-C880E5A5677F}"/>
              </a:ext>
            </a:extLst>
          </p:cNvPr>
          <p:cNvSpPr/>
          <p:nvPr/>
        </p:nvSpPr>
        <p:spPr>
          <a:xfrm>
            <a:off x="7776910" y="1543294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188419-FEBE-4369-BF01-E0CD325616BE}"/>
              </a:ext>
            </a:extLst>
          </p:cNvPr>
          <p:cNvSpPr txBox="1"/>
          <p:nvPr/>
        </p:nvSpPr>
        <p:spPr>
          <a:xfrm>
            <a:off x="1630289" y="3334680"/>
            <a:ext cx="1085029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    has  	          tens and 	        ones.  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4500303-7448-4CDE-811D-80F43C4B31BC}"/>
              </a:ext>
            </a:extLst>
          </p:cNvPr>
          <p:cNvSpPr/>
          <p:nvPr/>
        </p:nvSpPr>
        <p:spPr>
          <a:xfrm>
            <a:off x="1824373" y="3178712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78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43090F-F07E-4DEF-9A49-BD482F96B967}"/>
              </a:ext>
            </a:extLst>
          </p:cNvPr>
          <p:cNvSpPr/>
          <p:nvPr/>
        </p:nvSpPr>
        <p:spPr>
          <a:xfrm>
            <a:off x="4263409" y="3178712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F58643C-F9C1-44EC-8C6F-85B4D7ECD549}"/>
              </a:ext>
            </a:extLst>
          </p:cNvPr>
          <p:cNvSpPr/>
          <p:nvPr/>
        </p:nvSpPr>
        <p:spPr>
          <a:xfrm>
            <a:off x="7776910" y="3178712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E176346-336A-4E31-9EA8-FB259A6B875C}"/>
              </a:ext>
            </a:extLst>
          </p:cNvPr>
          <p:cNvSpPr txBox="1"/>
          <p:nvPr/>
        </p:nvSpPr>
        <p:spPr>
          <a:xfrm>
            <a:off x="1630289" y="4970098"/>
            <a:ext cx="1085029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        has  	          tens and 	        ones.  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7DD54F7-6B63-4B40-A9F3-113FCB89248D}"/>
              </a:ext>
            </a:extLst>
          </p:cNvPr>
          <p:cNvSpPr/>
          <p:nvPr/>
        </p:nvSpPr>
        <p:spPr>
          <a:xfrm>
            <a:off x="1824373" y="4814130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54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1B751DD-D598-4928-AA0F-3772A2DD02CF}"/>
              </a:ext>
            </a:extLst>
          </p:cNvPr>
          <p:cNvSpPr/>
          <p:nvPr/>
        </p:nvSpPr>
        <p:spPr>
          <a:xfrm>
            <a:off x="4263409" y="4814130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1C87E4-8377-4D71-8D7B-C42908B49665}"/>
              </a:ext>
            </a:extLst>
          </p:cNvPr>
          <p:cNvSpPr/>
          <p:nvPr/>
        </p:nvSpPr>
        <p:spPr>
          <a:xfrm>
            <a:off x="7776910" y="4814130"/>
            <a:ext cx="1132366" cy="9096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400" b="1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775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numbers to their </a:t>
            </a:r>
            <a:r>
              <a:rPr lang="en-GB" sz="3000" b="1" dirty="0" err="1">
                <a:latin typeface="Yu Gothic UI" panose="020B0500000000000000" pitchFamily="34" charset="-128"/>
                <a:ea typeface="Yu Gothic UI" panose="020B0500000000000000" pitchFamily="34" charset="-128"/>
              </a:rPr>
              <a:t>paritions</a:t>
            </a:r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. </a:t>
            </a: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C8631973-DC5D-49EA-AFB3-51BED7BB3BC0}"/>
              </a:ext>
            </a:extLst>
          </p:cNvPr>
          <p:cNvSpPr/>
          <p:nvPr/>
        </p:nvSpPr>
        <p:spPr>
          <a:xfrm>
            <a:off x="673261" y="1463041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55</a:t>
            </a:r>
          </a:p>
        </p:txBody>
      </p: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C5B66537-6F67-4C2B-9C33-4A79A01D05FF}"/>
              </a:ext>
            </a:extLst>
          </p:cNvPr>
          <p:cNvSpPr/>
          <p:nvPr/>
        </p:nvSpPr>
        <p:spPr>
          <a:xfrm>
            <a:off x="673261" y="3162704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45</a:t>
            </a:r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719B2F72-AEC2-45FF-B8CD-8C8BC4C67413}"/>
              </a:ext>
            </a:extLst>
          </p:cNvPr>
          <p:cNvSpPr/>
          <p:nvPr/>
        </p:nvSpPr>
        <p:spPr>
          <a:xfrm>
            <a:off x="673261" y="4862367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54</a:t>
            </a:r>
          </a:p>
        </p:txBody>
      </p:sp>
      <p:sp>
        <p:nvSpPr>
          <p:cNvPr id="25" name="Rounded Rectangle 9">
            <a:extLst>
              <a:ext uri="{FF2B5EF4-FFF2-40B4-BE49-F238E27FC236}">
                <a16:creationId xmlns:a16="http://schemas.microsoft.com/office/drawing/2014/main" id="{27B33BAE-9789-4110-83A1-4A9947D94CC3}"/>
              </a:ext>
            </a:extLst>
          </p:cNvPr>
          <p:cNvSpPr/>
          <p:nvPr/>
        </p:nvSpPr>
        <p:spPr>
          <a:xfrm>
            <a:off x="8103140" y="1463041"/>
            <a:ext cx="341394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50 + 4</a:t>
            </a:r>
          </a:p>
        </p:txBody>
      </p:sp>
      <p:sp>
        <p:nvSpPr>
          <p:cNvPr id="26" name="Rounded Rectangle 10">
            <a:extLst>
              <a:ext uri="{FF2B5EF4-FFF2-40B4-BE49-F238E27FC236}">
                <a16:creationId xmlns:a16="http://schemas.microsoft.com/office/drawing/2014/main" id="{C673E2BE-BF6A-44D3-9B2D-6DF25B16B6E0}"/>
              </a:ext>
            </a:extLst>
          </p:cNvPr>
          <p:cNvSpPr/>
          <p:nvPr/>
        </p:nvSpPr>
        <p:spPr>
          <a:xfrm>
            <a:off x="8103140" y="3162704"/>
            <a:ext cx="341394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40 + 5</a:t>
            </a:r>
          </a:p>
        </p:txBody>
      </p:sp>
      <p:sp>
        <p:nvSpPr>
          <p:cNvPr id="27" name="Rounded Rectangle 11">
            <a:extLst>
              <a:ext uri="{FF2B5EF4-FFF2-40B4-BE49-F238E27FC236}">
                <a16:creationId xmlns:a16="http://schemas.microsoft.com/office/drawing/2014/main" id="{801D37E0-6F9B-4B5C-A8B4-B41B085858BE}"/>
              </a:ext>
            </a:extLst>
          </p:cNvPr>
          <p:cNvSpPr/>
          <p:nvPr/>
        </p:nvSpPr>
        <p:spPr>
          <a:xfrm>
            <a:off x="8103140" y="4862367"/>
            <a:ext cx="341394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50 + 5</a:t>
            </a:r>
          </a:p>
        </p:txBody>
      </p:sp>
    </p:spTree>
    <p:extLst>
      <p:ext uri="{BB962C8B-B14F-4D97-AF65-F5344CB8AC3E}">
        <p14:creationId xmlns:p14="http://schemas.microsoft.com/office/powerpoint/2010/main" val="372991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numbers to their </a:t>
            </a:r>
            <a:r>
              <a:rPr lang="en-GB" sz="3000" b="1" dirty="0" err="1">
                <a:latin typeface="Yu Gothic UI" panose="020B0500000000000000" pitchFamily="34" charset="-128"/>
                <a:ea typeface="Yu Gothic UI" panose="020B0500000000000000" pitchFamily="34" charset="-128"/>
              </a:rPr>
              <a:t>paritions</a:t>
            </a:r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. </a:t>
            </a: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C8631973-DC5D-49EA-AFB3-51BED7BB3BC0}"/>
              </a:ext>
            </a:extLst>
          </p:cNvPr>
          <p:cNvSpPr/>
          <p:nvPr/>
        </p:nvSpPr>
        <p:spPr>
          <a:xfrm>
            <a:off x="673261" y="1463041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89</a:t>
            </a:r>
          </a:p>
        </p:txBody>
      </p: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C5B66537-6F67-4C2B-9C33-4A79A01D05FF}"/>
              </a:ext>
            </a:extLst>
          </p:cNvPr>
          <p:cNvSpPr/>
          <p:nvPr/>
        </p:nvSpPr>
        <p:spPr>
          <a:xfrm>
            <a:off x="673261" y="3162704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19</a:t>
            </a:r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719B2F72-AEC2-45FF-B8CD-8C8BC4C67413}"/>
              </a:ext>
            </a:extLst>
          </p:cNvPr>
          <p:cNvSpPr/>
          <p:nvPr/>
        </p:nvSpPr>
        <p:spPr>
          <a:xfrm>
            <a:off x="673261" y="4862367"/>
            <a:ext cx="171974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98</a:t>
            </a:r>
          </a:p>
        </p:txBody>
      </p:sp>
      <p:sp>
        <p:nvSpPr>
          <p:cNvPr id="25" name="Rounded Rectangle 9">
            <a:extLst>
              <a:ext uri="{FF2B5EF4-FFF2-40B4-BE49-F238E27FC236}">
                <a16:creationId xmlns:a16="http://schemas.microsoft.com/office/drawing/2014/main" id="{27B33BAE-9789-4110-83A1-4A9947D94CC3}"/>
              </a:ext>
            </a:extLst>
          </p:cNvPr>
          <p:cNvSpPr/>
          <p:nvPr/>
        </p:nvSpPr>
        <p:spPr>
          <a:xfrm>
            <a:off x="8103140" y="1463041"/>
            <a:ext cx="341394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10 + 9</a:t>
            </a:r>
          </a:p>
        </p:txBody>
      </p:sp>
      <p:sp>
        <p:nvSpPr>
          <p:cNvPr id="26" name="Rounded Rectangle 10">
            <a:extLst>
              <a:ext uri="{FF2B5EF4-FFF2-40B4-BE49-F238E27FC236}">
                <a16:creationId xmlns:a16="http://schemas.microsoft.com/office/drawing/2014/main" id="{C673E2BE-BF6A-44D3-9B2D-6DF25B16B6E0}"/>
              </a:ext>
            </a:extLst>
          </p:cNvPr>
          <p:cNvSpPr/>
          <p:nvPr/>
        </p:nvSpPr>
        <p:spPr>
          <a:xfrm>
            <a:off x="8103140" y="3162704"/>
            <a:ext cx="341394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80 + 9</a:t>
            </a:r>
          </a:p>
        </p:txBody>
      </p:sp>
      <p:sp>
        <p:nvSpPr>
          <p:cNvPr id="27" name="Rounded Rectangle 11">
            <a:extLst>
              <a:ext uri="{FF2B5EF4-FFF2-40B4-BE49-F238E27FC236}">
                <a16:creationId xmlns:a16="http://schemas.microsoft.com/office/drawing/2014/main" id="{801D37E0-6F9B-4B5C-A8B4-B41B085858BE}"/>
              </a:ext>
            </a:extLst>
          </p:cNvPr>
          <p:cNvSpPr/>
          <p:nvPr/>
        </p:nvSpPr>
        <p:spPr>
          <a:xfrm>
            <a:off x="8103140" y="4862367"/>
            <a:ext cx="341394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90 + 8</a:t>
            </a:r>
          </a:p>
        </p:txBody>
      </p:sp>
    </p:spTree>
    <p:extLst>
      <p:ext uri="{BB962C8B-B14F-4D97-AF65-F5344CB8AC3E}">
        <p14:creationId xmlns:p14="http://schemas.microsoft.com/office/powerpoint/2010/main" val="241704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Partition the numbers on the part-whole diagrams.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E7130B-7094-4ED9-B41C-9C1A7DCD11DA}"/>
              </a:ext>
            </a:extLst>
          </p:cNvPr>
          <p:cNvGrpSpPr/>
          <p:nvPr/>
        </p:nvGrpSpPr>
        <p:grpSpPr>
          <a:xfrm>
            <a:off x="1127358" y="1449000"/>
            <a:ext cx="4251183" cy="4333622"/>
            <a:chOff x="1224635" y="1449000"/>
            <a:chExt cx="4251183" cy="4333622"/>
          </a:xfrm>
          <a:solidFill>
            <a:schemeClr val="bg1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4CD1693-DF14-47FE-B622-7259AF24AE68}"/>
                </a:ext>
              </a:extLst>
            </p:cNvPr>
            <p:cNvSpPr/>
            <p:nvPr/>
          </p:nvSpPr>
          <p:spPr>
            <a:xfrm>
              <a:off x="1224635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chemeClr val="tx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5E06A00-6EE6-488D-8E59-5442C4FE17AC}"/>
                </a:ext>
              </a:extLst>
            </p:cNvPr>
            <p:cNvSpPr/>
            <p:nvPr/>
          </p:nvSpPr>
          <p:spPr>
            <a:xfrm>
              <a:off x="3495818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rgbClr val="FF0000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6405365-5D78-4E4F-9CD4-4F7E4EA1E985}"/>
                </a:ext>
              </a:extLst>
            </p:cNvPr>
            <p:cNvSpPr/>
            <p:nvPr/>
          </p:nvSpPr>
          <p:spPr>
            <a:xfrm>
              <a:off x="2327384" y="1449000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6600" b="1" dirty="0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47</a:t>
              </a:r>
              <a:endPara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A2C6B75-F653-4838-A882-4B222B609222}"/>
                </a:ext>
              </a:extLst>
            </p:cNvPr>
            <p:cNvCxnSpPr>
              <a:stCxn id="19" idx="3"/>
              <a:endCxn id="15" idx="0"/>
            </p:cNvCxnSpPr>
            <p:nvPr/>
          </p:nvCxnSpPr>
          <p:spPr>
            <a:xfrm flipH="1">
              <a:off x="2214635" y="3139036"/>
              <a:ext cx="402713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F49D29C-71EA-4B08-823D-D4BD7892D354}"/>
                </a:ext>
              </a:extLst>
            </p:cNvPr>
            <p:cNvCxnSpPr>
              <a:cxnSpLocks/>
              <a:stCxn id="19" idx="5"/>
              <a:endCxn id="16" idx="0"/>
            </p:cNvCxnSpPr>
            <p:nvPr/>
          </p:nvCxnSpPr>
          <p:spPr>
            <a:xfrm>
              <a:off x="4017420" y="3139036"/>
              <a:ext cx="468398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F53EEB9-8725-4467-885B-F77208F999B4}"/>
              </a:ext>
            </a:extLst>
          </p:cNvPr>
          <p:cNvGrpSpPr/>
          <p:nvPr/>
        </p:nvGrpSpPr>
        <p:grpSpPr>
          <a:xfrm>
            <a:off x="6440214" y="1449000"/>
            <a:ext cx="4251183" cy="4333622"/>
            <a:chOff x="1224635" y="1449000"/>
            <a:chExt cx="4251183" cy="4333622"/>
          </a:xfrm>
          <a:solidFill>
            <a:schemeClr val="bg1"/>
          </a:solidFill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D95794B-1C9E-4428-B6B0-B9D3F32D5DE8}"/>
                </a:ext>
              </a:extLst>
            </p:cNvPr>
            <p:cNvSpPr/>
            <p:nvPr/>
          </p:nvSpPr>
          <p:spPr>
            <a:xfrm>
              <a:off x="1224635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chemeClr val="tx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491856E-7C60-453E-B9B3-8E6F5C1318D9}"/>
                </a:ext>
              </a:extLst>
            </p:cNvPr>
            <p:cNvSpPr/>
            <p:nvPr/>
          </p:nvSpPr>
          <p:spPr>
            <a:xfrm>
              <a:off x="3495818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rgbClr val="FF0000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A86DBC9-3C7F-40AB-B7F9-9A9DC81A7CCE}"/>
                </a:ext>
              </a:extLst>
            </p:cNvPr>
            <p:cNvSpPr/>
            <p:nvPr/>
          </p:nvSpPr>
          <p:spPr>
            <a:xfrm>
              <a:off x="2327384" y="1449000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6600" b="1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83</a:t>
              </a:r>
              <a:endPara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1558EAC-B3E8-4362-A3F6-80C14FD29715}"/>
                </a:ext>
              </a:extLst>
            </p:cNvPr>
            <p:cNvCxnSpPr>
              <a:stCxn id="36" idx="3"/>
              <a:endCxn id="34" idx="0"/>
            </p:cNvCxnSpPr>
            <p:nvPr/>
          </p:nvCxnSpPr>
          <p:spPr>
            <a:xfrm flipH="1">
              <a:off x="2214635" y="3139036"/>
              <a:ext cx="402713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6A19696-A875-49AE-82A0-978CD043B0D9}"/>
                </a:ext>
              </a:extLst>
            </p:cNvPr>
            <p:cNvCxnSpPr>
              <a:cxnSpLocks/>
              <a:stCxn id="36" idx="5"/>
              <a:endCxn id="35" idx="0"/>
            </p:cNvCxnSpPr>
            <p:nvPr/>
          </p:nvCxnSpPr>
          <p:spPr>
            <a:xfrm>
              <a:off x="4017420" y="3139036"/>
              <a:ext cx="468398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13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Partition the numbers on the part-whole diagrams.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E7130B-7094-4ED9-B41C-9C1A7DCD11DA}"/>
              </a:ext>
            </a:extLst>
          </p:cNvPr>
          <p:cNvGrpSpPr/>
          <p:nvPr/>
        </p:nvGrpSpPr>
        <p:grpSpPr>
          <a:xfrm>
            <a:off x="1127358" y="1449000"/>
            <a:ext cx="4251183" cy="4333622"/>
            <a:chOff x="1224635" y="1449000"/>
            <a:chExt cx="4251183" cy="4333622"/>
          </a:xfrm>
          <a:solidFill>
            <a:schemeClr val="bg1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4CD1693-DF14-47FE-B622-7259AF24AE68}"/>
                </a:ext>
              </a:extLst>
            </p:cNvPr>
            <p:cNvSpPr/>
            <p:nvPr/>
          </p:nvSpPr>
          <p:spPr>
            <a:xfrm>
              <a:off x="1224635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chemeClr val="tx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5E06A00-6EE6-488D-8E59-5442C4FE17AC}"/>
                </a:ext>
              </a:extLst>
            </p:cNvPr>
            <p:cNvSpPr/>
            <p:nvPr/>
          </p:nvSpPr>
          <p:spPr>
            <a:xfrm>
              <a:off x="3495818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rgbClr val="FF0000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6405365-5D78-4E4F-9CD4-4F7E4EA1E985}"/>
                </a:ext>
              </a:extLst>
            </p:cNvPr>
            <p:cNvSpPr/>
            <p:nvPr/>
          </p:nvSpPr>
          <p:spPr>
            <a:xfrm>
              <a:off x="2327384" y="1449000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6600" b="1" dirty="0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21</a:t>
              </a:r>
              <a:endPara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A2C6B75-F653-4838-A882-4B222B609222}"/>
                </a:ext>
              </a:extLst>
            </p:cNvPr>
            <p:cNvCxnSpPr>
              <a:stCxn id="19" idx="3"/>
              <a:endCxn id="15" idx="0"/>
            </p:cNvCxnSpPr>
            <p:nvPr/>
          </p:nvCxnSpPr>
          <p:spPr>
            <a:xfrm flipH="1">
              <a:off x="2214635" y="3139036"/>
              <a:ext cx="402713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F49D29C-71EA-4B08-823D-D4BD7892D354}"/>
                </a:ext>
              </a:extLst>
            </p:cNvPr>
            <p:cNvCxnSpPr>
              <a:cxnSpLocks/>
              <a:stCxn id="19" idx="5"/>
              <a:endCxn id="16" idx="0"/>
            </p:cNvCxnSpPr>
            <p:nvPr/>
          </p:nvCxnSpPr>
          <p:spPr>
            <a:xfrm>
              <a:off x="4017420" y="3139036"/>
              <a:ext cx="468398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F53EEB9-8725-4467-885B-F77208F999B4}"/>
              </a:ext>
            </a:extLst>
          </p:cNvPr>
          <p:cNvGrpSpPr/>
          <p:nvPr/>
        </p:nvGrpSpPr>
        <p:grpSpPr>
          <a:xfrm>
            <a:off x="6440214" y="1449000"/>
            <a:ext cx="4251183" cy="4333622"/>
            <a:chOff x="1224635" y="1449000"/>
            <a:chExt cx="4251183" cy="4333622"/>
          </a:xfrm>
          <a:solidFill>
            <a:schemeClr val="bg1"/>
          </a:solidFill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D95794B-1C9E-4428-B6B0-B9D3F32D5DE8}"/>
                </a:ext>
              </a:extLst>
            </p:cNvPr>
            <p:cNvSpPr/>
            <p:nvPr/>
          </p:nvSpPr>
          <p:spPr>
            <a:xfrm>
              <a:off x="1224635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chemeClr val="tx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491856E-7C60-453E-B9B3-8E6F5C1318D9}"/>
                </a:ext>
              </a:extLst>
            </p:cNvPr>
            <p:cNvSpPr/>
            <p:nvPr/>
          </p:nvSpPr>
          <p:spPr>
            <a:xfrm>
              <a:off x="3495818" y="3802622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sz="2000" dirty="0">
                <a:solidFill>
                  <a:srgbClr val="FF0000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A86DBC9-3C7F-40AB-B7F9-9A9DC81A7CCE}"/>
                </a:ext>
              </a:extLst>
            </p:cNvPr>
            <p:cNvSpPr/>
            <p:nvPr/>
          </p:nvSpPr>
          <p:spPr>
            <a:xfrm>
              <a:off x="2327384" y="1449000"/>
              <a:ext cx="1980000" cy="198000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6600" b="1" dirty="0">
                  <a:solidFill>
                    <a:schemeClr val="tx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66</a:t>
              </a:r>
              <a:endPara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1558EAC-B3E8-4362-A3F6-80C14FD29715}"/>
                </a:ext>
              </a:extLst>
            </p:cNvPr>
            <p:cNvCxnSpPr>
              <a:stCxn id="36" idx="3"/>
              <a:endCxn id="34" idx="0"/>
            </p:cNvCxnSpPr>
            <p:nvPr/>
          </p:nvCxnSpPr>
          <p:spPr>
            <a:xfrm flipH="1">
              <a:off x="2214635" y="3139036"/>
              <a:ext cx="402713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6A19696-A875-49AE-82A0-978CD043B0D9}"/>
                </a:ext>
              </a:extLst>
            </p:cNvPr>
            <p:cNvCxnSpPr>
              <a:cxnSpLocks/>
              <a:stCxn id="36" idx="5"/>
              <a:endCxn id="35" idx="0"/>
            </p:cNvCxnSpPr>
            <p:nvPr/>
          </p:nvCxnSpPr>
          <p:spPr>
            <a:xfrm>
              <a:off x="4017420" y="3139036"/>
              <a:ext cx="468398" cy="663586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50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8E4990F-C0BA-4713-860C-077951D34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50E9964-B814-4291-9937-8133574B5141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17" name="Teardrop 16">
              <a:extLst>
                <a:ext uri="{FF2B5EF4-FFF2-40B4-BE49-F238E27FC236}">
                  <a16:creationId xmlns:a16="http://schemas.microsoft.com/office/drawing/2014/main" id="{FB18D170-384C-4002-B47F-A7BE869B922F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2DB6D03-6669-442B-8880-0AE55B2E1E50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BCD2126-B1EA-4877-BF9A-480BA84B9275}"/>
              </a:ext>
            </a:extLst>
          </p:cNvPr>
          <p:cNvSpPr txBox="1"/>
          <p:nvPr/>
        </p:nvSpPr>
        <p:spPr>
          <a:xfrm>
            <a:off x="351536" y="335524"/>
            <a:ext cx="11199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Spot the mistake. Explain your answer.  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0372573C-65B5-4629-99B9-CBB3F4D73FF2}"/>
              </a:ext>
            </a:extLst>
          </p:cNvPr>
          <p:cNvSpPr/>
          <p:nvPr/>
        </p:nvSpPr>
        <p:spPr>
          <a:xfrm>
            <a:off x="2468608" y="1475679"/>
            <a:ext cx="725478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sixty-six = 6 + 60</a:t>
            </a: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41763B7F-EE64-4348-A314-EA1A48C4774E}"/>
              </a:ext>
            </a:extLst>
          </p:cNvPr>
          <p:cNvSpPr/>
          <p:nvPr/>
        </p:nvSpPr>
        <p:spPr>
          <a:xfrm>
            <a:off x="2468608" y="3172151"/>
            <a:ext cx="725478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8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4 tens and 5 ones make 54. </a:t>
            </a:r>
          </a:p>
        </p:txBody>
      </p:sp>
      <p:sp>
        <p:nvSpPr>
          <p:cNvPr id="12" name="Rounded Rectangle 5">
            <a:extLst>
              <a:ext uri="{FF2B5EF4-FFF2-40B4-BE49-F238E27FC236}">
                <a16:creationId xmlns:a16="http://schemas.microsoft.com/office/drawing/2014/main" id="{953C0D1C-DBF7-4F09-9176-79C2E98E2DE1}"/>
              </a:ext>
            </a:extLst>
          </p:cNvPr>
          <p:cNvSpPr/>
          <p:nvPr/>
        </p:nvSpPr>
        <p:spPr>
          <a:xfrm>
            <a:off x="2468608" y="4868623"/>
            <a:ext cx="7254784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Ten ones is equal to 10.</a:t>
            </a: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30862368-372D-4D09-A280-0723F37F627D}"/>
              </a:ext>
            </a:extLst>
          </p:cNvPr>
          <p:cNvSpPr/>
          <p:nvPr/>
        </p:nvSpPr>
        <p:spPr>
          <a:xfrm>
            <a:off x="2468120" y="3172151"/>
            <a:ext cx="7254784" cy="1227908"/>
          </a:xfrm>
          <a:prstGeom prst="roundRect">
            <a:avLst/>
          </a:prstGeom>
          <a:solidFill>
            <a:srgbClr val="FFC5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8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4 tens and 5 ones make 54. </a:t>
            </a: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BB5AE4D0-6DDF-421B-A52C-896C309DB801}"/>
              </a:ext>
            </a:extLst>
          </p:cNvPr>
          <p:cNvSpPr/>
          <p:nvPr/>
        </p:nvSpPr>
        <p:spPr>
          <a:xfrm>
            <a:off x="2468120" y="3172151"/>
            <a:ext cx="7254784" cy="1227908"/>
          </a:xfrm>
          <a:prstGeom prst="roundRect">
            <a:avLst/>
          </a:prstGeom>
          <a:solidFill>
            <a:srgbClr val="FFC5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800" b="1" dirty="0" smtClean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                       make </a:t>
            </a:r>
            <a:r>
              <a:rPr lang="en-GB" sz="38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54. </a:t>
            </a:r>
          </a:p>
        </p:txBody>
      </p:sp>
    </p:spTree>
    <p:extLst>
      <p:ext uri="{BB962C8B-B14F-4D97-AF65-F5344CB8AC3E}">
        <p14:creationId xmlns:p14="http://schemas.microsoft.com/office/powerpoint/2010/main" val="412151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E8623-74DC-4044-A476-82E0F3356415}"/>
              </a:ext>
            </a:extLst>
          </p:cNvPr>
          <p:cNvSpPr txBox="1"/>
          <p:nvPr/>
        </p:nvSpPr>
        <p:spPr>
          <a:xfrm>
            <a:off x="297282" y="346601"/>
            <a:ext cx="11249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6E94404-9109-4EAA-BF02-0F986FC2F7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117117"/>
              </p:ext>
            </p:extLst>
          </p:nvPr>
        </p:nvGraphicFramePr>
        <p:xfrm>
          <a:off x="1566154" y="1429966"/>
          <a:ext cx="8881351" cy="4338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7858">
                  <a:extLst>
                    <a:ext uri="{9D8B030D-6E8A-4147-A177-3AD203B41FA5}">
                      <a16:colId xmlns:a16="http://schemas.microsoft.com/office/drawing/2014/main" val="3302879154"/>
                    </a:ext>
                  </a:extLst>
                </a:gridCol>
                <a:gridCol w="3793493">
                  <a:extLst>
                    <a:ext uri="{9D8B030D-6E8A-4147-A177-3AD203B41FA5}">
                      <a16:colId xmlns:a16="http://schemas.microsoft.com/office/drawing/2014/main" val="3861893786"/>
                    </a:ext>
                  </a:extLst>
                </a:gridCol>
              </a:tblGrid>
              <a:tr h="621762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Clue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Possible numbers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1943671"/>
                  </a:ext>
                </a:extLst>
              </a:tr>
              <a:tr h="1354029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 tens and less than 3 ones.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398036"/>
                  </a:ext>
                </a:extLst>
              </a:tr>
              <a:tr h="1181372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 ones and less than 2 tens.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869212"/>
                  </a:ext>
                </a:extLst>
              </a:tr>
              <a:tr h="1181372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 ten and more than 6 ones.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rgbClr val="FF0000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4958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70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13445</TotalTime>
  <Words>178</Words>
  <Application>Microsoft Office PowerPoint</Application>
  <PresentationFormat>Widescreen</PresentationFormat>
  <Paragraphs>64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Yu Gothic</vt:lpstr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Place Value (within 100) - Week 7</dc:title>
  <dc:creator>PRIMARY STARS EDUCATION</dc:creator>
  <cp:lastModifiedBy>Laura Chesterfield</cp:lastModifiedBy>
  <cp:revision>813</cp:revision>
  <dcterms:created xsi:type="dcterms:W3CDTF">2018-08-10T10:44:35Z</dcterms:created>
  <dcterms:modified xsi:type="dcterms:W3CDTF">2021-01-27T09:53:14Z</dcterms:modified>
</cp:coreProperties>
</file>